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7" r:id="rId3"/>
    <p:sldId id="319" r:id="rId4"/>
    <p:sldId id="344" r:id="rId5"/>
    <p:sldId id="345" r:id="rId6"/>
    <p:sldId id="346" r:id="rId7"/>
    <p:sldId id="347" r:id="rId8"/>
    <p:sldId id="342" r:id="rId9"/>
    <p:sldId id="343" r:id="rId10"/>
    <p:sldId id="356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33" r:id="rId19"/>
    <p:sldId id="329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rebuchet M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956"/>
    <a:srgbClr val="1A2D5B"/>
    <a:srgbClr val="202B5B"/>
    <a:srgbClr val="172772"/>
    <a:srgbClr val="51626B"/>
    <a:srgbClr val="DCE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77424" autoAdjust="0"/>
  </p:normalViewPr>
  <p:slideViewPr>
    <p:cSldViewPr snapToGrid="0" snapToObjects="1">
      <p:cViewPr varScale="1">
        <p:scale>
          <a:sx n="92" d="100"/>
          <a:sy n="92" d="100"/>
        </p:scale>
        <p:origin x="-2272" y="-104"/>
      </p:cViewPr>
      <p:guideLst>
        <p:guide orient="horz" pos="3855"/>
        <p:guide pos="29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2582911-DC60-ED41-94B7-815D80492311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1CCD7E8-B0B6-7A45-9113-AE4FC72A3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2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A376DF6-E030-884A-91B1-649AB577A89C}" type="datetimeFigureOut">
              <a:rPr lang="en-US"/>
              <a:pPr>
                <a:defRPr/>
              </a:pPr>
              <a:t>6/16/11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C704D923-8FB6-2040-A5D7-BD75ED8E8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4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8100">
              <a:spcBef>
                <a:spcPct val="0"/>
              </a:spcBef>
              <a:tabLst>
                <a:tab pos="76200" algn="l"/>
                <a:tab pos="990600" algn="l"/>
                <a:tab pos="1905000" algn="l"/>
                <a:tab pos="2819400" algn="l"/>
                <a:tab pos="3733800" algn="l"/>
                <a:tab pos="4648200" algn="l"/>
                <a:tab pos="5562600" algn="l"/>
                <a:tab pos="6477000" algn="l"/>
                <a:tab pos="7391400" algn="l"/>
                <a:tab pos="8305800" algn="l"/>
                <a:tab pos="9220200" algn="l"/>
                <a:tab pos="10134600" algn="l"/>
                <a:tab pos="10375900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Module time: 60 </a:t>
            </a:r>
            <a:r>
              <a:rPr lang="en-US" b="1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(30 </a:t>
            </a:r>
            <a:r>
              <a:rPr lang="en-US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teaching,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30 </a:t>
            </a:r>
            <a:r>
              <a:rPr lang="en-US" baseline="0" dirty="0" err="1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mins</a:t>
            </a:r>
            <a:r>
              <a:rPr lang="en-US" baseline="0" dirty="0" smtClean="0">
                <a:solidFill>
                  <a:srgbClr val="000000"/>
                </a:solidFill>
                <a:latin typeface="Lucida Grande" charset="0"/>
                <a:cs typeface="Lucida Grande" charset="0"/>
                <a:sym typeface="Lucida Grande" charset="0"/>
              </a:rPr>
              <a:t> lab)</a:t>
            </a:r>
            <a:endParaRPr lang="en-US" dirty="0">
              <a:solidFill>
                <a:srgbClr val="000000"/>
              </a:solidFill>
              <a:latin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fld id="{0D3749C2-E971-8D40-83E8-5EFA471E1DB7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Unless your UI dictates otherwise, best-practice is to actively react to orientation changes</a:t>
            </a:r>
          </a:p>
          <a:p>
            <a:endParaRPr lang="en-US" dirty="0" smtClean="0"/>
          </a:p>
          <a:p>
            <a:r>
              <a:rPr lang="en-US" dirty="0" smtClean="0"/>
              <a:t>Self-contained, self-updating is same as we use in </a:t>
            </a:r>
            <a:r>
              <a:rPr lang="en-US" dirty="0" err="1" smtClean="0"/>
              <a:t>TiBountyHunter</a:t>
            </a:r>
            <a:r>
              <a:rPr lang="en-US" dirty="0" smtClean="0"/>
              <a:t> with the </a:t>
            </a:r>
            <a:r>
              <a:rPr lang="en-US" dirty="0" err="1" smtClean="0"/>
              <a:t>tableview</a:t>
            </a:r>
            <a:endParaRPr lang="en-US" dirty="0" smtClean="0"/>
          </a:p>
          <a:p>
            <a:r>
              <a:rPr lang="en-US" dirty="0" smtClean="0"/>
              <a:t>Components listen</a:t>
            </a:r>
            <a:r>
              <a:rPr lang="en-US" baseline="0" dirty="0" smtClean="0"/>
              <a:t> for a global orientation event and update themselves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Take advantage – move components to logical location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Soft keyboard – might cover a lot more of your 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than taps, you can react to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timestamp</a:t>
            </a:r>
            <a:r>
              <a:rPr lang="en-US" baseline="0" dirty="0" smtClean="0"/>
              <a:t> is useful to track the time since last shake</a:t>
            </a:r>
          </a:p>
          <a:p>
            <a:r>
              <a:rPr lang="en-US" baseline="0" dirty="0" smtClean="0"/>
              <a:t>Useful for not over reacting to shakes (delay before counting as a new shake event)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Swipe supported on pretty much all </a:t>
            </a:r>
            <a:r>
              <a:rPr lang="en-US" dirty="0" err="1" smtClean="0"/>
              <a:t>Ti.UI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Most likely to be used on views, windows, </a:t>
            </a:r>
            <a:r>
              <a:rPr lang="en-US" dirty="0" err="1" smtClean="0"/>
              <a:t>tableviews</a:t>
            </a:r>
            <a:r>
              <a:rPr lang="en-US" dirty="0" smtClean="0"/>
              <a:t>, </a:t>
            </a:r>
            <a:r>
              <a:rPr lang="en-US" dirty="0" err="1" smtClean="0"/>
              <a:t>imageviews</a:t>
            </a:r>
            <a:r>
              <a:rPr lang="en-US" dirty="0" smtClean="0"/>
              <a:t>, labels, web</a:t>
            </a:r>
            <a:r>
              <a:rPr lang="en-US" baseline="0" dirty="0" smtClean="0"/>
              <a:t> views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object properties are direction (left or right) and source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touchcancel</a:t>
            </a:r>
            <a:r>
              <a:rPr lang="en-US" dirty="0" smtClean="0"/>
              <a:t> fired when your app is interrupted (phone call)</a:t>
            </a:r>
          </a:p>
          <a:p>
            <a:r>
              <a:rPr lang="en-US" dirty="0" smtClean="0"/>
              <a:t>Use x/y coordinates</a:t>
            </a:r>
            <a:r>
              <a:rPr lang="en-US" baseline="0" dirty="0" smtClean="0"/>
              <a:t> to determine direction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Long press events</a:t>
            </a:r>
            <a:r>
              <a:rPr lang="en-US" baseline="0" dirty="0" smtClean="0"/>
              <a:t> exist in native </a:t>
            </a:r>
            <a:r>
              <a:rPr lang="en-US" baseline="0" dirty="0" err="1" smtClean="0"/>
              <a:t>Oses</a:t>
            </a:r>
            <a:endParaRPr lang="en-US" baseline="0" dirty="0" smtClean="0"/>
          </a:p>
          <a:p>
            <a:r>
              <a:rPr lang="en-US" baseline="0" dirty="0" smtClean="0"/>
              <a:t>You can simulate by tracking </a:t>
            </a:r>
            <a:r>
              <a:rPr lang="en-US" baseline="0" dirty="0" err="1" smtClean="0"/>
              <a:t>touchstart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touchend</a:t>
            </a:r>
            <a:endParaRPr lang="en-US" baseline="0" dirty="0" smtClean="0"/>
          </a:p>
          <a:p>
            <a:r>
              <a:rPr lang="en-US" baseline="0" dirty="0" smtClean="0"/>
              <a:t>A couple of </a:t>
            </a:r>
            <a:r>
              <a:rPr lang="en-US" baseline="0" dirty="0" err="1" smtClean="0"/>
              <a:t>gists</a:t>
            </a:r>
            <a:r>
              <a:rPr lang="en-US" baseline="0" dirty="0" smtClean="0"/>
              <a:t> show how you could use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Keep in mind native conventions: e.g. on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, magnifies view in some contexts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Android and </a:t>
            </a:r>
            <a:r>
              <a:rPr lang="en-US" dirty="0" err="1" smtClean="0"/>
              <a:t>iOS</a:t>
            </a:r>
            <a:r>
              <a:rPr lang="en-US" baseline="0" dirty="0" smtClean="0"/>
              <a:t> support gyroscope APIs to track rotational changes</a:t>
            </a:r>
          </a:p>
          <a:p>
            <a:r>
              <a:rPr lang="en-US" baseline="0" dirty="0" smtClean="0"/>
              <a:t>But not currently supported in Titanium APIs</a:t>
            </a:r>
          </a:p>
          <a:p>
            <a:endParaRPr lang="en-US" dirty="0" smtClean="0"/>
          </a:p>
          <a:p>
            <a:r>
              <a:rPr lang="en-US" dirty="0" smtClean="0"/>
              <a:t>Use linear acceleration from accelerometer</a:t>
            </a:r>
            <a:r>
              <a:rPr lang="en-US" baseline="0" dirty="0" smtClean="0"/>
              <a:t> as workaround</a:t>
            </a:r>
          </a:p>
          <a:p>
            <a:r>
              <a:rPr lang="en-US" baseline="0" dirty="0" smtClean="0"/>
              <a:t>Detect 3-axis change values and will probably need some good math to get accurate correspondence to pitch, roll, yaw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Demo must</a:t>
            </a:r>
            <a:r>
              <a:rPr lang="en-US" baseline="0" dirty="0" smtClean="0"/>
              <a:t> be run on a device</a:t>
            </a:r>
          </a:p>
          <a:p>
            <a:r>
              <a:rPr lang="en-US" baseline="0" dirty="0" smtClean="0"/>
              <a:t>Phone &gt; Accelerometer</a:t>
            </a:r>
          </a:p>
          <a:p>
            <a:r>
              <a:rPr lang="en-US" baseline="0" dirty="0" smtClean="0"/>
              <a:t>Resources/examples/</a:t>
            </a:r>
            <a:r>
              <a:rPr lang="en-US" baseline="0" dirty="0" err="1" smtClean="0"/>
              <a:t>accelerometer.js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/>
              <a:t>03/23/11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6506FA-97EC-5B44-B9D0-7A92857243D4}" type="slidenum">
              <a:rPr lang="en-US"/>
              <a:pPr/>
              <a:t>2</a:t>
            </a:fld>
            <a:endParaRPr lang="en-US"/>
          </a:p>
        </p:txBody>
      </p:sp>
      <p:sp>
        <p:nvSpPr>
          <p:cNvPr id="4096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09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dirty="0" smtClean="0">
                <a:latin typeface="Calibri" charset="0"/>
                <a:cs typeface="ＭＳ Ｐゴシック" charset="0"/>
              </a:rPr>
              <a:t>In this module, we’ll discuss how 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deal with </a:t>
            </a:r>
            <a:r>
              <a:rPr lang="en-US" dirty="0" smtClean="0">
                <a:latin typeface="Calibri" charset="0"/>
                <a:cs typeface="ＭＳ Ｐゴシック" charset="0"/>
              </a:rPr>
              <a:t>device orientation as well as how to integrate gestures other than taps into</a:t>
            </a:r>
            <a:r>
              <a:rPr lang="en-US" baseline="0" dirty="0" smtClean="0">
                <a:latin typeface="Calibri" charset="0"/>
                <a:cs typeface="ＭＳ Ｐゴシック" charset="0"/>
              </a:rPr>
              <a:t> your app.</a:t>
            </a:r>
            <a:endParaRPr lang="en-US" dirty="0">
              <a:latin typeface="Calibri" charset="0"/>
              <a:cs typeface="ＭＳ Ｐゴシック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3F4B53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algn="r">
              <a:buClrTx/>
              <a:buFontTx/>
              <a:buNone/>
            </a:pPr>
            <a:fld id="{2BFAA99C-1087-1846-9CA3-03C1756D1770}" type="slidenum">
              <a:rPr lang="en-US" sz="1200"/>
              <a:pPr algn="r">
                <a:buClrTx/>
                <a:buFontTx/>
                <a:buNone/>
              </a:pPr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ways to deal with orientation: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Lock</a:t>
            </a:r>
            <a:r>
              <a:rPr lang="en-US" baseline="0" dirty="0" smtClean="0"/>
              <a:t> the orientation for the entire app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Setting a fixed orientation for specific screens within your app</a:t>
            </a:r>
            <a:br>
              <a:rPr lang="en-US" baseline="0" dirty="0" smtClean="0"/>
            </a:br>
            <a:r>
              <a:rPr lang="en-US" baseline="0" dirty="0" smtClean="0"/>
              <a:t>(e.g. one screen in portrait and another in landscape, but those are locked)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Actively updating your app’s UI based on the current orientation by handling orientation events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r>
              <a:rPr lang="en-US" baseline="0" dirty="0" smtClean="0"/>
              <a:t>Consider supporting upside down with portrait orientations</a:t>
            </a:r>
          </a:p>
          <a:p>
            <a:r>
              <a:rPr lang="en-US" baseline="0" dirty="0" smtClean="0"/>
              <a:t>and both landscape left and right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iOS</a:t>
            </a:r>
            <a:r>
              <a:rPr lang="en-US" dirty="0" smtClean="0"/>
              <a:t>, set supported orientations in </a:t>
            </a:r>
            <a:r>
              <a:rPr lang="en-US" dirty="0" err="1" smtClean="0"/>
              <a:t>tiapp.xml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lock orientation, just remove the non-supported orientations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options</a:t>
            </a:r>
            <a:r>
              <a:rPr lang="en-US" baseline="0" dirty="0" smtClean="0"/>
              <a:t> for locking orientation on Android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Make sure to remove the bar and orientation from every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2 is to create a custom manifest file in the Resources/android</a:t>
            </a:r>
            <a:r>
              <a:rPr lang="en-US" baseline="0" dirty="0" smtClean="0"/>
              <a:t> folder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Clean the project before rebuilding to clear out old </a:t>
            </a:r>
            <a:r>
              <a:rPr lang="en-US" baseline="0" dirty="0" err="1" smtClean="0"/>
              <a:t>AndroidManifest.xml</a:t>
            </a:r>
            <a:r>
              <a:rPr lang="en-US" baseline="0" dirty="0" smtClean="0"/>
              <a:t>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method is deprecated in favor of the Resources/android/</a:t>
            </a:r>
            <a:r>
              <a:rPr lang="en-US" dirty="0" err="1" smtClean="0"/>
              <a:t>AndroidManifest</a:t>
            </a:r>
            <a:r>
              <a:rPr lang="en-US" baseline="0" dirty="0" smtClean="0"/>
              <a:t> (option 2) technique</a:t>
            </a:r>
          </a:p>
          <a:p>
            <a:r>
              <a:rPr lang="en-US" baseline="0" dirty="0" smtClean="0"/>
              <a:t>However it seems to be the most sure-fire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set orientation on a per window</a:t>
            </a:r>
            <a:r>
              <a:rPr lang="en-US" baseline="0" dirty="0" smtClean="0"/>
              <a:t> basis within your app</a:t>
            </a:r>
          </a:p>
          <a:p>
            <a:endParaRPr lang="en-US" baseline="0" dirty="0" smtClean="0"/>
          </a:p>
          <a:p>
            <a:r>
              <a:rPr lang="en-US" baseline="0" dirty="0" smtClean="0"/>
              <a:t>Two options: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 </a:t>
            </a:r>
            <a:r>
              <a:rPr lang="en-US" baseline="0" dirty="0" err="1" smtClean="0"/>
              <a:t>Ti.UI.orientation</a:t>
            </a:r>
            <a:r>
              <a:rPr lang="en-US" baseline="0" dirty="0" smtClean="0"/>
              <a:t> statement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set </a:t>
            </a:r>
            <a:r>
              <a:rPr lang="en-US" baseline="0" dirty="0" err="1" smtClean="0"/>
              <a:t>orientationModes</a:t>
            </a:r>
            <a:r>
              <a:rPr lang="en-US" baseline="0" dirty="0" smtClean="0"/>
              <a:t> when defining the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can react to orientation change events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Ti.Gesture</a:t>
            </a:r>
            <a:r>
              <a:rPr lang="en-US" baseline="0" dirty="0" smtClean="0"/>
              <a:t> event listener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Android, can’t be in a tab group (open ticket  TIMOB-4121)</a:t>
            </a:r>
          </a:p>
          <a:p>
            <a:r>
              <a:rPr lang="en-US" baseline="0" dirty="0" smtClean="0"/>
              <a:t>Remove from tab group or use sub-contexts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Test on device to be sure you’re getting/using values you expect</a:t>
            </a:r>
          </a:p>
          <a:p>
            <a:r>
              <a:rPr lang="en-US" baseline="0" dirty="0" smtClean="0"/>
              <a:t>They can differ between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and Android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4D923-8FB6-2040-A5D7-BD75ED8E8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3E2F9-1BAB-1840-B5DF-7F3B63C7F7FA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5D7A2-A148-ED44-ABB8-FDBA08B038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400175"/>
            <a:ext cx="9144000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9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raised_pap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idx="4294967295"/>
          </p:nvPr>
        </p:nvSpPr>
        <p:spPr>
          <a:xfrm>
            <a:off x="766008" y="233094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92884-5520-6142-A027-159A2E2BE2FD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C7D01-69C5-444E-9501-E739F0672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8" descr="raised_pap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5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gray_stripe_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ppc_gray_light_trian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581"/>
            <a:ext cx="8229600" cy="808038"/>
          </a:xfrm>
        </p:spPr>
        <p:txBody>
          <a:bodyPr/>
          <a:lstStyle>
            <a:lvl1pPr>
              <a:defRPr sz="3600">
                <a:solidFill>
                  <a:srgbClr val="12295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525963"/>
          </a:xfrm>
        </p:spPr>
        <p:txBody>
          <a:bodyPr/>
          <a:lstStyle>
            <a:lvl1pPr>
              <a:defRPr sz="2400">
                <a:solidFill>
                  <a:srgbClr val="122956"/>
                </a:solidFill>
              </a:defRPr>
            </a:lvl1pPr>
            <a:lvl2pPr>
              <a:defRPr sz="2000">
                <a:solidFill>
                  <a:srgbClr val="122956"/>
                </a:solidFill>
              </a:defRPr>
            </a:lvl2pPr>
            <a:lvl3pPr>
              <a:defRPr>
                <a:solidFill>
                  <a:srgbClr val="122956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909BB-7731-2349-A352-587C1055C750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0CDB4-7D70-0A4C-8B45-554AA21C34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8" descr="gray_stripe_hea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appc_gray_light_triangl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  <p:extLst>
      <p:ext uri="{BB962C8B-B14F-4D97-AF65-F5344CB8AC3E}">
        <p14:creationId xmlns:p14="http://schemas.microsoft.com/office/powerpoint/2010/main" val="376493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4722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3764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0205-FC33-5848-8900-96211E51F7D1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CDE17-1AD3-574E-B5E6-9E876CA8D2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4A12A-188F-504C-9F27-FABF27CD59C2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29A3D-52C2-3547-9E7F-0CB1A4CEA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57971AC-3086-6649-9070-2D3C982AFAF3}" type="datetimeFigureOut">
              <a:rPr lang="en-US" smtClean="0"/>
              <a:pPr>
                <a:defRPr/>
              </a:pPr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Copyright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E0EF94-96EA-EB46-BF1F-5459B8A80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9" name="Picture 7" descr="appc_gray_light_triang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 txBox="1">
            <a:spLocks/>
          </p:cNvSpPr>
          <p:nvPr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  <p:pic>
        <p:nvPicPr>
          <p:cNvPr id="9" name="Picture 7" descr="appc_gray_light_triangl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5" y="6311900"/>
            <a:ext cx="4429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/>
          <p:cNvSpPr txBox="1">
            <a:spLocks/>
          </p:cNvSpPr>
          <p:nvPr userDrawn="1"/>
        </p:nvSpPr>
        <p:spPr bwMode="auto">
          <a:xfrm>
            <a:off x="3124200" y="6653213"/>
            <a:ext cx="2895600" cy="21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ctr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Helvetica"/>
                <a:cs typeface="Helvetica"/>
              </a:rPr>
              <a:t>© 2011 Appcelerator,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6" r:id="rId4"/>
    <p:sldLayoutId id="2147483809" r:id="rId5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1019105" TargetMode="External"/><Relationship Id="rId4" Type="http://schemas.openxmlformats.org/officeDocument/2006/relationships/hyperlink" Target="https://gist.github.com/101810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11"/>
          <p:cNvSpPr txBox="1">
            <a:spLocks noChangeArrowheads="1"/>
          </p:cNvSpPr>
          <p:nvPr/>
        </p:nvSpPr>
        <p:spPr bwMode="auto">
          <a:xfrm>
            <a:off x="9939338" y="397192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endParaRPr lang="en-US" sz="1800"/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388938"/>
            <a:ext cx="12906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itle 11"/>
          <p:cNvSpPr txBox="1">
            <a:spLocks/>
          </p:cNvSpPr>
          <p:nvPr/>
        </p:nvSpPr>
        <p:spPr bwMode="auto">
          <a:xfrm>
            <a:off x="762000" y="2500218"/>
            <a:ext cx="77136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b="1" dirty="0" smtClean="0">
                <a:solidFill>
                  <a:srgbClr val="122956"/>
                </a:solidFill>
                <a:cs typeface="Trebuchet MS" charset="0"/>
              </a:rPr>
              <a:t>Orientation and Gestures</a:t>
            </a:r>
            <a:endParaRPr lang="en-US" sz="4000" b="1" dirty="0">
              <a:solidFill>
                <a:srgbClr val="122956"/>
              </a:solidFill>
              <a:cs typeface="Trebuchet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Orientation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React to orientation change via event listener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Use self-contained, self-updating UI components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 smtClean="0"/>
              <a:t>Move, rotate, and swap </a:t>
            </a:r>
            <a:r>
              <a:rPr lang="en-US" dirty="0"/>
              <a:t>UI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Take advantage of the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Don’t forget the soft keyboard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293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Gestures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Gestures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Shake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Swipe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Touch start, end, move, and cancel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Long press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Pitch, roll, and yaw</a:t>
            </a:r>
          </a:p>
        </p:txBody>
      </p:sp>
    </p:spTree>
    <p:extLst>
      <p:ext uri="{BB962C8B-B14F-4D97-AF65-F5344CB8AC3E}">
        <p14:creationId xmlns:p14="http://schemas.microsoft.com/office/powerpoint/2010/main" val="418926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_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028" y="1346200"/>
            <a:ext cx="1955800" cy="445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Ti.Gesture.shake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1" y="3703697"/>
            <a:ext cx="6353718" cy="132343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shake',function</a:t>
            </a:r>
            <a:r>
              <a:rPr lang="en-US" sz="1600" dirty="0">
                <a:latin typeface="Courier"/>
                <a:cs typeface="Courier"/>
              </a:rPr>
              <a:t>(e) {</a:t>
            </a:r>
          </a:p>
          <a:p>
            <a:r>
              <a:rPr lang="en-US" sz="1600" dirty="0">
                <a:latin typeface="Courier"/>
                <a:cs typeface="Courier"/>
              </a:rPr>
              <a:t>	alert</a:t>
            </a:r>
            <a:r>
              <a:rPr lang="en-US" sz="1600" dirty="0" smtClean="0">
                <a:latin typeface="Courier"/>
                <a:cs typeface="Courier"/>
              </a:rPr>
              <a:t>(’it worked!'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  <a:p>
            <a:r>
              <a:rPr lang="en-US" sz="1600" dirty="0">
                <a:latin typeface="Courier"/>
                <a:cs typeface="Courier"/>
              </a:rPr>
              <a:t>})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Built-in event on most </a:t>
            </a:r>
            <a:r>
              <a:rPr lang="en-US" dirty="0" err="1" smtClean="0"/>
              <a:t>Ti.UI</a:t>
            </a:r>
            <a:r>
              <a:rPr lang="en-US" dirty="0" smtClean="0"/>
              <a:t> 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direction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x/y </a:t>
            </a:r>
            <a:r>
              <a:rPr lang="en-US" dirty="0" err="1" smtClean="0"/>
              <a:t>coords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</p:txBody>
      </p:sp>
      <p:pic>
        <p:nvPicPr>
          <p:cNvPr id="12" name="Picture 11" descr="Screenshot_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44" y="1945072"/>
            <a:ext cx="1955800" cy="44500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7064606" y="3104653"/>
            <a:ext cx="976563" cy="543788"/>
            <a:chOff x="4238137" y="4524194"/>
            <a:chExt cx="1128963" cy="628650"/>
          </a:xfrm>
        </p:grpSpPr>
        <p:grpSp>
          <p:nvGrpSpPr>
            <p:cNvPr id="5" name="Group 61"/>
            <p:cNvGrpSpPr>
              <a:grpSpLocks/>
            </p:cNvGrpSpPr>
            <p:nvPr/>
          </p:nvGrpSpPr>
          <p:grpSpPr bwMode="auto">
            <a:xfrm flipH="1">
              <a:off x="4427299" y="4530544"/>
              <a:ext cx="939801" cy="622300"/>
              <a:chOff x="0" y="0"/>
              <a:chExt cx="592" cy="392"/>
            </a:xfrm>
          </p:grpSpPr>
          <p:pic>
            <p:nvPicPr>
              <p:cNvPr id="9" name="Picture 62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64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4238137" y="4524194"/>
              <a:ext cx="687388" cy="622300"/>
              <a:chOff x="0" y="0"/>
              <a:chExt cx="433" cy="392"/>
            </a:xfrm>
          </p:grpSpPr>
          <p:pic>
            <p:nvPicPr>
              <p:cNvPr id="7" name="Picture 66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" y="0"/>
                <a:ext cx="392" cy="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Rectangle 67"/>
              <p:cNvSpPr>
                <a:spLocks/>
              </p:cNvSpPr>
              <p:nvPr/>
            </p:nvSpPr>
            <p:spPr bwMode="auto">
              <a:xfrm>
                <a:off x="0" y="118"/>
                <a:ext cx="433" cy="155"/>
              </a:xfrm>
              <a:prstGeom prst="rect">
                <a:avLst/>
              </a:prstGeom>
              <a:noFill/>
              <a:ln w="12700" cap="flat">
                <a:noFill/>
                <a:miter lim="800000"/>
                <a:headEnd type="none" w="med" len="med"/>
                <a:tailEnd type="none" w="med" len="med"/>
              </a:ln>
              <a:effectLst>
                <a:outerShdw dist="12699" dir="162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r>
                  <a:rPr lang="en-US" sz="1600" b="1" dirty="0" smtClean="0">
                    <a:solidFill>
                      <a:srgbClr val="FFFFFF"/>
                    </a:solidFill>
                    <a:latin typeface="Helvetica Neue" charset="0"/>
                    <a:ea typeface="Helvetica Neue" charset="0"/>
                    <a:cs typeface="Helvetica Neue" charset="0"/>
                    <a:sym typeface="Helvetica Neue" charset="0"/>
                  </a:rPr>
                  <a:t>  swipe</a:t>
                </a:r>
                <a:endParaRPr lang="en-US" sz="1600" b="1" dirty="0">
                  <a:solidFill>
                    <a:srgbClr val="FFFFFF"/>
                  </a:solidFill>
                  <a:latin typeface="Helvetica Neue" charset="0"/>
                  <a:ea typeface="Helvetica Neue" charset="0"/>
                  <a:cs typeface="Helvetica Neue" charset="0"/>
                  <a:sym typeface="Helvetica Neue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Built-in event on most </a:t>
            </a:r>
            <a:r>
              <a:rPr lang="en-US" dirty="0" err="1"/>
              <a:t>Ti.UI</a:t>
            </a:r>
            <a:r>
              <a:rPr lang="en-US" dirty="0"/>
              <a:t> </a:t>
            </a:r>
            <a:r>
              <a:rPr lang="en-US" dirty="0" smtClean="0"/>
              <a:t>elements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Subtypes: </a:t>
            </a:r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r>
              <a:rPr lang="en-US" dirty="0" smtClean="0"/>
              <a:t>, </a:t>
            </a:r>
            <a:r>
              <a:rPr lang="en-US" dirty="0" err="1" smtClean="0"/>
              <a:t>touchcancel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Event object properties: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 smtClean="0"/>
              <a:t>source</a:t>
            </a:r>
            <a:endParaRPr lang="en-US" dirty="0"/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dirty="0"/>
              <a:t>x/y </a:t>
            </a:r>
            <a:r>
              <a:rPr lang="en-US" dirty="0" err="1"/>
              <a:t>coords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err="1" smtClean="0"/>
              <a:t>touchmove</a:t>
            </a:r>
            <a:r>
              <a:rPr lang="en-US" dirty="0" smtClean="0"/>
              <a:t> fires continuously during event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natively supported by Titanium APIs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Simulate by tracking </a:t>
            </a:r>
            <a:r>
              <a:rPr lang="en-US" dirty="0" err="1" smtClean="0"/>
              <a:t>touchstart</a:t>
            </a:r>
            <a:r>
              <a:rPr lang="en-US" dirty="0" smtClean="0"/>
              <a:t> and </a:t>
            </a:r>
            <a:r>
              <a:rPr lang="en-US" dirty="0" err="1" smtClean="0"/>
              <a:t>touchend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3"/>
              </a:rPr>
              <a:t>https://gist.github.com/</a:t>
            </a:r>
            <a:r>
              <a:rPr lang="en-US" dirty="0" smtClean="0">
                <a:hlinkClick r:id="rId3"/>
              </a:rPr>
              <a:t>1019105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Faking long press in Android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>
                <a:hlinkClick r:id="rId4"/>
              </a:rPr>
              <a:t>https://gist.github.com/</a:t>
            </a:r>
            <a:r>
              <a:rPr lang="en-US" dirty="0" smtClean="0">
                <a:hlinkClick r:id="rId4"/>
              </a:rPr>
              <a:t>1018107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	</a:t>
            </a:r>
            <a:r>
              <a:rPr lang="en-US" sz="2000" dirty="0" smtClean="0"/>
              <a:t>Long press to delete table row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Keep in mind native UI conventions for long presses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871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iOS</a:t>
            </a:r>
            <a:r>
              <a:rPr lang="en-US" dirty="0" smtClean="0"/>
              <a:t> and Android natively support gyroscope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Titanium APIs don’t support it currently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Not all devices include necessary gyro hardware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/>
              <a:t>Approximation: Use the accelerometer to track pitch, roll, and yaw changes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Kitchen Sink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1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Q&amp;A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9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raised_pap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2106613"/>
            <a:ext cx="6456363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ctrTitle" idx="4294967295"/>
          </p:nvPr>
        </p:nvSpPr>
        <p:spPr>
          <a:xfrm>
            <a:off x="766763" y="2330450"/>
            <a:ext cx="7772400" cy="1470025"/>
          </a:xfrm>
        </p:spPr>
        <p:txBody>
          <a:bodyPr/>
          <a:lstStyle/>
          <a:p>
            <a:pPr algn="ctr"/>
            <a:r>
              <a:rPr lang="en-US" sz="4800" i="1" dirty="0" smtClean="0">
                <a:solidFill>
                  <a:srgbClr val="122956"/>
                </a:solidFill>
                <a:latin typeface="Trebuchet MS" charset="0"/>
              </a:rPr>
              <a:t>Lab</a:t>
            </a:r>
            <a:endParaRPr lang="en-US" sz="4800" i="1" dirty="0">
              <a:solidFill>
                <a:srgbClr val="122956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0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</a:p>
          <a:p>
            <a:endParaRPr lang="en-US" dirty="0"/>
          </a:p>
          <a:p>
            <a:r>
              <a:rPr lang="en-US" dirty="0" smtClean="0"/>
              <a:t>Gestures</a:t>
            </a:r>
          </a:p>
        </p:txBody>
      </p:sp>
    </p:spTree>
    <p:extLst>
      <p:ext uri="{BB962C8B-B14F-4D97-AF65-F5344CB8AC3E}">
        <p14:creationId xmlns:p14="http://schemas.microsoft.com/office/powerpoint/2010/main" val="38923875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Locking orientation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Fixing orientation per window</a:t>
            </a: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Handling orientation events</a:t>
            </a:r>
          </a:p>
        </p:txBody>
      </p:sp>
      <p:pic>
        <p:nvPicPr>
          <p:cNvPr id="4" name="Picture 3" descr="Screenshot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19" y="1842912"/>
            <a:ext cx="1955800" cy="4450080"/>
          </a:xfrm>
          <a:prstGeom prst="rect">
            <a:avLst/>
          </a:prstGeom>
        </p:spPr>
      </p:pic>
      <p:pic>
        <p:nvPicPr>
          <p:cNvPr id="5" name="Picture 4" descr="Screenshot_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71" y="4137957"/>
            <a:ext cx="38049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17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</a:t>
            </a:r>
            <a:r>
              <a:rPr lang="en-US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In </a:t>
            </a:r>
            <a:r>
              <a:rPr lang="en-US" dirty="0" err="1" smtClean="0"/>
              <a:t>tiapp.xml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2029876"/>
            <a:ext cx="7958667" cy="304698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&lt;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	&lt;orientations device="</a:t>
            </a:r>
            <a:r>
              <a:rPr lang="en-US" sz="1600" dirty="0" err="1">
                <a:latin typeface="Courier"/>
                <a:cs typeface="Courier"/>
              </a:rPr>
              <a:t>ipad</a:t>
            </a:r>
            <a:r>
              <a:rPr lang="en-US" sz="1600" dirty="0">
                <a:latin typeface="Courier"/>
                <a:cs typeface="Courier"/>
              </a:rPr>
              <a:t>"&gt;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Ti.UI.UPSIDE_PORTRAIT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Ti.UI.LANDSCAPE_LEFT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	&lt;orientation&gt;</a:t>
            </a:r>
            <a:r>
              <a:rPr lang="en-US" sz="1600" dirty="0" err="1">
                <a:latin typeface="Courier"/>
                <a:cs typeface="Courier"/>
              </a:rPr>
              <a:t>Ti.UI.LANDSCAPE_RIGHT</a:t>
            </a:r>
            <a:r>
              <a:rPr lang="en-US" sz="1600" dirty="0">
                <a:latin typeface="Courier"/>
                <a:cs typeface="Courier"/>
              </a:rPr>
              <a:t>&lt;/orientation&gt;</a:t>
            </a:r>
          </a:p>
          <a:p>
            <a:r>
              <a:rPr lang="en-US" sz="1600" dirty="0">
                <a:latin typeface="Courier"/>
                <a:cs typeface="Courier"/>
              </a:rPr>
              <a:t>	&lt;/orientations&gt;</a:t>
            </a:r>
          </a:p>
          <a:p>
            <a:r>
              <a:rPr lang="en-US" sz="1600" dirty="0">
                <a:latin typeface="Courier"/>
                <a:cs typeface="Courier"/>
              </a:rPr>
              <a:t>&lt;/</a:t>
            </a:r>
            <a:r>
              <a:rPr lang="en-US" sz="1600" dirty="0" err="1">
                <a:latin typeface="Courier"/>
                <a:cs typeface="Courier"/>
              </a:rPr>
              <a:t>iphone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47352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1 - </a:t>
            </a:r>
            <a:r>
              <a:rPr lang="en-US" u="sng" dirty="0" err="1" smtClean="0"/>
              <a:t>tiapp.xml</a:t>
            </a:r>
            <a:r>
              <a:rPr lang="en-US" u="sng" dirty="0" smtClean="0"/>
              <a:t>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Copy code from build/android/</a:t>
            </a:r>
            <a:r>
              <a:rPr lang="en-US" sz="2000" dirty="0" err="1" smtClean="0"/>
              <a:t>AndroidManifest.xml</a:t>
            </a:r>
            <a:endParaRPr lang="en-US" sz="2000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Add nested &lt;manifest&gt; tags within &lt;android&gt;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- remove “</a:t>
            </a:r>
            <a:r>
              <a:rPr lang="en-US" sz="2000" dirty="0" smtClean="0">
                <a:latin typeface="Courier"/>
                <a:cs typeface="Courier"/>
              </a:rPr>
              <a:t>|orientation</a:t>
            </a:r>
            <a:r>
              <a:rPr lang="en-US" sz="2000" dirty="0" smtClean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182" y="3299876"/>
            <a:ext cx="7958667" cy="309315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latin typeface="Courier"/>
                <a:cs typeface="Courier"/>
              </a:rPr>
              <a:t>&lt;android </a:t>
            </a:r>
            <a:r>
              <a:rPr lang="en-US" sz="1500" dirty="0" err="1">
                <a:latin typeface="Courier"/>
                <a:cs typeface="Courier"/>
              </a:rPr>
              <a:t>xmlns:android</a:t>
            </a:r>
            <a:r>
              <a:rPr lang="en-US" sz="1500" dirty="0">
                <a:latin typeface="Courier"/>
                <a:cs typeface="Courier"/>
              </a:rPr>
              <a:t>="http://</a:t>
            </a:r>
            <a:r>
              <a:rPr lang="en-US" sz="1500" dirty="0" err="1">
                <a:latin typeface="Courier"/>
                <a:cs typeface="Courier"/>
              </a:rPr>
              <a:t>schemas.android.com</a:t>
            </a:r>
            <a:r>
              <a:rPr lang="en-US" sz="1500" dirty="0">
                <a:latin typeface="Courier"/>
                <a:cs typeface="Courier"/>
              </a:rPr>
              <a:t>/</a:t>
            </a:r>
            <a:r>
              <a:rPr lang="en-US" sz="1500" dirty="0" err="1">
                <a:latin typeface="Courier"/>
                <a:cs typeface="Courier"/>
              </a:rPr>
              <a:t>apk</a:t>
            </a:r>
            <a:r>
              <a:rPr lang="en-US" sz="1500" dirty="0">
                <a:latin typeface="Courier"/>
                <a:cs typeface="Courier"/>
              </a:rPr>
              <a:t>/res/android"&gt;</a:t>
            </a:r>
          </a:p>
          <a:p>
            <a:r>
              <a:rPr lang="en-US" sz="1500" dirty="0">
                <a:latin typeface="Courier"/>
                <a:cs typeface="Courier"/>
              </a:rPr>
              <a:t>  &lt;manifest&gt;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org.appcelerator.titanium.TiActivity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keyboardHidden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>
                <a:latin typeface="Courier"/>
                <a:cs typeface="Courier"/>
              </a:rPr>
              <a:t>    /&gt;</a:t>
            </a:r>
          </a:p>
          <a:p>
            <a:r>
              <a:rPr lang="en-US" sz="1500" dirty="0">
                <a:latin typeface="Courier"/>
                <a:cs typeface="Courier"/>
              </a:rPr>
              <a:t>    &lt;activity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>
                <a:latin typeface="Courier"/>
                <a:cs typeface="Courier"/>
              </a:rPr>
              <a:t>    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"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  /</a:t>
            </a:r>
            <a:r>
              <a:rPr lang="en-US" sz="1500" dirty="0" smtClean="0">
                <a:latin typeface="Courier"/>
                <a:cs typeface="Courier"/>
              </a:rPr>
              <a:t>&gt;</a:t>
            </a:r>
          </a:p>
          <a:p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   ...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>
                <a:latin typeface="Courier"/>
                <a:cs typeface="Courier"/>
              </a:rPr>
              <a:t>  &lt;/manifest&gt;</a:t>
            </a:r>
          </a:p>
          <a:p>
            <a:r>
              <a:rPr lang="en-US" sz="1500" dirty="0">
                <a:latin typeface="Courier"/>
                <a:cs typeface="Courier"/>
              </a:rPr>
              <a:t>&lt;/android&gt;</a:t>
            </a:r>
          </a:p>
        </p:txBody>
      </p:sp>
    </p:spTree>
    <p:extLst>
      <p:ext uri="{BB962C8B-B14F-4D97-AF65-F5344CB8AC3E}">
        <p14:creationId xmlns:p14="http://schemas.microsoft.com/office/powerpoint/2010/main" val="2313597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2 - Android manifest file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Resources/android/</a:t>
            </a:r>
            <a:r>
              <a:rPr lang="en-US" sz="2000" dirty="0" err="1" smtClean="0"/>
              <a:t>AndroidManifest.xml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3243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 Orientation -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u="sng" dirty="0" smtClean="0"/>
              <a:t>Option 3 - Android manifest file</a:t>
            </a:r>
            <a:r>
              <a:rPr lang="en-US" dirty="0" smtClean="0"/>
              <a:t> – </a:t>
            </a:r>
            <a:r>
              <a:rPr lang="en-US" i="1" dirty="0" smtClean="0"/>
              <a:t>deprecated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Copy </a:t>
            </a:r>
            <a:r>
              <a:rPr lang="en-US" sz="2000" dirty="0" smtClean="0"/>
              <a:t>build</a:t>
            </a:r>
            <a:r>
              <a:rPr lang="en-US" sz="2000" dirty="0"/>
              <a:t>/android/</a:t>
            </a:r>
            <a:r>
              <a:rPr lang="en-US" sz="2000" dirty="0" err="1" smtClean="0"/>
              <a:t>AndroidManifest.xml</a:t>
            </a:r>
            <a:r>
              <a:rPr lang="en-US" sz="2000" dirty="0" smtClean="0"/>
              <a:t> to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  build/</a:t>
            </a:r>
            <a:r>
              <a:rPr lang="en-US" sz="2000" dirty="0"/>
              <a:t>android/</a:t>
            </a:r>
            <a:r>
              <a:rPr lang="en-US" sz="2000" dirty="0" err="1" smtClean="0"/>
              <a:t>AndroidManifest.custom.xml</a:t>
            </a:r>
            <a:endParaRPr lang="en-US" sz="2000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sz="2000" dirty="0"/>
              <a:t>	- remove “</a:t>
            </a:r>
            <a:r>
              <a:rPr lang="en-US" sz="2000" dirty="0">
                <a:latin typeface="Courier"/>
                <a:cs typeface="Courier"/>
              </a:rPr>
              <a:t>|orientation</a:t>
            </a:r>
            <a:r>
              <a:rPr lang="en-US" sz="2000" dirty="0"/>
              <a:t>” from every node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714" y="3565970"/>
            <a:ext cx="8781143" cy="193899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org.appcelerator.titanium.TiActivity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    </a:t>
            </a:r>
            <a:r>
              <a:rPr lang="en-US" sz="1500" dirty="0" err="1">
                <a:latin typeface="Courier"/>
                <a:cs typeface="Courier"/>
              </a:rPr>
              <a:t>android:screenOrientation</a:t>
            </a:r>
            <a:r>
              <a:rPr lang="en-US" sz="1500" dirty="0">
                <a:latin typeface="Courier"/>
                <a:cs typeface="Courier"/>
              </a:rPr>
              <a:t>="portrait”</a:t>
            </a:r>
          </a:p>
          <a:p>
            <a:r>
              <a:rPr lang="en-US" sz="1500" dirty="0" smtClean="0">
                <a:latin typeface="Courier"/>
                <a:cs typeface="Courier"/>
              </a:rPr>
              <a:t>/</a:t>
            </a:r>
            <a:r>
              <a:rPr lang="en-US" sz="1500" dirty="0">
                <a:latin typeface="Courier"/>
                <a:cs typeface="Courier"/>
              </a:rPr>
              <a:t>&gt;</a:t>
            </a:r>
          </a:p>
          <a:p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>
                <a:latin typeface="Courier"/>
                <a:cs typeface="Courier"/>
              </a:rPr>
              <a:t>activity </a:t>
            </a:r>
            <a:r>
              <a:rPr lang="en-US" sz="1500" dirty="0" err="1">
                <a:latin typeface="Courier"/>
                <a:cs typeface="Courier"/>
              </a:rPr>
              <a:t>android:name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>
                <a:latin typeface="Courier"/>
                <a:cs typeface="Courier"/>
              </a:rPr>
              <a:t>ti.modules.titanium.ui.TiTabActivity</a:t>
            </a:r>
            <a:r>
              <a:rPr lang="en-US" sz="1500" dirty="0">
                <a:latin typeface="Courier"/>
                <a:cs typeface="Courier"/>
              </a:rPr>
              <a:t>"</a:t>
            </a:r>
          </a:p>
          <a:p>
            <a:r>
              <a:rPr lang="en-US" sz="1500" dirty="0" smtClean="0">
                <a:latin typeface="Courier"/>
                <a:cs typeface="Courier"/>
              </a:rPr>
              <a:t>  </a:t>
            </a:r>
            <a:r>
              <a:rPr lang="en-US" sz="1500" dirty="0" err="1" smtClean="0">
                <a:latin typeface="Courier"/>
                <a:cs typeface="Courier"/>
              </a:rPr>
              <a:t>android:configChanges</a:t>
            </a:r>
            <a:r>
              <a:rPr lang="en-US" sz="1500" dirty="0">
                <a:latin typeface="Courier"/>
                <a:cs typeface="Courier"/>
              </a:rPr>
              <a:t>="</a:t>
            </a:r>
            <a:r>
              <a:rPr lang="en-US" sz="1500" dirty="0" err="1" smtClean="0">
                <a:latin typeface="Courier"/>
                <a:cs typeface="Courier"/>
              </a:rPr>
              <a:t>keyboardHidden</a:t>
            </a:r>
            <a:r>
              <a:rPr lang="en-US" sz="1500" dirty="0" smtClean="0">
                <a:latin typeface="Courier"/>
                <a:cs typeface="Courier"/>
              </a:rPr>
              <a:t>”</a:t>
            </a:r>
            <a:endParaRPr lang="en-US" sz="1500" dirty="0">
              <a:latin typeface="Courier"/>
              <a:cs typeface="Courier"/>
            </a:endParaRPr>
          </a:p>
          <a:p>
            <a:r>
              <a:rPr lang="en-US" sz="1500" dirty="0" smtClean="0">
                <a:latin typeface="Courier"/>
                <a:cs typeface="Courier"/>
              </a:rPr>
              <a:t>/&gt;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9006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Orientation per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Ti.UI.</a:t>
            </a:r>
            <a:r>
              <a:rPr lang="en-US" i="1" dirty="0" err="1" smtClean="0"/>
              <a:t>orientation</a:t>
            </a:r>
            <a:endParaRPr lang="en-US" dirty="0"/>
          </a:p>
          <a:p>
            <a:pPr lvl="1">
              <a:spcBef>
                <a:spcPts val="600"/>
              </a:spcBef>
              <a:buFontTx/>
              <a:buNone/>
            </a:pPr>
            <a:r>
              <a:rPr lang="en-US" dirty="0" smtClean="0"/>
              <a:t>Supported values include: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PORTRAIT / UPSIDE_PORTRAIT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LANDSCAPE_LEFT / LANDSCAPE_RIGHT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r>
              <a:rPr lang="en-US" sz="1800" dirty="0" smtClean="0"/>
              <a:t>FACE_UP / FACE_DOWN</a:t>
            </a:r>
          </a:p>
          <a:p>
            <a:pPr marL="800100" lvl="1" indent="-342900">
              <a:spcBef>
                <a:spcPts val="600"/>
              </a:spcBef>
              <a:buFont typeface="Arial"/>
              <a:buChar char="•"/>
            </a:pPr>
            <a:endParaRPr lang="en-US" sz="1800" dirty="0"/>
          </a:p>
          <a:p>
            <a:pPr lvl="1">
              <a:spcBef>
                <a:spcPts val="600"/>
              </a:spcBef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endParaRPr lang="en-US" sz="1800" dirty="0">
              <a:latin typeface="Courier"/>
              <a:cs typeface="Courier"/>
            </a:endParaRPr>
          </a:p>
        </p:txBody>
      </p:sp>
      <p:pic>
        <p:nvPicPr>
          <p:cNvPr id="6" name="Picture 36" descr="tv_adv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606" y="0"/>
            <a:ext cx="480315" cy="48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769822" y="3489105"/>
            <a:ext cx="5330083" cy="937503"/>
            <a:chOff x="1769822" y="3489105"/>
            <a:chExt cx="5330083" cy="937503"/>
          </a:xfrm>
        </p:grpSpPr>
        <p:sp>
          <p:nvSpPr>
            <p:cNvPr id="4" name="TextBox 3"/>
            <p:cNvSpPr txBox="1"/>
            <p:nvPr/>
          </p:nvSpPr>
          <p:spPr>
            <a:xfrm>
              <a:off x="1947334" y="3641778"/>
              <a:ext cx="5152571" cy="78483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Ti.UI.orientation</a:t>
              </a:r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>
                  <a:latin typeface="Courier"/>
                  <a:cs typeface="Courier"/>
                </a:rPr>
                <a:t>=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769822" y="3489105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1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9822" y="4473340"/>
            <a:ext cx="5330083" cy="1828230"/>
            <a:chOff x="1769822" y="4473340"/>
            <a:chExt cx="5330083" cy="1828230"/>
          </a:xfrm>
        </p:grpSpPr>
        <p:sp>
          <p:nvSpPr>
            <p:cNvPr id="5" name="TextBox 4"/>
            <p:cNvSpPr txBox="1"/>
            <p:nvPr/>
          </p:nvSpPr>
          <p:spPr>
            <a:xfrm>
              <a:off x="1947334" y="4593410"/>
              <a:ext cx="5152571" cy="170816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r>
                <a:rPr lang="en-US" sz="1500" dirty="0" err="1" smtClean="0">
                  <a:latin typeface="Courier"/>
                  <a:cs typeface="Courier"/>
                </a:rPr>
                <a:t>var</a:t>
              </a:r>
              <a:r>
                <a:rPr lang="en-US" sz="1500" dirty="0" smtClean="0">
                  <a:latin typeface="Courier"/>
                  <a:cs typeface="Courier"/>
                </a:rPr>
                <a:t> win = </a:t>
              </a:r>
              <a:r>
                <a:rPr lang="en-US" sz="1500" dirty="0" err="1" smtClean="0">
                  <a:latin typeface="Courier"/>
                  <a:cs typeface="Courier"/>
                </a:rPr>
                <a:t>Ti.UI.createWindow</a:t>
              </a:r>
              <a:r>
                <a:rPr lang="en-US" sz="1500" dirty="0" smtClean="0">
                  <a:latin typeface="Courier"/>
                  <a:cs typeface="Courier"/>
                </a:rPr>
                <a:t>({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   </a:t>
              </a:r>
              <a:r>
                <a:rPr lang="en-US" sz="1500" dirty="0" err="1" smtClean="0">
                  <a:latin typeface="Courier"/>
                  <a:cs typeface="Courier"/>
                </a:rPr>
                <a:t>orientationModes</a:t>
              </a:r>
              <a:r>
                <a:rPr lang="en-US" sz="1500" dirty="0" smtClean="0">
                  <a:latin typeface="Courier"/>
                  <a:cs typeface="Courier"/>
                </a:rPr>
                <a:t>[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Ti.UI.PORTRAIT</a:t>
              </a:r>
              <a:r>
                <a:rPr lang="en-US" sz="1500" dirty="0" smtClean="0">
                  <a:latin typeface="Courier"/>
                  <a:cs typeface="Courier"/>
                </a:rPr>
                <a:t>,</a:t>
              </a: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     </a:t>
              </a:r>
              <a:r>
                <a:rPr lang="en-US" sz="1500" dirty="0" err="1" smtClean="0">
                  <a:latin typeface="Courier"/>
                  <a:cs typeface="Courier"/>
                </a:rPr>
                <a:t>Ti.UI.UPSIDE_PORTRAIT</a:t>
              </a:r>
              <a:endParaRPr lang="en-US" sz="1500" dirty="0" smtClean="0">
                <a:latin typeface="Courier"/>
                <a:cs typeface="Courier"/>
              </a:endParaRPr>
            </a:p>
            <a:p>
              <a:r>
                <a:rPr lang="en-US" sz="1500" dirty="0">
                  <a:latin typeface="Courier"/>
                  <a:cs typeface="Courier"/>
                </a:rPr>
                <a:t> </a:t>
              </a:r>
              <a:r>
                <a:rPr lang="en-US" sz="1500" dirty="0" smtClean="0">
                  <a:latin typeface="Courier"/>
                  <a:cs typeface="Courier"/>
                </a:rPr>
                <a:t>   ]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});</a:t>
              </a:r>
            </a:p>
            <a:p>
              <a:r>
                <a:rPr lang="en-US" sz="1500" dirty="0" smtClean="0">
                  <a:latin typeface="Courier"/>
                  <a:cs typeface="Courier"/>
                </a:rPr>
                <a:t> </a:t>
              </a:r>
              <a:endParaRPr lang="en-US" sz="1500" dirty="0">
                <a:latin typeface="Courier"/>
                <a:cs typeface="Courier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769822" y="4473340"/>
              <a:ext cx="355023" cy="33956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 smtClean="0">
                  <a:solidFill>
                    <a:srgbClr val="3F4B53"/>
                  </a:solidFill>
                </a:rPr>
                <a:t>2</a:t>
              </a:r>
              <a:endParaRPr lang="en-US" sz="1400" dirty="0">
                <a:solidFill>
                  <a:srgbClr val="3F4B5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69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err="1" smtClean="0"/>
              <a:t>Ti.Gesture.orientationchange</a:t>
            </a:r>
            <a:endParaRPr lang="en-US" dirty="0" smtClean="0"/>
          </a:p>
          <a:p>
            <a:pPr>
              <a:spcBef>
                <a:spcPts val="600"/>
              </a:spcBef>
              <a:buClrTx/>
              <a:buFontTx/>
              <a:buNone/>
            </a:pPr>
            <a:endParaRPr lang="en-US" dirty="0"/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US" dirty="0" smtClean="0"/>
              <a:t>Event properties and methods: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133" y="3118447"/>
            <a:ext cx="7958667" cy="280076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Ti.Gesture.addEventListener</a:t>
            </a:r>
            <a:r>
              <a:rPr lang="en-US" sz="1600" dirty="0">
                <a:latin typeface="Courier"/>
                <a:cs typeface="Courier"/>
              </a:rPr>
              <a:t>('</a:t>
            </a:r>
            <a:r>
              <a:rPr lang="en-US" sz="1600" dirty="0" err="1">
                <a:latin typeface="Courier"/>
                <a:cs typeface="Courier"/>
              </a:rPr>
              <a:t>orientationchange</a:t>
            </a:r>
            <a:r>
              <a:rPr lang="en-US" sz="1600" dirty="0">
                <a:latin typeface="Courier"/>
                <a:cs typeface="Courier"/>
              </a:rPr>
              <a:t>',function(e</a:t>
            </a:r>
            <a:r>
              <a:rPr lang="en-US" sz="1600" dirty="0" smtClean="0">
                <a:latin typeface="Courier"/>
                <a:cs typeface="Courier"/>
              </a:rPr>
              <a:t>) {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// </a:t>
            </a:r>
            <a:r>
              <a:rPr lang="en-US" sz="1600" dirty="0" smtClean="0">
                <a:latin typeface="Courier"/>
                <a:cs typeface="Courier"/>
              </a:rPr>
              <a:t>get current device orientation from</a:t>
            </a:r>
          </a:p>
          <a:p>
            <a:r>
              <a:rPr lang="en-US" sz="1600" dirty="0" smtClean="0">
                <a:latin typeface="Courier"/>
                <a:cs typeface="Courier"/>
              </a:rPr>
              <a:t>	// </a:t>
            </a:r>
            <a:r>
              <a:rPr lang="en-US" sz="1600" dirty="0" err="1" smtClean="0">
                <a:latin typeface="Courier"/>
                <a:cs typeface="Courier"/>
              </a:rPr>
              <a:t>Titanium.Gesture.orientation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	</a:t>
            </a:r>
          </a:p>
          <a:p>
            <a:r>
              <a:rPr lang="en-US" sz="1600" dirty="0">
                <a:latin typeface="Courier"/>
                <a:cs typeface="Courier"/>
              </a:rPr>
              <a:t>	// get </a:t>
            </a:r>
            <a:r>
              <a:rPr lang="en-US" sz="1600" dirty="0" smtClean="0">
                <a:latin typeface="Courier"/>
                <a:cs typeface="Courier"/>
              </a:rPr>
              <a:t>orientation </a:t>
            </a:r>
            <a:r>
              <a:rPr lang="en-US" sz="1600" dirty="0">
                <a:latin typeface="Courier"/>
                <a:cs typeface="Courier"/>
              </a:rPr>
              <a:t>from event object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from </a:t>
            </a:r>
            <a:r>
              <a:rPr lang="en-US" sz="1600" dirty="0" err="1" smtClean="0">
                <a:latin typeface="Courier"/>
                <a:cs typeface="Courier"/>
              </a:rPr>
              <a:t>e.orientation</a:t>
            </a:r>
            <a:endParaRPr lang="en-US" sz="1600" dirty="0" smtClean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	// two methods return Boolean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e.source.isPortrait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// </a:t>
            </a:r>
            <a:r>
              <a:rPr lang="en-US" sz="1600" dirty="0" err="1" smtClean="0">
                <a:latin typeface="Courier"/>
                <a:cs typeface="Courier"/>
              </a:rPr>
              <a:t>e.source.isLandscape</a:t>
            </a:r>
            <a:r>
              <a:rPr lang="en-US" sz="1600" dirty="0" smtClean="0">
                <a:latin typeface="Courier"/>
                <a:cs typeface="Courier"/>
              </a:rPr>
              <a:t>()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}</a:t>
            </a:r>
            <a:r>
              <a:rPr lang="en-US" sz="1600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95465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4">
      <a:dk1>
        <a:srgbClr val="3F4B53"/>
      </a:dk1>
      <a:lt1>
        <a:srgbClr val="FFFFFF"/>
      </a:lt1>
      <a:dk2>
        <a:srgbClr val="677588"/>
      </a:dk2>
      <a:lt2>
        <a:srgbClr val="DCE6EC"/>
      </a:lt2>
      <a:accent1>
        <a:srgbClr val="F0B200"/>
      </a:accent1>
      <a:accent2>
        <a:srgbClr val="9C030B"/>
      </a:accent2>
      <a:accent3>
        <a:srgbClr val="7BBD0B"/>
      </a:accent3>
      <a:accent4>
        <a:srgbClr val="00CDFF"/>
      </a:accent4>
      <a:accent5>
        <a:srgbClr val="FB2C08"/>
      </a:accent5>
      <a:accent6>
        <a:srgbClr val="122956"/>
      </a:accent6>
      <a:hlink>
        <a:srgbClr val="9C030B"/>
      </a:hlink>
      <a:folHlink>
        <a:srgbClr val="9C030B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test_template.pot</Template>
  <TotalTime>3500</TotalTime>
  <Words>982</Words>
  <Application>Microsoft Macintosh PowerPoint</Application>
  <PresentationFormat>On-screen Show (4:3)</PresentationFormat>
  <Paragraphs>259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Theme</vt:lpstr>
      <vt:lpstr>PowerPoint Presentation</vt:lpstr>
      <vt:lpstr>Agenda</vt:lpstr>
      <vt:lpstr>Device orientation</vt:lpstr>
      <vt:lpstr>Locking Orientation - iOS</vt:lpstr>
      <vt:lpstr>Locking Orientation - Android</vt:lpstr>
      <vt:lpstr>Locking Orientation - Android</vt:lpstr>
      <vt:lpstr>Locking Orientation - Android</vt:lpstr>
      <vt:lpstr>Fixed Orientation per Window</vt:lpstr>
      <vt:lpstr>Orientation Events</vt:lpstr>
      <vt:lpstr>Handling Orientation Changes</vt:lpstr>
      <vt:lpstr>Gestures</vt:lpstr>
      <vt:lpstr>Gestures</vt:lpstr>
      <vt:lpstr>Shake</vt:lpstr>
      <vt:lpstr>Swipes</vt:lpstr>
      <vt:lpstr>Touches</vt:lpstr>
      <vt:lpstr>Long press</vt:lpstr>
      <vt:lpstr>Accelerometer</vt:lpstr>
      <vt:lpstr>Q&amp;A</vt:lpstr>
      <vt:lpstr>Lab</vt:lpstr>
    </vt:vector>
  </TitlesOfParts>
  <Company>Appcelerator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Iu</dc:creator>
  <cp:lastModifiedBy>Kevin Whinnery</cp:lastModifiedBy>
  <cp:revision>134</cp:revision>
  <dcterms:created xsi:type="dcterms:W3CDTF">2010-12-08T19:18:01Z</dcterms:created>
  <dcterms:modified xsi:type="dcterms:W3CDTF">2011-06-16T15:55:40Z</dcterms:modified>
</cp:coreProperties>
</file>