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16" r:id="rId1"/>
  </p:sldMasterIdLst>
  <p:notesMasterIdLst>
    <p:notesMasterId r:id="rId19"/>
  </p:notesMasterIdLst>
  <p:sldIdLst>
    <p:sldId id="256" r:id="rId2"/>
    <p:sldId id="258" r:id="rId3"/>
    <p:sldId id="329" r:id="rId4"/>
    <p:sldId id="349" r:id="rId5"/>
    <p:sldId id="350" r:id="rId6"/>
    <p:sldId id="352" r:id="rId7"/>
    <p:sldId id="353" r:id="rId8"/>
    <p:sldId id="354" r:id="rId9"/>
    <p:sldId id="355" r:id="rId10"/>
    <p:sldId id="356" r:id="rId11"/>
    <p:sldId id="357" r:id="rId12"/>
    <p:sldId id="358" r:id="rId13"/>
    <p:sldId id="333" r:id="rId14"/>
    <p:sldId id="360" r:id="rId15"/>
    <p:sldId id="359" r:id="rId16"/>
    <p:sldId id="361" r:id="rId17"/>
    <p:sldId id="328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5pPr>
    <a:lvl6pPr marL="2286000" algn="l" defTabSz="457200" rtl="0" eaLnBrk="1" latinLnBrk="0" hangingPunct="1"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6pPr>
    <a:lvl7pPr marL="2743200" algn="l" defTabSz="457200" rtl="0" eaLnBrk="1" latinLnBrk="0" hangingPunct="1"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7pPr>
    <a:lvl8pPr marL="3200400" algn="l" defTabSz="457200" rtl="0" eaLnBrk="1" latinLnBrk="0" hangingPunct="1"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8pPr>
    <a:lvl9pPr marL="3657600" algn="l" defTabSz="457200" rtl="0" eaLnBrk="1" latinLnBrk="0" hangingPunct="1"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734" autoAdjust="0"/>
  </p:normalViewPr>
  <p:slideViewPr>
    <p:cSldViewPr>
      <p:cViewPr varScale="1">
        <p:scale>
          <a:sx n="100" d="100"/>
          <a:sy n="100" d="100"/>
        </p:scale>
        <p:origin x="-1728" y="-112"/>
      </p:cViewPr>
      <p:guideLst>
        <p:guide orient="horz" pos="273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2" d="100"/>
        <a:sy n="10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6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21738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rebuchet MS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rebuchet MS" charset="0"/>
        <a:ea typeface="ＭＳ Ｐゴシック" charset="-128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rebuchet MS" charset="0"/>
        <a:ea typeface="ＭＳ Ｐゴシック" charset="-128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rebuchet MS" charset="0"/>
        <a:ea typeface="ＭＳ Ｐゴシック" charset="-128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rebuchet MS" charset="0"/>
        <a:ea typeface="ＭＳ Ｐゴシック" charset="-128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7475" eaLnBrk="1" hangingPunct="1">
              <a:tabLst>
                <a:tab pos="152400" algn="l"/>
                <a:tab pos="1066800" algn="l"/>
                <a:tab pos="1981200" algn="l"/>
                <a:tab pos="2895600" algn="l"/>
                <a:tab pos="3810000" algn="l"/>
                <a:tab pos="4724400" algn="l"/>
                <a:tab pos="5638800" algn="l"/>
                <a:tab pos="6553200" algn="l"/>
                <a:tab pos="7467600" algn="l"/>
                <a:tab pos="8382000" algn="l"/>
                <a:tab pos="9296400" algn="l"/>
                <a:tab pos="10210800" algn="l"/>
                <a:tab pos="10452100" algn="l"/>
                <a:tab pos="10591800" algn="l"/>
                <a:tab pos="11010900" algn="l"/>
              </a:tabLst>
            </a:pPr>
            <a:r>
              <a:rPr lang="en-US" b="1" dirty="0">
                <a:latin typeface="Calibri" charset="0"/>
                <a:ea typeface="ＭＳ Ｐゴシック" charset="0"/>
                <a:cs typeface="ＭＳ Ｐゴシック" charset="0"/>
              </a:rPr>
              <a:t>Module time: </a:t>
            </a:r>
            <a:r>
              <a:rPr lang="en-US" b="1" dirty="0" smtClean="0">
                <a:latin typeface="Calibri" charset="0"/>
                <a:ea typeface="ＭＳ Ｐゴシック" charset="0"/>
                <a:cs typeface="ＭＳ Ｐゴシック" charset="0"/>
              </a:rPr>
              <a:t>30 </a:t>
            </a:r>
            <a:r>
              <a:rPr lang="en-US" b="1" dirty="0" err="1" smtClean="0">
                <a:latin typeface="Calibri" charset="0"/>
                <a:ea typeface="ＭＳ Ｐゴシック" charset="0"/>
                <a:cs typeface="ＭＳ Ｐゴシック" charset="0"/>
              </a:rPr>
              <a:t>mins</a:t>
            </a:r>
            <a:r>
              <a:rPr lang="en-US" b="1" dirty="0" smtClean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(10 </a:t>
            </a:r>
            <a:r>
              <a:rPr lang="en-US" dirty="0" err="1" smtClean="0">
                <a:latin typeface="Calibri" charset="0"/>
                <a:ea typeface="ＭＳ Ｐゴシック" charset="0"/>
                <a:cs typeface="ＭＳ Ｐゴシック" charset="0"/>
              </a:rPr>
              <a:t>mins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teaching,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20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mins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for lab)</a:t>
            </a:r>
            <a:endParaRPr lang="en-US" b="1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117475" eaLnBrk="1" hangingPunct="1">
              <a:tabLst>
                <a:tab pos="152400" algn="l"/>
                <a:tab pos="1066800" algn="l"/>
                <a:tab pos="1981200" algn="l"/>
                <a:tab pos="2895600" algn="l"/>
                <a:tab pos="3810000" algn="l"/>
                <a:tab pos="4724400" algn="l"/>
                <a:tab pos="5638800" algn="l"/>
                <a:tab pos="6553200" algn="l"/>
                <a:tab pos="7467600" algn="l"/>
                <a:tab pos="8382000" algn="l"/>
                <a:tab pos="9296400" algn="l"/>
                <a:tab pos="10210800" algn="l"/>
                <a:tab pos="10452100" algn="l"/>
                <a:tab pos="10591800" algn="l"/>
                <a:tab pos="11010900" algn="l"/>
              </a:tabLst>
            </a:pPr>
            <a:endParaRPr lang="en-US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endParaRPr lang="en-US" b="1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9375" indent="0" eaLnBrk="1" hangingPunct="1">
              <a:buFontTx/>
              <a:buNone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Tied to your iTunes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account which is why you have to test on device (that linkage isn’t available in the simulator)</a:t>
            </a:r>
            <a:endParaRPr lang="en-US" b="0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endParaRPr lang="en-US" b="1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9063" eaLnBrk="1" hangingPunct="1">
              <a:spcBef>
                <a:spcPts val="450"/>
              </a:spcBef>
            </a:pPr>
            <a:r>
              <a:rPr lang="en-US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Times New Roman" charset="0"/>
                <a:sym typeface="Times New Roman" charset="0"/>
              </a:rPr>
              <a:t>Appc</a:t>
            </a:r>
            <a:r>
              <a:rPr lang="en-US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Times New Roman" charset="0"/>
                <a:sym typeface="Times New Roman" charset="0"/>
              </a:rPr>
              <a:t> has a dedicated module development team now, so this offering will continue to grow</a:t>
            </a:r>
            <a:endParaRPr lang="en-US" dirty="0">
              <a:solidFill>
                <a:srgbClr val="000000"/>
              </a:solidFill>
              <a:latin typeface="Times New Roman" charset="0"/>
              <a:ea typeface="ＭＳ Ｐゴシック" charset="0"/>
              <a:cs typeface="Times New Roman" charset="0"/>
              <a:sym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9375" indent="0" eaLnBrk="1" hangingPunct="1">
              <a:buFontTx/>
              <a:buNone/>
            </a:pP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PayPal works well for demo since you can do it cross platform and it works on Simulator</a:t>
            </a:r>
            <a:endParaRPr lang="en-US" b="0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9063" eaLnBrk="1" hangingPunct="1">
              <a:spcBef>
                <a:spcPts val="450"/>
              </a:spcBef>
            </a:pPr>
            <a:endParaRPr lang="en-US" dirty="0">
              <a:solidFill>
                <a:srgbClr val="000000"/>
              </a:solidFill>
              <a:latin typeface="Times New Roman" charset="0"/>
              <a:ea typeface="ＭＳ Ｐゴシック" charset="0"/>
              <a:cs typeface="Times New Roman" charset="0"/>
              <a:sym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9375" indent="0" eaLnBrk="1" hangingPunct="1">
              <a:buFontTx/>
              <a:buNone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Will need to be able to install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and demo a module, any module.  PayPal works well for demo since you can do it cross platform and it works on Simulator</a:t>
            </a:r>
            <a:endParaRPr lang="en-US" b="0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9063" eaLnBrk="1" hangingPunct="1">
              <a:spcBef>
                <a:spcPts val="450"/>
              </a:spcBef>
            </a:pPr>
            <a:r>
              <a:rPr lang="en-US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Times New Roman" charset="0"/>
                <a:sym typeface="Times New Roman" charset="0"/>
              </a:rPr>
              <a:t>no </a:t>
            </a:r>
            <a:r>
              <a:rPr lang="en-US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Times New Roman" charset="0"/>
                <a:sym typeface="Times New Roman" charset="0"/>
              </a:rPr>
              <a:t>TiBountyHunter</a:t>
            </a:r>
            <a:r>
              <a:rPr lang="en-US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Times New Roman" charset="0"/>
                <a:sym typeface="Times New Roman" charset="0"/>
              </a:rPr>
              <a:t> plug in here – going through the </a:t>
            </a:r>
            <a:r>
              <a:rPr lang="en-US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Times New Roman" charset="0"/>
                <a:sym typeface="Times New Roman" charset="0"/>
              </a:rPr>
              <a:t>PayPal module.</a:t>
            </a:r>
            <a:endParaRPr lang="en-US" dirty="0">
              <a:solidFill>
                <a:srgbClr val="000000"/>
              </a:solidFill>
              <a:latin typeface="Times New Roman" charset="0"/>
              <a:ea typeface="ＭＳ Ｐゴシック" charset="0"/>
              <a:cs typeface="Times New Roman" charset="0"/>
              <a:sym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9375" eaLnBrk="1" hangingPunct="1"/>
            <a:r>
              <a:rPr lang="en-US" b="1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This</a:t>
            </a:r>
            <a:r>
              <a:rPr lang="en-US" b="1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is basically an overview of being a Ti+ consumer.  </a:t>
            </a:r>
            <a:endParaRPr lang="en-US" b="1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9375" eaLnBrk="1" hangingPunct="1"/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titanium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plus is a constellation of </a:t>
            </a:r>
            <a:r>
              <a:rPr lang="en-US" b="0" baseline="0" dirty="0" err="1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appc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and user created modules</a:t>
            </a:r>
          </a:p>
          <a:p>
            <a:pPr marL="79375" eaLnBrk="1" hangingPunct="1"/>
            <a:endParaRPr lang="en-US" b="0" baseline="0" dirty="0" smtClean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  <a:p>
            <a:pPr marL="79375" eaLnBrk="1" hangingPunct="1"/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core functionality that is horizontally useful to </a:t>
            </a:r>
            <a:r>
              <a:rPr lang="en-US" b="0" baseline="0" dirty="0" err="1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devs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is likely to go into core</a:t>
            </a:r>
          </a:p>
          <a:p>
            <a:pPr marL="79375" eaLnBrk="1" hangingPunct="1"/>
            <a:endParaRPr lang="en-US" b="0" baseline="0" dirty="0" smtClean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  <a:p>
            <a:pPr marL="79375" eaLnBrk="1" hangingPunct="1"/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specific use cases like barcode scanning, credit card reading, etc. is likely to move into modules</a:t>
            </a:r>
            <a:endParaRPr lang="en-US" b="0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9375" indent="0" eaLnBrk="1" hangingPunct="1">
              <a:buFontTx/>
              <a:buNone/>
            </a:pPr>
            <a:endParaRPr lang="en-US" b="0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9063" eaLnBrk="1" hangingPunct="1">
              <a:spcBef>
                <a:spcPts val="450"/>
              </a:spcBef>
            </a:pPr>
            <a:endParaRPr lang="en-US" dirty="0">
              <a:solidFill>
                <a:srgbClr val="000000"/>
              </a:solidFill>
              <a:latin typeface="Times New Roman" charset="0"/>
              <a:ea typeface="ＭＳ Ｐゴシック" charset="0"/>
              <a:cs typeface="Times New Roman" charset="0"/>
              <a:sym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endParaRPr lang="en-US" b="1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9375" indent="0" eaLnBrk="1" hangingPunct="1">
              <a:buFontTx/>
              <a:buNone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Useful for physical purchases or donations</a:t>
            </a:r>
          </a:p>
          <a:p>
            <a:pPr marL="79375" indent="0" eaLnBrk="1" hangingPunct="1">
              <a:buFontTx/>
              <a:buNone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Can’t be used for </a:t>
            </a:r>
            <a:r>
              <a:rPr lang="en-US" b="0" dirty="0" err="1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ebooks</a:t>
            </a: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, unlocking app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features, etc. because those uses would run afoul of Apple’s </a:t>
            </a:r>
            <a:r>
              <a:rPr lang="en-US" b="0" baseline="0" dirty="0" err="1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StoreKit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rules</a:t>
            </a:r>
            <a:endParaRPr lang="en-US" b="0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9375" indent="0" eaLnBrk="1" hangingPunct="1">
              <a:buFontTx/>
              <a:buNone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Have to register for an API key with Bump</a:t>
            </a:r>
            <a:endParaRPr lang="en-US" b="0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endParaRPr lang="en-US" b="1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appc_gray_light_triang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 sz="180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DB81F-B125-9B43-9F03-035596B66B00}" type="datetime1">
              <a:rPr lang="en-US"/>
              <a:pPr>
                <a:defRPr/>
              </a:pPr>
              <a:t>9/27/11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2008-2011 Appcelerator </a:t>
            </a:r>
            <a:r>
              <a:rPr lang="en-US" dirty="0" err="1"/>
              <a:t>Inc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299E96B8-ADCB-7547-9380-C4B23A1C15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2930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appc_gray_light_triang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pic>
        <p:nvPicPr>
          <p:cNvPr id="4" name="Picture 8" descr="raised_pap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5DDBA-B612-2F44-AB17-FBC18A515CE2}" type="datetime1">
              <a:rPr lang="en-US"/>
              <a:pPr>
                <a:defRPr/>
              </a:pPr>
              <a:t>9/27/11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2008-2011 Appcelerator </a:t>
            </a:r>
            <a:r>
              <a:rPr lang="en-US" dirty="0" err="1"/>
              <a:t>Inc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E1109E28-6A3D-5541-B79F-374D5BAB48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5184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appc_gray_light_triang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pic>
        <p:nvPicPr>
          <p:cNvPr id="6" name="Picture 8" descr="gray_stripe_head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appc_gray_light_triang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581"/>
            <a:ext cx="8229600" cy="808038"/>
          </a:xfrm>
        </p:spPr>
        <p:txBody>
          <a:bodyPr/>
          <a:lstStyle>
            <a:lvl1pPr>
              <a:defRPr sz="3600">
                <a:solidFill>
                  <a:srgbClr val="12295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200"/>
            <a:ext cx="8229600" cy="4525963"/>
          </a:xfrm>
        </p:spPr>
        <p:txBody>
          <a:bodyPr/>
          <a:lstStyle>
            <a:lvl1pPr>
              <a:defRPr sz="2400">
                <a:solidFill>
                  <a:srgbClr val="122956"/>
                </a:solidFill>
              </a:defRPr>
            </a:lvl1pPr>
            <a:lvl2pPr>
              <a:defRPr sz="2000">
                <a:solidFill>
                  <a:srgbClr val="122956"/>
                </a:solidFill>
              </a:defRPr>
            </a:lvl2pPr>
            <a:lvl3pPr>
              <a:defRPr>
                <a:solidFill>
                  <a:srgbClr val="122956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64D4E-817C-5B44-9CAC-ABCFE555A12F}" type="datetime1">
              <a:rPr lang="en-US"/>
              <a:pPr>
                <a:defRPr/>
              </a:pPr>
              <a:t>9/27/11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© 2008-2011 Appcelerator Inc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35A16330-C327-5F46-9A04-FECF298E72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0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appc_gray_light_triang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4722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228FE6-9327-F242-9E6C-9D15E9703153}" type="datetime1">
              <a:rPr lang="en-US"/>
              <a:pPr>
                <a:defRPr/>
              </a:pPr>
              <a:t>9/27/11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© 2008-2011 Appcelerator Inc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62DF5989-0FBC-EB43-B199-06D3320A5C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89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appc_gray_light_triang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50B3D-5993-D443-A18C-6C42644588ED}" type="datetime1">
              <a:rPr lang="en-US"/>
              <a:pPr>
                <a:defRPr/>
              </a:pPr>
              <a:t>9/27/11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CCA025D9-4168-FA49-94C8-B4302AAEC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54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_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appc_gray_light_triang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B3A217-D9A5-8846-AAB9-F48B40C3E459}" type="datetime1">
              <a:rPr lang="en-US"/>
              <a:pPr>
                <a:defRPr/>
              </a:pPr>
              <a:t>9/27/11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8CE80557-2829-6D4D-9E6A-8513A623AF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76293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raised_pap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87500"/>
            <a:ext cx="6832600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idx="4294967295"/>
          </p:nvPr>
        </p:nvSpPr>
        <p:spPr>
          <a:xfrm>
            <a:off x="727908" y="2318245"/>
            <a:ext cx="7772400" cy="1470025"/>
          </a:xfrm>
        </p:spPr>
        <p:txBody>
          <a:bodyPr/>
          <a:lstStyle>
            <a:lvl1pPr algn="ctr">
              <a:defRPr baseline="0">
                <a:solidFill>
                  <a:srgbClr val="12295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anchor="t"/>
          <a:lstStyle>
            <a:lvl1pPr>
              <a:defRPr/>
            </a:lvl1pPr>
          </a:lstStyle>
          <a:p>
            <a:pPr>
              <a:defRPr/>
            </a:pPr>
            <a:fld id="{4EB12F80-DD94-CA48-A6EE-25FB3983D6FA}" type="datetime1">
              <a:rPr lang="en-US"/>
              <a:pPr>
                <a:defRPr/>
              </a:pPr>
              <a:t>9/27/11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8CF154E2-8B7C-5746-8D67-FA76569A3E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9091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929698"/>
                </a:solidFill>
              </a:defRPr>
            </a:lvl1pPr>
          </a:lstStyle>
          <a:p>
            <a:pPr>
              <a:defRPr/>
            </a:pPr>
            <a:fld id="{7C47082A-DE79-7740-B784-823CCC145BD0}" type="datetime1">
              <a:rPr lang="en-US"/>
              <a:pPr>
                <a:defRPr/>
              </a:pPr>
              <a:t>9/27/11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© 2008-2011 Appcelerator </a:t>
            </a:r>
            <a:r>
              <a:rPr lang="en-US" dirty="0" err="1"/>
              <a:t>Inc</a:t>
            </a:r>
            <a:endParaRPr lang="en-US" dirty="0"/>
          </a:p>
        </p:txBody>
      </p:sp>
      <p:pic>
        <p:nvPicPr>
          <p:cNvPr id="1030" name="Picture 7" descr="appc_gray_light_triangl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84" r:id="rId2"/>
    <p:sldLayoutId id="2147484085" r:id="rId3"/>
    <p:sldLayoutId id="2147484086" r:id="rId4"/>
    <p:sldLayoutId id="2147484087" r:id="rId5"/>
    <p:sldLayoutId id="2147484088" r:id="rId6"/>
    <p:sldLayoutId id="2147484089" r:id="rId7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4572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2pPr>
      <a:lvl3pPr marL="9144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3pPr>
      <a:lvl4pPr marL="1371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8" descr="raised_pap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1524000"/>
            <a:ext cx="89154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1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088" name="Rectangle 8"/>
          <p:cNvSpPr>
            <a:spLocks/>
          </p:cNvSpPr>
          <p:nvPr/>
        </p:nvSpPr>
        <p:spPr bwMode="auto">
          <a:xfrm>
            <a:off x="-838200" y="4343400"/>
            <a:ext cx="9258300" cy="1193800"/>
          </a:xfrm>
          <a:prstGeom prst="rect">
            <a:avLst/>
          </a:prstGeom>
          <a:noFill/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extLst/>
        </p:spPr>
        <p:txBody>
          <a:bodyPr lIns="0" tIns="0" rIns="40639" bIns="0"/>
          <a:lstStyle/>
          <a:p>
            <a:pPr marL="39688" algn="r">
              <a:defRPr/>
            </a:pPr>
            <a:endParaRPr lang="en-US" sz="4400" b="1" dirty="0">
              <a:solidFill>
                <a:srgbClr val="122956"/>
              </a:solidFill>
              <a:latin typeface="Trebuchet MS Bold" charset="0"/>
              <a:cs typeface="Trebuchet MS Bold" charset="0"/>
              <a:sym typeface="Trebuchet MS Bold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362200"/>
            <a:ext cx="9144000" cy="1470025"/>
          </a:xfrm>
          <a:ln>
            <a:miter lim="800000"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extLst/>
        </p:spPr>
        <p:txBody>
          <a:bodyPr/>
          <a:lstStyle/>
          <a:p>
            <a:pPr marL="39688" algn="ctr" eaLnBrk="1" hangingPunct="1">
              <a:defRPr/>
            </a:pPr>
            <a:r>
              <a:rPr lang="en-US" sz="4400" i="1" dirty="0" smtClean="0">
                <a:solidFill>
                  <a:schemeClr val="accent6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Trebuchet MS Bold" charset="0"/>
                <a:cs typeface="Trebuchet MS Bold" charset="0"/>
                <a:sym typeface="Trebuchet MS Bold" charset="0"/>
              </a:rPr>
              <a:t>Titanium Plus Integration</a:t>
            </a:r>
            <a:br>
              <a:rPr lang="en-US" sz="4400" i="1" dirty="0" smtClean="0">
                <a:solidFill>
                  <a:schemeClr val="accent6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Trebuchet MS Bold" charset="0"/>
                <a:cs typeface="Trebuchet MS Bold" charset="0"/>
                <a:sym typeface="Trebuchet MS Bold" charset="0"/>
              </a:rPr>
            </a:br>
            <a:r>
              <a:rPr lang="en-US" sz="2800" b="0" i="1" dirty="0">
                <a:solidFill>
                  <a:srgbClr val="122956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ea typeface="Hiragino Sans GB W6" charset="0"/>
              </a:rPr>
              <a:t>Advanced Titanium Mobile Development</a:t>
            </a:r>
            <a:endParaRPr lang="en-US" sz="4400" i="1" dirty="0">
              <a:solidFill>
                <a:schemeClr val="accent6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Trebuchet MS Bold" charset="0"/>
              <a:cs typeface="Trebuchet MS Bold" charset="0"/>
              <a:sym typeface="Trebuchet MS Bold" charset="0"/>
            </a:endParaRPr>
          </a:p>
        </p:txBody>
      </p:sp>
      <p:pic>
        <p:nvPicPr>
          <p:cNvPr id="1024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288" y="1676400"/>
            <a:ext cx="12303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 smtClean="0">
                <a:solidFill>
                  <a:srgbClr val="122956"/>
                </a:solidFill>
                <a:cs typeface="Trebuchet MS" charset="0"/>
              </a:rPr>
              <a:t>TPL-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1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TV Out (iOS)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4876800"/>
            <a:ext cx="8229600" cy="15240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Display app contents on TV screen with additional cable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Test scaling on TV screen, will vary in quality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0" y="1295400"/>
            <a:ext cx="6350000" cy="3429000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TPL-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eaLnBrk="1" hangingPunct="1"/>
              <a:t>10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55579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StoreKit (iOS)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4267200" cy="48260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In App Purchase API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Requires set up through iTunes Connect portal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Can only be tested on device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Will need to follow Apple docs for user and item creation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1524000"/>
            <a:ext cx="3810000" cy="3810000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TPL-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eaLnBrk="1" hangingPunct="1"/>
              <a:t>11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09452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Magtek Credit Card Reader (iOS)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4267200" cy="48260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Interface to Magtek hardware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Can process card payments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Requires additional account setup for payments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Can only be tested on device with peripheral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0" y="2133600"/>
            <a:ext cx="2794000" cy="2794000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TPL-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eaLnBrk="1" hangingPunct="1"/>
              <a:t>12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32734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Rectangle 5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317750"/>
            <a:ext cx="7772400" cy="1470025"/>
          </a:xfrm>
        </p:spPr>
        <p:txBody>
          <a:bodyPr rIns="81279"/>
          <a:lstStyle/>
          <a:p>
            <a:pPr algn="ctr" eaLnBrk="1" hangingPunct="1"/>
            <a:r>
              <a:rPr lang="en-US" sz="3600" dirty="0" smtClean="0">
                <a:solidFill>
                  <a:srgbClr val="122956"/>
                </a:solidFill>
                <a:latin typeface="Trebuchet MS Bold Italic" charset="0"/>
                <a:ea typeface="ヒラギノ角ゴ ProN W6" charset="0"/>
                <a:cs typeface="ヒラギノ角ゴ ProN W6" charset="0"/>
                <a:sym typeface="Trebuchet MS Bold Italic" charset="0"/>
              </a:rPr>
              <a:t>More To Come!</a:t>
            </a:r>
            <a:endParaRPr lang="en-US" sz="1400" dirty="0">
              <a:solidFill>
                <a:srgbClr val="122956"/>
              </a:solidFill>
              <a:latin typeface="Trebuchet MS Bold Italic" charset="0"/>
              <a:ea typeface="ヒラギノ角ゴ ProN W6" charset="0"/>
              <a:cs typeface="ヒラギノ角ゴ ProN W6" charset="0"/>
              <a:sym typeface="Trebuchet MS Bold Italic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TPL-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eaLnBrk="1" hangingPunct="1"/>
              <a:t>13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13118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Installing Modules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8229600" cy="48260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Download and Unzip from Helpdesk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Copy into modules directory in project root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Declare module dependency in </a:t>
            </a:r>
            <a:r>
              <a:rPr lang="en-US" dirty="0" err="1" smtClean="0">
                <a:latin typeface="Trebuchet MS" charset="0"/>
                <a:ea typeface="ヒラギノ角ゴ ProN W3" charset="0"/>
                <a:cs typeface="ヒラギノ角ゴ ProN W3" charset="0"/>
              </a:rPr>
              <a:t>tiapp.xml</a:t>
            </a:r>
            <a:endParaRPr lang="en-US" dirty="0" smtClean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require the module in JavaScript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Use module – every one comes with example and doc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>
                <a:latin typeface="Trebuchet MS" charset="0"/>
                <a:ea typeface="ヒラギノ角ゴ ProN W3" charset="0"/>
                <a:cs typeface="ヒラギノ角ゴ ProN W3" charset="0"/>
              </a:rPr>
              <a:t>Demo: Install and run Ti+ Module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TPL-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eaLnBrk="1" hangingPunct="1"/>
              <a:t>14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25180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Rectangle 5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317750"/>
            <a:ext cx="7772400" cy="1470025"/>
          </a:xfrm>
        </p:spPr>
        <p:txBody>
          <a:bodyPr rIns="81279"/>
          <a:lstStyle/>
          <a:p>
            <a:pPr algn="ctr" eaLnBrk="1" hangingPunct="1"/>
            <a:r>
              <a:rPr lang="en-US" sz="3600" i="1" dirty="0" smtClean="0">
                <a:solidFill>
                  <a:srgbClr val="122956"/>
                </a:solidFill>
                <a:latin typeface="Trebuchet MS Bold Italic" charset="0"/>
                <a:ea typeface="ヒラギノ角ゴ ProN W6" charset="0"/>
                <a:cs typeface="ヒラギノ角ゴ ProN W6" charset="0"/>
                <a:sym typeface="Trebuchet MS Bold Italic" charset="0"/>
              </a:rPr>
              <a:t>Q&amp;A</a:t>
            </a:r>
            <a:endParaRPr lang="en-US" sz="1400" i="1" dirty="0">
              <a:solidFill>
                <a:srgbClr val="122956"/>
              </a:solidFill>
              <a:latin typeface="Trebuchet MS Bold Italic" charset="0"/>
              <a:ea typeface="ヒラギノ角ゴ ProN W6" charset="0"/>
              <a:cs typeface="ヒラギノ角ゴ ProN W6" charset="0"/>
              <a:sym typeface="Trebuchet MS Bold Italic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TPL-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eaLnBrk="1" hangingPunct="1"/>
              <a:t>15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8057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Lab Goals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8229600" cy="4826000"/>
          </a:xfrm>
        </p:spPr>
        <p:txBody>
          <a:bodyPr rIns="81279"/>
          <a:lstStyle/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609600" y="1498600"/>
            <a:ext cx="8229600" cy="482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81279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2400" kern="1200">
                <a:solidFill>
                  <a:srgbClr val="122956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2000" kern="1200">
                <a:solidFill>
                  <a:srgbClr val="122956"/>
                </a:solidFill>
                <a:latin typeface="+mn-lt"/>
                <a:ea typeface="ＭＳ Ｐゴシック" charset="0"/>
                <a:cs typeface="ＭＳ Ｐゴシック" charset="0"/>
              </a:defRPr>
            </a:lvl2pPr>
            <a:lvl3pPr marL="9144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kern="1200">
                <a:solidFill>
                  <a:srgbClr val="122956"/>
                </a:solidFill>
                <a:latin typeface="+mn-lt"/>
                <a:ea typeface="ＭＳ Ｐゴシック" charset="0"/>
                <a:cs typeface="ＭＳ Ｐゴシック" charset="0"/>
              </a:defRPr>
            </a:lvl3pPr>
            <a:lvl4pPr marL="1371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Download and install the PayPal module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Include it within an app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Enable sandbox-mode PayPal functionality in your app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Wiki URL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TPL-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eaLnBrk="1" hangingPunct="1"/>
              <a:t>16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8775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Rectangle 5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317750"/>
            <a:ext cx="7772400" cy="1470025"/>
          </a:xfrm>
        </p:spPr>
        <p:txBody>
          <a:bodyPr rIns="81279"/>
          <a:lstStyle/>
          <a:p>
            <a:pPr algn="ctr" eaLnBrk="1" hangingPunct="1"/>
            <a:r>
              <a:rPr lang="en-US" sz="3600" i="1" dirty="0" smtClean="0">
                <a:solidFill>
                  <a:srgbClr val="122956"/>
                </a:solidFill>
                <a:latin typeface="Trebuchet MS Bold Italic" charset="0"/>
                <a:ea typeface="ヒラギノ角ゴ ProN W6" charset="0"/>
                <a:cs typeface="ヒラギノ角ゴ ProN W6" charset="0"/>
                <a:sym typeface="Trebuchet MS Bold Italic" charset="0"/>
              </a:rPr>
              <a:t>Lab</a:t>
            </a:r>
            <a:endParaRPr lang="en-US" sz="1400" i="1" dirty="0">
              <a:solidFill>
                <a:srgbClr val="122956"/>
              </a:solidFill>
              <a:latin typeface="Trebuchet MS Bold Italic" charset="0"/>
              <a:ea typeface="ヒラギノ角ゴ ProN W6" charset="0"/>
              <a:cs typeface="ヒラギノ角ゴ ProN W6" charset="0"/>
              <a:sym typeface="Trebuchet MS Bold Italic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TPL-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eaLnBrk="1" hangingPunct="1"/>
              <a:t>17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69564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>
                <a:latin typeface="Trebuchet MS Bold" charset="0"/>
                <a:ea typeface="ヒラギノ角ゴ ProN W6" charset="0"/>
                <a:cs typeface="ヒラギノ角ゴ ProN W6" charset="0"/>
              </a:rPr>
              <a:t>Agenda</a:t>
            </a: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152400" y="1346200"/>
            <a:ext cx="8229600" cy="5359400"/>
          </a:xfrm>
        </p:spPr>
        <p:txBody>
          <a:bodyPr rIns="81279"/>
          <a:lstStyle/>
          <a:p>
            <a:pPr indent="0"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Titanium Plus Module Overview</a:t>
            </a:r>
          </a:p>
          <a:p>
            <a:pPr indent="0"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indent="0"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Module Install</a:t>
            </a:r>
          </a:p>
          <a:p>
            <a:pPr indent="0"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indent="0"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Lab – Exploring Plus Modules</a:t>
            </a:r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TPL-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eaLnBrk="1" hangingPunct="1"/>
              <a:t>2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What is Titanium Plus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3276600" cy="49784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Value add modules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Narrow use cases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Appcelerator created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Community created</a:t>
            </a:r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3800" y="1905000"/>
            <a:ext cx="5147945" cy="3073400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TPL-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eaLnBrk="1" hangingPunct="1"/>
              <a:t>3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73491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Titanium Plus Access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8229600" cy="48260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Titanium Plus available to all subscribers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Distributed through Marketplace</a:t>
            </a:r>
            <a:endParaRPr lang="en-US" dirty="0" smtClean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In the future, </a:t>
            </a:r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might be </a:t>
            </a:r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done through tooling</a:t>
            </a:r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TPL-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eaLnBrk="1" hangingPunct="1"/>
              <a:t>4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23270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Rectangle 5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317750"/>
            <a:ext cx="7772400" cy="1470025"/>
          </a:xfrm>
        </p:spPr>
        <p:txBody>
          <a:bodyPr rIns="81279"/>
          <a:lstStyle/>
          <a:p>
            <a:pPr algn="ctr" eaLnBrk="1" hangingPunct="1"/>
            <a:r>
              <a:rPr lang="en-US" sz="3600" dirty="0" smtClean="0">
                <a:solidFill>
                  <a:srgbClr val="122956"/>
                </a:solidFill>
                <a:latin typeface="Trebuchet MS Bold Italic" charset="0"/>
                <a:ea typeface="ヒラギノ角ゴ ProN W6" charset="0"/>
                <a:cs typeface="ヒラギノ角ゴ ProN W6" charset="0"/>
                <a:sym typeface="Trebuchet MS Bold Italic" charset="0"/>
              </a:rPr>
              <a:t>Module Overview</a:t>
            </a:r>
            <a:endParaRPr lang="en-US" sz="1400" dirty="0">
              <a:solidFill>
                <a:srgbClr val="122956"/>
              </a:solidFill>
              <a:latin typeface="Trebuchet MS Bold Italic" charset="0"/>
              <a:ea typeface="ヒラギノ角ゴ ProN W6" charset="0"/>
              <a:cs typeface="ヒラギノ角ゴ ProN W6" charset="0"/>
              <a:sym typeface="Trebuchet MS Bold Italic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TPL-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eaLnBrk="1" hangingPunct="1"/>
              <a:t>5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12827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Urban Airship (iOS and Android)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3886200" cy="48260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Push notifications service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Titanium deals with the client side only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Urban Airship provides help for the server side, but much of that work is up to you</a:t>
            </a:r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7800" y="1905000"/>
            <a:ext cx="3175000" cy="3175000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TPL-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eaLnBrk="1" hangingPunct="1"/>
              <a:t>6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85303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PayPal (iOS and Android)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3886200" cy="48260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Mobile Payments Library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Requires PayPal merchant account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In development, uses sandbox environment, in production uses live servers</a:t>
            </a:r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7787" y="2362200"/>
            <a:ext cx="5016213" cy="2578100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TPL-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eaLnBrk="1" hangingPunct="1"/>
              <a:t>7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90536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Bump (iOS and Android)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3124200" cy="48260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Device to device communication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Works over wifi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Uses geolocation and requires close proximity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Requires Bump API key set</a:t>
            </a:r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600" y="1447800"/>
            <a:ext cx="5334000" cy="4191000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TPL-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eaLnBrk="1" hangingPunct="1"/>
              <a:t>8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21943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SMS (iOS)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4267200" cy="48260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Prepare SMS text messages in app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Cannot send via code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Enhanced functionality over launching the SMS app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1524000"/>
            <a:ext cx="3810000" cy="3835400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TPL-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eaLnBrk="1" hangingPunct="1"/>
              <a:t>9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028238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ew Training">
  <a:themeElements>
    <a:clrScheme name="Custom 4">
      <a:dk1>
        <a:srgbClr val="3F4B53"/>
      </a:dk1>
      <a:lt1>
        <a:srgbClr val="FFFFFF"/>
      </a:lt1>
      <a:dk2>
        <a:srgbClr val="677588"/>
      </a:dk2>
      <a:lt2>
        <a:srgbClr val="DCE6EC"/>
      </a:lt2>
      <a:accent1>
        <a:srgbClr val="F0B200"/>
      </a:accent1>
      <a:accent2>
        <a:srgbClr val="9C030B"/>
      </a:accent2>
      <a:accent3>
        <a:srgbClr val="7BBD0B"/>
      </a:accent3>
      <a:accent4>
        <a:srgbClr val="00CDFF"/>
      </a:accent4>
      <a:accent5>
        <a:srgbClr val="FB2C08"/>
      </a:accent5>
      <a:accent6>
        <a:srgbClr val="122956"/>
      </a:accent6>
      <a:hlink>
        <a:srgbClr val="9C030B"/>
      </a:hlink>
      <a:folHlink>
        <a:srgbClr val="9C030B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5330</TotalTime>
  <Pages>0</Pages>
  <Words>575</Words>
  <Characters>0</Characters>
  <Application>Microsoft Macintosh PowerPoint</Application>
  <PresentationFormat>On-screen Show (4:3)</PresentationFormat>
  <Lines>0</Lines>
  <Paragraphs>123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New Training</vt:lpstr>
      <vt:lpstr>Titanium Plus Integration Advanced Titanium Mobile Development</vt:lpstr>
      <vt:lpstr>Agenda</vt:lpstr>
      <vt:lpstr>What is Titanium Plus</vt:lpstr>
      <vt:lpstr>Titanium Plus Access</vt:lpstr>
      <vt:lpstr>Module Overview</vt:lpstr>
      <vt:lpstr>Urban Airship (iOS and Android)</vt:lpstr>
      <vt:lpstr>PayPal (iOS and Android)</vt:lpstr>
      <vt:lpstr>Bump (iOS and Android)</vt:lpstr>
      <vt:lpstr>SMS (iOS)</vt:lpstr>
      <vt:lpstr>TV Out (iOS)</vt:lpstr>
      <vt:lpstr>StoreKit (iOS)</vt:lpstr>
      <vt:lpstr>Magtek Credit Card Reader (iOS)</vt:lpstr>
      <vt:lpstr>More To Come!</vt:lpstr>
      <vt:lpstr>Installing Modules</vt:lpstr>
      <vt:lpstr>Q&amp;A</vt:lpstr>
      <vt:lpstr>Lab Goals</vt:lpstr>
      <vt:lpstr>Lab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Maria Iu</dc:creator>
  <cp:keywords/>
  <dc:description/>
  <cp:lastModifiedBy>Tim Poulsen</cp:lastModifiedBy>
  <cp:revision>159</cp:revision>
  <dcterms:created xsi:type="dcterms:W3CDTF">2011-03-28T13:25:35Z</dcterms:created>
  <dcterms:modified xsi:type="dcterms:W3CDTF">2011-09-27T20:05:43Z</dcterms:modified>
</cp:coreProperties>
</file>