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30"/>
  </p:notesMasterIdLst>
  <p:sldIdLst>
    <p:sldId id="256" r:id="rId2"/>
    <p:sldId id="258" r:id="rId3"/>
    <p:sldId id="349" r:id="rId4"/>
    <p:sldId id="369" r:id="rId5"/>
    <p:sldId id="370" r:id="rId6"/>
    <p:sldId id="371" r:id="rId7"/>
    <p:sldId id="372" r:id="rId8"/>
    <p:sldId id="368" r:id="rId9"/>
    <p:sldId id="361" r:id="rId10"/>
    <p:sldId id="360" r:id="rId11"/>
    <p:sldId id="362" r:id="rId12"/>
    <p:sldId id="363" r:id="rId13"/>
    <p:sldId id="364" r:id="rId14"/>
    <p:sldId id="365" r:id="rId15"/>
    <p:sldId id="367" r:id="rId16"/>
    <p:sldId id="366" r:id="rId17"/>
    <p:sldId id="373" r:id="rId18"/>
    <p:sldId id="374" r:id="rId19"/>
    <p:sldId id="375" r:id="rId20"/>
    <p:sldId id="376" r:id="rId21"/>
    <p:sldId id="359" r:id="rId22"/>
    <p:sldId id="378" r:id="rId23"/>
    <p:sldId id="379" r:id="rId24"/>
    <p:sldId id="380" r:id="rId25"/>
    <p:sldId id="381" r:id="rId26"/>
    <p:sldId id="377" r:id="rId27"/>
    <p:sldId id="382" r:id="rId28"/>
    <p:sldId id="328" r:id="rId29"/>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01" autoAdjust="0"/>
  </p:normalViewPr>
  <p:slideViewPr>
    <p:cSldViewPr>
      <p:cViewPr varScale="1">
        <p:scale>
          <a:sx n="104" d="100"/>
          <a:sy n="104" d="100"/>
        </p:scale>
        <p:origin x="-1520" y="-96"/>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60 </a:t>
            </a:r>
            <a:r>
              <a:rPr lang="en-US" b="1" dirty="0" err="1" smtClean="0">
                <a:latin typeface="Calibri" charset="0"/>
                <a:ea typeface="ＭＳ Ｐゴシック" charset="0"/>
                <a:cs typeface="ＭＳ Ｐゴシック" charset="0"/>
              </a:rPr>
              <a:t>mins</a:t>
            </a:r>
            <a:r>
              <a:rPr lang="en-US" b="1" smtClean="0">
                <a:latin typeface="Calibri" charset="0"/>
                <a:ea typeface="ＭＳ Ｐゴシック" charset="0"/>
                <a:cs typeface="ＭＳ Ｐゴシック" charset="0"/>
              </a:rPr>
              <a:t> </a:t>
            </a:r>
            <a:r>
              <a:rPr lang="en-US" smtClean="0">
                <a:latin typeface="Calibri" charset="0"/>
                <a:ea typeface="ＭＳ Ｐゴシック" charset="0"/>
                <a:cs typeface="ＭＳ Ｐゴシック" charset="0"/>
              </a:rPr>
              <a:t>(40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Play music in the background</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Check</a:t>
            </a:r>
            <a:r>
              <a:rPr lang="en-US" b="0" baseline="0" dirty="0" smtClean="0">
                <a:solidFill>
                  <a:srgbClr val="000000"/>
                </a:solidFill>
                <a:latin typeface="Lucida Grande" charset="0"/>
                <a:ea typeface="ＭＳ Ｐゴシック" charset="0"/>
                <a:cs typeface="Lucida Grande" charset="0"/>
                <a:sym typeface="Lucida Grande" charset="0"/>
              </a:rPr>
              <a:t> a network source periodically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Listen for data from a local or remote resource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System broadcasts: screen is on/off, battery is low, picture was captured</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Your app could initiate a broadcast (when data is available to be used by other apps) or react to broadcasts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Broadcasts</a:t>
            </a:r>
            <a:r>
              <a:rPr lang="en-US" b="0" baseline="0" dirty="0" smtClean="0">
                <a:solidFill>
                  <a:srgbClr val="000000"/>
                </a:solidFill>
                <a:latin typeface="Lucida Grande" charset="0"/>
                <a:ea typeface="ＭＳ Ｐゴシック" charset="0"/>
                <a:cs typeface="Lucida Grande" charset="0"/>
                <a:sym typeface="Lucida Grande" charset="0"/>
              </a:rPr>
              <a:t> don’t interact with the user (no UI) except via a notification in the Notification Bar</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Intents are</a:t>
            </a:r>
            <a:r>
              <a:rPr lang="en-US" b="0" baseline="0" dirty="0" smtClean="0">
                <a:solidFill>
                  <a:srgbClr val="000000"/>
                </a:solidFill>
                <a:latin typeface="Lucida Grande" charset="0"/>
                <a:ea typeface="ＭＳ Ｐゴシック" charset="0"/>
                <a:cs typeface="Lucida Grande" charset="0"/>
                <a:sym typeface="Lucida Grande" charset="0"/>
              </a:rPr>
              <a:t> basically message objects that hold data which pass from one activity to a service, or one activity to another activity, etc.</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Broadcasts are communicated in the form of events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For security reasons, your app can’t directly start an activity in another app. Instead, you send an intent requesting that activity and the OS starts the activity on your app’s behalf</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You can request service from another activity directly (call on it) or you can publish an intent and a “filter” describing the type of service you need and let the OS find appropriate activities for you (think of how the Share button works – your app is publishing some text and the OS is returning all the activities that could share that text: email, twitter, etc.</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Much of this goes on behind the scenes without you having to worry a lot over it. But you can manage</a:t>
            </a:r>
            <a:r>
              <a:rPr lang="en-US" baseline="0" dirty="0" smtClean="0">
                <a:solidFill>
                  <a:srgbClr val="000000"/>
                </a:solidFill>
                <a:latin typeface="Times New Roman" charset="0"/>
                <a:ea typeface="ＭＳ Ｐゴシック" charset="0"/>
                <a:cs typeface="Times New Roman" charset="0"/>
                <a:sym typeface="Times New Roman" charset="0"/>
              </a:rPr>
              <a:t> the process and take specific actions to capitalize on this application architecture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Activities,</a:t>
            </a:r>
            <a:r>
              <a:rPr lang="en-US" b="0" baseline="0" dirty="0" smtClean="0">
                <a:solidFill>
                  <a:srgbClr val="000000"/>
                </a:solidFill>
                <a:latin typeface="Lucida Grande" charset="0"/>
                <a:ea typeface="ＭＳ Ｐゴシック" charset="0"/>
                <a:cs typeface="Lucida Grande" charset="0"/>
                <a:sym typeface="Lucida Grande" charset="0"/>
              </a:rPr>
              <a:t> services, &amp; content providers not defined in the manifest are not visible to the OS and therefore cannot be started</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adds these elements, but you could also define or configure them yourself</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Also use the manifest to define hardware needs (orientation, screen size &amp; density, platform version)</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1" dirty="0" smtClean="0">
                <a:solidFill>
                  <a:srgbClr val="000000"/>
                </a:solidFill>
                <a:latin typeface="Lucida Grande" charset="0"/>
                <a:ea typeface="ＭＳ Ｐゴシック" charset="0"/>
                <a:cs typeface="Lucida Grande" charset="0"/>
                <a:sym typeface="Lucida Grande" charset="0"/>
              </a:rPr>
              <a:t>Demo</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Show kitchen sink </a:t>
            </a:r>
            <a:r>
              <a:rPr lang="en-US" b="0" dirty="0" err="1" smtClean="0">
                <a:solidFill>
                  <a:srgbClr val="000000"/>
                </a:solidFill>
                <a:latin typeface="Lucida Grande" charset="0"/>
                <a:ea typeface="ＭＳ Ｐゴシック" charset="0"/>
                <a:cs typeface="Lucida Grande" charset="0"/>
                <a:sym typeface="Lucida Grande" charset="0"/>
              </a:rPr>
              <a:t>tiapp.xml</a:t>
            </a:r>
            <a:r>
              <a:rPr lang="en-US" b="0" dirty="0" smtClean="0">
                <a:solidFill>
                  <a:srgbClr val="000000"/>
                </a:solidFill>
                <a:latin typeface="Lucida Grande" charset="0"/>
                <a:ea typeface="ＭＳ Ｐゴシック" charset="0"/>
                <a:cs typeface="Lucida Grande" charset="0"/>
                <a:sym typeface="Lucida Grande" charset="0"/>
              </a:rPr>
              <a:t> – activity &amp; services configurations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Via finder, open KS/build/android/</a:t>
            </a:r>
            <a:r>
              <a:rPr lang="en-US" b="0" dirty="0" err="1" smtClean="0">
                <a:solidFill>
                  <a:srgbClr val="000000"/>
                </a:solidFill>
                <a:latin typeface="Lucida Grande" charset="0"/>
                <a:ea typeface="ＭＳ Ｐゴシック" charset="0"/>
                <a:cs typeface="Lucida Grande" charset="0"/>
                <a:sym typeface="Lucida Grande" charset="0"/>
              </a:rPr>
              <a:t>AndroidManifest.xml</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&lt;intent-filter&gt; describes the capabilities of your activities</a:t>
            </a:r>
            <a:r>
              <a:rPr lang="en-US" b="0" baseline="0" dirty="0" smtClean="0">
                <a:solidFill>
                  <a:srgbClr val="000000"/>
                </a:solidFill>
                <a:latin typeface="Lucida Grande" charset="0"/>
                <a:ea typeface="ＭＳ Ｐゴシック" charset="0"/>
                <a:cs typeface="Lucida Grande" charset="0"/>
                <a:sym typeface="Lucida Grande" charset="0"/>
              </a:rPr>
              <a:t> so the OS knows what type of intents they could respond to</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Explain how you could create a custom</a:t>
            </a:r>
            <a:r>
              <a:rPr lang="en-US" b="0" baseline="0" dirty="0" smtClean="0">
                <a:solidFill>
                  <a:srgbClr val="000000"/>
                </a:solidFill>
                <a:latin typeface="Lucida Grande" charset="0"/>
                <a:ea typeface="ＭＳ Ｐゴシック" charset="0"/>
                <a:cs typeface="Lucida Grande" charset="0"/>
                <a:sym typeface="Lucida Grande" charset="0"/>
              </a:rPr>
              <a:t> manifest </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 “heavyweight” window is Ti terminology for an</a:t>
            </a:r>
            <a:r>
              <a:rPr lang="en-US" b="0" baseline="0" dirty="0" smtClean="0">
                <a:solidFill>
                  <a:srgbClr val="000000"/>
                </a:solidFill>
                <a:latin typeface="Lucida Grande" charset="0"/>
                <a:ea typeface="ＭＳ Ｐゴシック" charset="0"/>
                <a:cs typeface="Lucida Grande" charset="0"/>
                <a:sym typeface="Lucida Grande" charset="0"/>
              </a:rPr>
              <a:t> Activity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You can have a lightweight window that isn’t exactly equivalent to an Activity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To force a Ti window to be a heavyweight window (an activity), set </a:t>
            </a:r>
            <a:r>
              <a:rPr lang="en-US" b="0" baseline="0" dirty="0" err="1" smtClean="0">
                <a:solidFill>
                  <a:srgbClr val="000000"/>
                </a:solidFill>
                <a:latin typeface="Lucida Grande" charset="0"/>
                <a:ea typeface="ＭＳ Ｐゴシック" charset="0"/>
                <a:cs typeface="Lucida Grande" charset="0"/>
                <a:sym typeface="Lucida Grande" charset="0"/>
              </a:rPr>
              <a:t>navBarHidden</a:t>
            </a:r>
            <a:r>
              <a:rPr lang="en-US" b="0" baseline="0" dirty="0" smtClean="0">
                <a:solidFill>
                  <a:srgbClr val="000000"/>
                </a:solidFill>
                <a:latin typeface="Lucida Grande" charset="0"/>
                <a:ea typeface="ＭＳ Ｐゴシック" charset="0"/>
                <a:cs typeface="Lucida Grande" charset="0"/>
                <a:sym typeface="Lucida Grande" charset="0"/>
              </a:rPr>
              <a:t>=true or set </a:t>
            </a:r>
            <a:r>
              <a:rPr lang="en-US" b="0" baseline="0" dirty="0" err="1" smtClean="0">
                <a:solidFill>
                  <a:srgbClr val="000000"/>
                </a:solidFill>
                <a:latin typeface="Lucida Grande" charset="0"/>
                <a:ea typeface="ＭＳ Ｐゴシック" charset="0"/>
                <a:cs typeface="Lucida Grande" charset="0"/>
                <a:sym typeface="Lucida Grande" charset="0"/>
              </a:rPr>
              <a:t>fullscreen</a:t>
            </a:r>
            <a:r>
              <a:rPr lang="en-US" b="0" baseline="0" dirty="0" smtClean="0">
                <a:solidFill>
                  <a:srgbClr val="000000"/>
                </a:solidFill>
                <a:latin typeface="Lucida Grande" charset="0"/>
                <a:ea typeface="ＭＳ Ｐゴシック" charset="0"/>
                <a:cs typeface="Lucida Grande" charset="0"/>
                <a:sym typeface="Lucida Grande" charset="0"/>
              </a:rPr>
              <a:t>=true or false and see the module development guide in the wiki for a couple of extra ways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 android_menu1, 2, and 3</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a:t>
            </a:r>
            <a:r>
              <a:rPr lang="en-US" b="0" dirty="0" err="1" smtClean="0">
                <a:solidFill>
                  <a:srgbClr val="000000"/>
                </a:solidFill>
                <a:latin typeface="Lucida Grande" charset="0"/>
                <a:ea typeface="ＭＳ Ｐゴシック" charset="0"/>
                <a:cs typeface="Lucida Grande" charset="0"/>
                <a:sym typeface="Lucida Grande" charset="0"/>
              </a:rPr>
              <a:t>label_linkify.js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Platform&gt;Notifications</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And</a:t>
            </a:r>
            <a:r>
              <a:rPr lang="en-US" b="0" baseline="0" dirty="0" smtClean="0">
                <a:solidFill>
                  <a:srgbClr val="000000"/>
                </a:solidFill>
                <a:latin typeface="Lucida Grande" charset="0"/>
                <a:ea typeface="ＭＳ Ｐゴシック" charset="0"/>
                <a:cs typeface="Lucida Grande" charset="0"/>
                <a:sym typeface="Lucida Grande" charset="0"/>
              </a:rPr>
              <a:t> see </a:t>
            </a:r>
            <a:r>
              <a:rPr lang="en-US" b="0" dirty="0" err="1" smtClean="0">
                <a:solidFill>
                  <a:srgbClr val="000000"/>
                </a:solidFill>
                <a:latin typeface="Lucida Grande" charset="0"/>
                <a:ea typeface="ＭＳ Ｐゴシック" charset="0"/>
                <a:cs typeface="Lucida Grande" charset="0"/>
                <a:sym typeface="Lucida Grande" charset="0"/>
              </a:rPr>
              <a:t>notification.js</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The </a:t>
            </a:r>
            <a:r>
              <a:rPr lang="en-US" b="0" dirty="0" err="1" smtClean="0">
                <a:solidFill>
                  <a:srgbClr val="000000"/>
                </a:solidFill>
                <a:latin typeface="Lucida Grande" charset="0"/>
                <a:ea typeface="ＭＳ Ｐゴシック" charset="0"/>
                <a:cs typeface="Lucida Grande" charset="0"/>
                <a:sym typeface="Lucida Grande" charset="0"/>
              </a:rPr>
              <a:t>offsetX</a:t>
            </a:r>
            <a:r>
              <a:rPr lang="en-US" b="0" dirty="0" smtClean="0">
                <a:solidFill>
                  <a:srgbClr val="000000"/>
                </a:solidFill>
                <a:latin typeface="Lucida Grande" charset="0"/>
                <a:ea typeface="ＭＳ Ｐゴシック" charset="0"/>
                <a:cs typeface="Lucida Grande" charset="0"/>
                <a:sym typeface="Lucida Grande" charset="0"/>
              </a:rPr>
              <a:t> and </a:t>
            </a:r>
            <a:r>
              <a:rPr lang="en-US" b="0" dirty="0" err="1" smtClean="0">
                <a:solidFill>
                  <a:srgbClr val="000000"/>
                </a:solidFill>
                <a:latin typeface="Lucida Grande" charset="0"/>
                <a:ea typeface="ＭＳ Ｐゴシック" charset="0"/>
                <a:cs typeface="Lucida Grande" charset="0"/>
                <a:sym typeface="Lucida Grande" charset="0"/>
              </a:rPr>
              <a:t>offSetY</a:t>
            </a:r>
            <a:r>
              <a:rPr lang="en-US" b="0" dirty="0" smtClean="0">
                <a:solidFill>
                  <a:srgbClr val="000000"/>
                </a:solidFill>
                <a:latin typeface="Lucida Grande" charset="0"/>
                <a:ea typeface="ＭＳ Ｐゴシック" charset="0"/>
                <a:cs typeface="Lucida Grande" charset="0"/>
                <a:sym typeface="Lucida Grande" charset="0"/>
              </a:rPr>
              <a:t> coordinates are relative to the default location for the notification</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and corresponds to the center point of the notification bubble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1" dirty="0" smtClean="0">
                <a:solidFill>
                  <a:srgbClr val="000000"/>
                </a:solidFill>
                <a:latin typeface="Lucida Grande" charset="0"/>
                <a:ea typeface="ＭＳ Ｐゴシック" charset="0"/>
                <a:cs typeface="Lucida Grande" charset="0"/>
                <a:sym typeface="Lucida Grande" charset="0"/>
              </a:rPr>
              <a:t>Demo</a:t>
            </a:r>
          </a:p>
          <a:p>
            <a:pPr marL="79375" indent="0" eaLnBrk="1" hangingPunct="1">
              <a:buFontTx/>
              <a:buNone/>
            </a:pPr>
            <a:r>
              <a:rPr lang="en-US" b="0" dirty="0" err="1" smtClean="0">
                <a:solidFill>
                  <a:srgbClr val="000000"/>
                </a:solidFill>
                <a:latin typeface="Lucida Grande" charset="0"/>
                <a:ea typeface="ＭＳ Ｐゴシック" charset="0"/>
                <a:cs typeface="Lucida Grande" charset="0"/>
                <a:sym typeface="Lucida Grande" charset="0"/>
              </a:rPr>
              <a:t>AndroidBackDemo</a:t>
            </a:r>
            <a:r>
              <a:rPr lang="en-US" b="0" baseline="0" dirty="0" smtClean="0">
                <a:solidFill>
                  <a:srgbClr val="000000"/>
                </a:solidFill>
                <a:latin typeface="Lucida Grande" charset="0"/>
                <a:ea typeface="ＭＳ Ｐゴシック" charset="0"/>
                <a:cs typeface="Lucida Grande" charset="0"/>
                <a:sym typeface="Lucida Grande" charset="0"/>
              </a:rPr>
              <a:t> project on the TCMD </a:t>
            </a:r>
            <a:r>
              <a:rPr lang="en-US" b="0" baseline="0" dirty="0" err="1" smtClean="0">
                <a:solidFill>
                  <a:srgbClr val="000000"/>
                </a:solidFill>
                <a:latin typeface="Lucida Grande" charset="0"/>
                <a:ea typeface="ＭＳ Ｐゴシック" charset="0"/>
                <a:cs typeface="Lucida Grande" charset="0"/>
                <a:sym typeface="Lucida Grande" charset="0"/>
              </a:rPr>
              <a:t>github</a:t>
            </a:r>
            <a:r>
              <a:rPr lang="en-US" b="0" baseline="0" dirty="0" smtClean="0">
                <a:solidFill>
                  <a:srgbClr val="000000"/>
                </a:solidFill>
                <a:latin typeface="Lucida Grande" charset="0"/>
                <a:ea typeface="ＭＳ Ｐゴシック" charset="0"/>
                <a:cs typeface="Lucida Grande" charset="0"/>
                <a:sym typeface="Lucida Grande" charset="0"/>
              </a:rPr>
              <a:t> repository</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https://</a:t>
            </a:r>
            <a:r>
              <a:rPr lang="en-US" b="0" baseline="0" dirty="0" err="1" smtClean="0">
                <a:solidFill>
                  <a:srgbClr val="000000"/>
                </a:solidFill>
                <a:latin typeface="Lucida Grande" charset="0"/>
                <a:ea typeface="ＭＳ Ｐゴシック" charset="0"/>
                <a:cs typeface="Lucida Grande" charset="0"/>
                <a:sym typeface="Lucida Grande" charset="0"/>
              </a:rPr>
              <a:t>github.com</a:t>
            </a:r>
            <a:r>
              <a:rPr lang="en-US" b="0" baseline="0" dirty="0" smtClean="0">
                <a:solidFill>
                  <a:srgbClr val="000000"/>
                </a:solidFill>
                <a:latin typeface="Lucida Grande" charset="0"/>
                <a:ea typeface="ＭＳ Ｐゴシック" charset="0"/>
                <a:cs typeface="Lucida Grande" charset="0"/>
                <a:sym typeface="Lucida Grande" charset="0"/>
              </a:rPr>
              <a:t>/</a:t>
            </a:r>
            <a:r>
              <a:rPr lang="en-US" b="0" baseline="0" dirty="0" err="1" smtClean="0">
                <a:solidFill>
                  <a:srgbClr val="000000"/>
                </a:solidFill>
                <a:latin typeface="Lucida Grande" charset="0"/>
                <a:ea typeface="ＭＳ Ｐゴシック" charset="0"/>
                <a:cs typeface="Lucida Grande" charset="0"/>
                <a:sym typeface="Lucida Grande" charset="0"/>
              </a:rPr>
              <a:t>appcelerator</a:t>
            </a:r>
            <a:r>
              <a:rPr lang="en-US" b="0" baseline="0" dirty="0" smtClean="0">
                <a:solidFill>
                  <a:srgbClr val="000000"/>
                </a:solidFill>
                <a:latin typeface="Lucida Grande" charset="0"/>
                <a:ea typeface="ＭＳ Ｐゴシック" charset="0"/>
                <a:cs typeface="Lucida Grande" charset="0"/>
                <a:sym typeface="Lucida Grande" charset="0"/>
              </a:rPr>
              <a:t>-training/</a:t>
            </a:r>
            <a:r>
              <a:rPr lang="en-US" b="0" baseline="0" dirty="0" err="1" smtClean="0">
                <a:solidFill>
                  <a:srgbClr val="000000"/>
                </a:solidFill>
                <a:latin typeface="Lucida Grande" charset="0"/>
                <a:ea typeface="ＭＳ Ｐゴシック" charset="0"/>
                <a:cs typeface="Lucida Grande" charset="0"/>
                <a:sym typeface="Lucida Grande" charset="0"/>
              </a:rPr>
              <a:t>tcmd_certification</a:t>
            </a:r>
            <a:r>
              <a:rPr lang="en-US" b="0" baseline="0" dirty="0" smtClean="0">
                <a:solidFill>
                  <a:srgbClr val="000000"/>
                </a:solidFill>
                <a:latin typeface="Lucida Grande" charset="0"/>
                <a:ea typeface="ＭＳ Ｐゴシック" charset="0"/>
                <a:cs typeface="Lucida Grande" charset="0"/>
                <a:sym typeface="Lucida Grande" charset="0"/>
              </a:rPr>
              <a:t>/blob/master/workspace/</a:t>
            </a:r>
            <a:r>
              <a:rPr lang="en-US" b="0" baseline="0" dirty="0" err="1" smtClean="0">
                <a:solidFill>
                  <a:srgbClr val="000000"/>
                </a:solidFill>
                <a:latin typeface="Lucida Grande" charset="0"/>
                <a:ea typeface="ＭＳ Ｐゴシック" charset="0"/>
                <a:cs typeface="Lucida Grande" charset="0"/>
                <a:sym typeface="Lucida Grande" charset="0"/>
              </a:rPr>
              <a:t>AndroidBackDemo.zip</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View hijacks the back button &amp; closes</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Then restores it so you can close the window</a:t>
            </a:r>
          </a:p>
          <a:p>
            <a:pPr marL="79375" indent="0" eaLnBrk="1" hangingPunct="1">
              <a:buFontTx/>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In the event listener, you can monitor the</a:t>
            </a:r>
            <a:r>
              <a:rPr lang="en-US" b="0" baseline="0" dirty="0" smtClean="0">
                <a:solidFill>
                  <a:srgbClr val="000000"/>
                </a:solidFill>
                <a:latin typeface="Lucida Grande" charset="0"/>
                <a:ea typeface="ＭＳ Ｐゴシック" charset="0"/>
                <a:cs typeface="Lucida Grande" charset="0"/>
                <a:sym typeface="Lucida Grande" charset="0"/>
              </a:rPr>
              <a:t> other hardware buttons in the form:</a:t>
            </a:r>
          </a:p>
          <a:p>
            <a:pPr marL="79375" indent="0" eaLnBrk="1" hangingPunct="1">
              <a:buFontTx/>
              <a:buNone/>
            </a:pPr>
            <a:r>
              <a:rPr lang="en-US" b="0" baseline="0" dirty="0" err="1" smtClean="0">
                <a:solidFill>
                  <a:srgbClr val="000000"/>
                </a:solidFill>
                <a:latin typeface="Lucida Grande" charset="0"/>
                <a:ea typeface="ＭＳ Ｐゴシック" charset="0"/>
                <a:cs typeface="Lucida Grande" charset="0"/>
                <a:sym typeface="Lucida Grande" charset="0"/>
              </a:rPr>
              <a:t>android:camera</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err="1" smtClean="0">
                <a:solidFill>
                  <a:srgbClr val="000000"/>
                </a:solidFill>
                <a:latin typeface="Lucida Grande" charset="0"/>
                <a:ea typeface="ＭＳ Ｐゴシック" charset="0"/>
                <a:cs typeface="Lucida Grande" charset="0"/>
                <a:sym typeface="Lucida Grande" charset="0"/>
              </a:rPr>
              <a:t>android:home</a:t>
            </a:r>
            <a:endParaRPr lang="en-US" b="0" baseline="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An app is</a:t>
            </a:r>
            <a:r>
              <a:rPr lang="en-US" b="0" baseline="0" dirty="0" smtClean="0">
                <a:solidFill>
                  <a:srgbClr val="000000"/>
                </a:solidFill>
                <a:latin typeface="Lucida Grande" charset="0"/>
                <a:ea typeface="ＭＳ Ｐゴシック" charset="0"/>
                <a:cs typeface="Lucida Grande" charset="0"/>
                <a:sym typeface="Lucida Grande" charset="0"/>
              </a:rPr>
              <a:t> made up from one or more activities: one to list email messages, one to compose a message, one to read a message, etc.</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Other apps can start an activity within your app and your app can start activities in other apps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This</a:t>
            </a:r>
            <a:r>
              <a:rPr lang="en-US" b="0" baseline="0" dirty="0" smtClean="0">
                <a:solidFill>
                  <a:srgbClr val="000000"/>
                </a:solidFill>
                <a:latin typeface="Lucida Grande" charset="0"/>
                <a:ea typeface="ＭＳ Ｐゴシック" charset="0"/>
                <a:cs typeface="Lucida Grande" charset="0"/>
                <a:sym typeface="Lucida Grande" charset="0"/>
              </a:rPr>
              <a:t> gives a way to share functionality and make it appear to be part of your app</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See </a:t>
            </a:r>
            <a:r>
              <a:rPr lang="en-US" b="0" dirty="0" err="1" smtClean="0">
                <a:solidFill>
                  <a:srgbClr val="000000"/>
                </a:solidFill>
                <a:latin typeface="Lucida Grande" charset="0"/>
                <a:ea typeface="ＭＳ Ｐゴシック" charset="0"/>
                <a:cs typeface="Lucida Grande" charset="0"/>
                <a:sym typeface="Lucida Grande" charset="0"/>
              </a:rPr>
              <a:t>android_services.js</a:t>
            </a:r>
            <a:r>
              <a:rPr lang="en-US" b="0" dirty="0" smtClean="0">
                <a:solidFill>
                  <a:srgbClr val="000000"/>
                </a:solidFill>
                <a:latin typeface="Lucida Grande" charset="0"/>
                <a:ea typeface="ＭＳ Ｐゴシック" charset="0"/>
                <a:cs typeface="Lucida Grande" charset="0"/>
                <a:sym typeface="Lucida Grande" charset="0"/>
              </a:rPr>
              <a:t> and Resources/android/</a:t>
            </a:r>
            <a:r>
              <a:rPr lang="en-US" b="0" dirty="0" err="1" smtClean="0">
                <a:solidFill>
                  <a:srgbClr val="000000"/>
                </a:solidFill>
                <a:latin typeface="Lucida Grande" charset="0"/>
                <a:ea typeface="ＭＳ Ｐゴシック" charset="0"/>
                <a:cs typeface="Lucida Grande" charset="0"/>
                <a:sym typeface="Lucida Grande" charset="0"/>
              </a:rPr>
              <a:t>testservice.js</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Plus see entry in </a:t>
            </a:r>
            <a:r>
              <a:rPr lang="en-US" b="0" dirty="0" err="1" smtClean="0">
                <a:solidFill>
                  <a:srgbClr val="000000"/>
                </a:solidFill>
                <a:latin typeface="Lucida Grande" charset="0"/>
                <a:ea typeface="ＭＳ Ｐゴシック" charset="0"/>
                <a:cs typeface="Lucida Grande" charset="0"/>
                <a:sym typeface="Lucida Grande" charset="0"/>
              </a:rPr>
              <a:t>tiapp.xml</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Platform &gt; ???</a:t>
            </a:r>
          </a:p>
          <a:p>
            <a:pPr marL="79375" indent="0" eaLnBrk="1" hangingPunct="1">
              <a:buFontTx/>
              <a:buNone/>
            </a:pPr>
            <a:r>
              <a:rPr lang="en-US" b="0" smtClean="0">
                <a:solidFill>
                  <a:srgbClr val="000000"/>
                </a:solidFill>
                <a:latin typeface="Lucida Grande" charset="0"/>
                <a:ea typeface="ＭＳ Ｐゴシック" charset="0"/>
                <a:cs typeface="Lucida Grande" charset="0"/>
                <a:sym typeface="Lucida Grande" charset="0"/>
              </a:rPr>
              <a:t>File is </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marR="0" indent="0" algn="l" defTabSz="914400" rtl="0" eaLnBrk="1" fontAlgn="base" latinLnBrk="0" hangingPunct="1">
              <a:lnSpc>
                <a:spcPct val="100000"/>
              </a:lnSpc>
              <a:spcBef>
                <a:spcPct val="0"/>
              </a:spcBef>
              <a:spcAft>
                <a:spcPct val="0"/>
              </a:spcAft>
              <a:buClrTx/>
              <a:buSzTx/>
              <a:buFontTx/>
              <a:buNone/>
              <a:tabLst/>
              <a:defRPr/>
            </a:pPr>
            <a:r>
              <a:rPr lang="en-US" b="0" dirty="0" smtClean="0">
                <a:solidFill>
                  <a:srgbClr val="000000"/>
                </a:solidFill>
                <a:latin typeface="Lucida Grande" charset="0"/>
                <a:ea typeface="ＭＳ Ｐゴシック" charset="0"/>
                <a:cs typeface="Lucida Grande" charset="0"/>
                <a:sym typeface="Lucida Grande" charset="0"/>
              </a:rPr>
              <a:t>Resources are assets, such as images, strings, layouts, animations, </a:t>
            </a:r>
            <a:r>
              <a:rPr lang="en-US" b="0" dirty="0" err="1" smtClean="0">
                <a:solidFill>
                  <a:srgbClr val="000000"/>
                </a:solidFill>
                <a:latin typeface="Lucida Grande" charset="0"/>
                <a:ea typeface="ＭＳ Ｐゴシック" charset="0"/>
                <a:cs typeface="Lucida Grande" charset="0"/>
                <a:sym typeface="Lucida Grande" charset="0"/>
              </a:rPr>
              <a:t>etc</a:t>
            </a:r>
            <a:r>
              <a:rPr lang="en-US" b="0" dirty="0" smtClean="0">
                <a:solidFill>
                  <a:srgbClr val="000000"/>
                </a:solidFill>
                <a:latin typeface="Lucida Grande" charset="0"/>
                <a:ea typeface="ＭＳ Ｐゴシック" charset="0"/>
                <a:cs typeface="Lucida Grande" charset="0"/>
                <a:sym typeface="Lucida Grande" charset="0"/>
              </a:rPr>
              <a:t> that are maintained external from your app so that you can swap, maintain, management outside</a:t>
            </a:r>
            <a:r>
              <a:rPr lang="en-US" b="0" baseline="0" dirty="0" smtClean="0">
                <a:solidFill>
                  <a:srgbClr val="000000"/>
                </a:solidFill>
                <a:latin typeface="Lucida Grande" charset="0"/>
                <a:ea typeface="ＭＳ Ｐゴシック" charset="0"/>
                <a:cs typeface="Lucida Grande" charset="0"/>
                <a:sym typeface="Lucida Grande" charset="0"/>
              </a:rPr>
              <a:t> of your code</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R is the class that represents resources in your app</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Accessible in Ti. via </a:t>
            </a:r>
            <a:r>
              <a:rPr lang="en-US" b="0" dirty="0" err="1" smtClean="0">
                <a:solidFill>
                  <a:srgbClr val="000000"/>
                </a:solidFill>
                <a:latin typeface="Lucida Grande" charset="0"/>
                <a:ea typeface="ＭＳ Ｐゴシック" charset="0"/>
                <a:cs typeface="Lucida Grande" charset="0"/>
                <a:sym typeface="Lucida Grande" charset="0"/>
              </a:rPr>
              <a:t>Android.R</a:t>
            </a:r>
            <a:r>
              <a:rPr lang="en-US" b="0" dirty="0" smtClean="0">
                <a:solidFill>
                  <a:srgbClr val="000000"/>
                </a:solidFill>
                <a:latin typeface="Lucida Grande" charset="0"/>
                <a:ea typeface="ＭＳ Ｐゴシック" charset="0"/>
                <a:cs typeface="Lucida Grande" charset="0"/>
                <a:sym typeface="Lucida Grande" charset="0"/>
              </a:rPr>
              <a:t> class, see http://</a:t>
            </a:r>
            <a:r>
              <a:rPr lang="en-US" b="0" dirty="0" err="1" smtClean="0">
                <a:solidFill>
                  <a:srgbClr val="000000"/>
                </a:solidFill>
                <a:latin typeface="Lucida Grande" charset="0"/>
                <a:ea typeface="ＭＳ Ｐゴシック" charset="0"/>
                <a:cs typeface="Lucida Grande" charset="0"/>
                <a:sym typeface="Lucida Grande" charset="0"/>
              </a:rPr>
              <a:t>developer.appcelerator.com</a:t>
            </a:r>
            <a:r>
              <a:rPr lang="en-US" b="0" dirty="0" smtClean="0">
                <a:solidFill>
                  <a:srgbClr val="000000"/>
                </a:solidFill>
                <a:latin typeface="Lucida Grande" charset="0"/>
                <a:ea typeface="ＭＳ Ｐゴシック" charset="0"/>
                <a:cs typeface="Lucida Grande" charset="0"/>
                <a:sym typeface="Lucida Grande" charset="0"/>
              </a:rPr>
              <a:t>/</a:t>
            </a:r>
            <a:r>
              <a:rPr lang="en-US" b="0" dirty="0" err="1" smtClean="0">
                <a:solidFill>
                  <a:srgbClr val="000000"/>
                </a:solidFill>
                <a:latin typeface="Lucida Grande" charset="0"/>
                <a:ea typeface="ＭＳ Ｐゴシック" charset="0"/>
                <a:cs typeface="Lucida Grande" charset="0"/>
                <a:sym typeface="Lucida Grande" charset="0"/>
              </a:rPr>
              <a:t>apidoc</a:t>
            </a:r>
            <a:r>
              <a:rPr lang="en-US" b="0" dirty="0" smtClean="0">
                <a:solidFill>
                  <a:srgbClr val="000000"/>
                </a:solidFill>
                <a:latin typeface="Lucida Grande" charset="0"/>
                <a:ea typeface="ＭＳ Ｐゴシック" charset="0"/>
                <a:cs typeface="Lucida Grande" charset="0"/>
                <a:sym typeface="Lucida Grande" charset="0"/>
              </a:rPr>
              <a:t>/mobile/latest/</a:t>
            </a:r>
            <a:r>
              <a:rPr lang="en-US" b="0" dirty="0" err="1" smtClean="0">
                <a:solidFill>
                  <a:srgbClr val="000000"/>
                </a:solidFill>
                <a:latin typeface="Lucida Grande" charset="0"/>
                <a:ea typeface="ＭＳ Ｐゴシック" charset="0"/>
                <a:cs typeface="Lucida Grande" charset="0"/>
                <a:sym typeface="Lucida Grande" charset="0"/>
              </a:rPr>
              <a:t>Titanium.App.Android.R</a:t>
            </a:r>
            <a:r>
              <a:rPr lang="en-US" b="0" dirty="0" smtClean="0">
                <a:solidFill>
                  <a:srgbClr val="000000"/>
                </a:solidFill>
                <a:latin typeface="Lucida Grande" charset="0"/>
                <a:ea typeface="ＭＳ Ｐゴシック" charset="0"/>
                <a:cs typeface="Lucida Grande" charset="0"/>
                <a:sym typeface="Lucida Grande" charset="0"/>
              </a:rPr>
              <a:t>-object</a:t>
            </a: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baseline="0" dirty="0" smtClean="0">
                <a:solidFill>
                  <a:srgbClr val="000000"/>
                </a:solidFill>
                <a:latin typeface="Lucida Grande" charset="0"/>
                <a:ea typeface="ＭＳ Ｐゴシック" charset="0"/>
                <a:cs typeface="Lucida Grande" charset="0"/>
                <a:sym typeface="Lucida Grande" charset="0"/>
              </a:rPr>
              <a:t> </a:t>
            </a:r>
            <a:r>
              <a:rPr lang="en-US" b="0" dirty="0" smtClean="0">
                <a:solidFill>
                  <a:srgbClr val="000000"/>
                </a:solidFill>
                <a:latin typeface="Lucida Grande" charset="0"/>
                <a:ea typeface="ＭＳ Ｐゴシック" charset="0"/>
                <a:cs typeface="Lucida Grande" charset="0"/>
                <a:sym typeface="Lucida Grande" charset="0"/>
              </a:rPr>
              <a:t>android_menu_2.js, line 24</a:t>
            </a:r>
            <a:endParaRPr lang="en-US" b="0" dirty="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Uses</a:t>
            </a:r>
            <a:r>
              <a:rPr lang="en-US" b="0" baseline="0" dirty="0" smtClean="0">
                <a:solidFill>
                  <a:srgbClr val="000000"/>
                </a:solidFill>
                <a:latin typeface="Lucida Grande" charset="0"/>
                <a:ea typeface="ＭＳ Ｐゴシック" charset="0"/>
                <a:cs typeface="Lucida Grande" charset="0"/>
                <a:sym typeface="Lucida Grande" charset="0"/>
              </a:rPr>
              <a:t> some of the built-in icons</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marR="0" indent="0" algn="l" defTabSz="914400" rtl="0" eaLnBrk="1" fontAlgn="base" latinLnBrk="0" hangingPunct="1">
              <a:lnSpc>
                <a:spcPct val="100000"/>
              </a:lnSpc>
              <a:spcBef>
                <a:spcPct val="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In this lab, you will enable an app to share text with other apps on the user's device. The app provides a simple text box. You'll plug in the code to share the text that users enter via an intent.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There is no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tie in for this </a:t>
            </a:r>
            <a:r>
              <a:rPr lang="en-US" smtClean="0">
                <a:solidFill>
                  <a:srgbClr val="000000"/>
                </a:solidFill>
                <a:latin typeface="Times New Roman" charset="0"/>
                <a:ea typeface="ＭＳ Ｐゴシック" charset="0"/>
                <a:cs typeface="Times New Roman" charset="0"/>
                <a:sym typeface="Times New Roman" charset="0"/>
              </a:rPr>
              <a:t>lab specifically</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Some carriers restrict installation of non-market apps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Carrier themes add a layer of complexity in UI design (button backgrounds or default</a:t>
            </a:r>
            <a:r>
              <a:rPr lang="en-US" b="0" baseline="0" dirty="0" smtClean="0">
                <a:solidFill>
                  <a:srgbClr val="000000"/>
                </a:solidFill>
                <a:latin typeface="Lucida Grande" charset="0"/>
                <a:ea typeface="ＭＳ Ｐゴシック" charset="0"/>
                <a:cs typeface="Lucida Grande" charset="0"/>
                <a:sym typeface="Lucida Grande" charset="0"/>
              </a:rPr>
              <a:t> text vary by carrier themes, for example)</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UX is perhaps more confusing for novices, general public than for typical developer or tech geek</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API parity</a:t>
            </a:r>
            <a:r>
              <a:rPr lang="en-US" b="0" baseline="0" dirty="0" smtClean="0">
                <a:solidFill>
                  <a:srgbClr val="000000"/>
                </a:solidFill>
                <a:latin typeface="Lucida Grande" charset="0"/>
                <a:ea typeface="ＭＳ Ｐゴシック" charset="0"/>
                <a:cs typeface="Lucida Grande" charset="0"/>
                <a:sym typeface="Lucida Grande" charset="0"/>
              </a:rPr>
              <a:t> issues is basically a growing-pains result, we’re doing our best to catch up and achieve parity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JS engine will be replaced in future versions of Titanium, probably with V8</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Target and test on</a:t>
            </a:r>
            <a:r>
              <a:rPr lang="en-US" baseline="0" dirty="0" smtClean="0">
                <a:solidFill>
                  <a:srgbClr val="000000"/>
                </a:solidFill>
                <a:latin typeface="Times New Roman" charset="0"/>
                <a:ea typeface="ＭＳ Ｐゴシック" charset="0"/>
                <a:cs typeface="Times New Roman" charset="0"/>
                <a:sym typeface="Times New Roman" charset="0"/>
              </a:rPr>
              <a:t> both platforms early in the development process</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every app has the three components above, and we will explore each.  They form the fundamental building blocks of an android app</a:t>
            </a:r>
          </a:p>
          <a:p>
            <a:pPr marL="250825" indent="-171450" eaLnBrk="1" hangingPunct="1">
              <a:buFontTx/>
              <a:buChar char="-"/>
            </a:pP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READ THE ANDROID APP FUNDAMENTALS!!!!!!!!!!  DON’T CHEAT AND HOPE TITANIUM WILL UNDERSTAND ALL OF ANDROID FOR YOU!</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 app is</a:t>
            </a:r>
            <a:r>
              <a:rPr lang="en-US" b="0" baseline="0" dirty="0" smtClean="0">
                <a:solidFill>
                  <a:srgbClr val="000000"/>
                </a:solidFill>
                <a:latin typeface="Lucida Grande" charset="0"/>
                <a:ea typeface="ＭＳ Ｐゴシック" charset="0"/>
                <a:cs typeface="Lucida Grande" charset="0"/>
                <a:sym typeface="Lucida Grande" charset="0"/>
              </a:rPr>
              <a:t> made up from one or more activities: one to list email messages, one to compose a message, one to read a message, etc.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8/19/11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8/19/11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8/19/11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8/19/11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8/19/11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8/19/11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8/19/11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8/19/11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emf"/><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hyperlink" Target="http://developer.android.com/reference/android/R.html"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Android API Deep Dive</a:t>
            </a:r>
            <a:br>
              <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br>
            <a:r>
              <a:rPr lang="en-US" sz="2800" b="0" i="1" dirty="0">
                <a:solidFill>
                  <a:srgbClr val="122956"/>
                </a:solidFill>
                <a:effectLst>
                  <a:innerShdw blurRad="63500" dist="50800" dir="13500000">
                    <a:prstClr val="black">
                      <a:alpha val="50000"/>
                    </a:prstClr>
                  </a:innerShdw>
                </a:effectLst>
                <a:ea typeface="Hiragino Sans GB W6" charset="0"/>
              </a:rPr>
              <a:t>Advanced Titanium Mobile Development</a:t>
            </a:r>
            <a:endParaRPr lang="en-US" sz="440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Service</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Service is an application component representing either an application's desire to perform a longer-running operation while not interacting with the user or to supply functionality for other applications to use.”</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t>
            </a:r>
            <a:r>
              <a:rPr lang="en-US" dirty="0" smtClean="0">
                <a:latin typeface="Trebuchet MS" charset="0"/>
                <a:ea typeface="ヒラギノ角ゴ ProN W3" charset="0"/>
                <a:cs typeface="ヒラギノ角ゴ ProN W3" charset="0"/>
              </a:rPr>
              <a:t>app/</a:t>
            </a:r>
            <a:r>
              <a:rPr lang="en-US" dirty="0" err="1" smtClean="0">
                <a:latin typeface="Trebuchet MS" charset="0"/>
                <a:ea typeface="ヒラギノ角ゴ ProN W3" charset="0"/>
                <a:cs typeface="ヒラギノ角ゴ ProN W3" charset="0"/>
              </a:rPr>
              <a:t>Service.html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6069743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Broadcast Receiver</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broadcast receiver is a component that responds to system-wide broadcast announcements”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/reference/android/content/</a:t>
            </a:r>
            <a:r>
              <a:rPr lang="en-US" dirty="0" err="1">
                <a:latin typeface="Trebuchet MS" charset="0"/>
                <a:ea typeface="ヒラギノ角ゴ ProN W3" charset="0"/>
                <a:cs typeface="ヒラギノ角ゴ ProN W3" charset="0"/>
              </a:rPr>
              <a:t>BroadcastReceiver.html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27289151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Intent</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“Three of the core components of an application — activities, services, and broadcast receivers — are activated through messages, called intents.”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/guide/topics/intents/intents-</a:t>
            </a:r>
            <a:r>
              <a:rPr lang="en-US" dirty="0" err="1">
                <a:latin typeface="Trebuchet MS" charset="0"/>
                <a:ea typeface="ヒラギノ角ゴ ProN W3" charset="0"/>
                <a:cs typeface="ヒラギノ角ゴ ProN W3" charset="0"/>
              </a:rPr>
              <a:t>filters.html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120526701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All of these work in Ti</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22440818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Configuration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Most of the core OS services are configured in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properties can be configured in </a:t>
            </a:r>
            <a:r>
              <a:rPr lang="en-US" dirty="0" err="1" smtClean="0">
                <a:latin typeface="Trebuchet MS" charset="0"/>
                <a:ea typeface="ヒラギノ角ゴ ProN W3" charset="0"/>
                <a:cs typeface="ヒラギノ角ゴ ProN W3" charset="0"/>
              </a:rPr>
              <a:t>tiapp.xml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You can also have a custom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config</a:t>
            </a:r>
            <a:r>
              <a:rPr lang="en-US" dirty="0" smtClean="0">
                <a:latin typeface="Trebuchet MS" charset="0"/>
                <a:ea typeface="ヒラギノ角ゴ ProN W3" charset="0"/>
                <a:cs typeface="ヒラギノ角ゴ ProN W3" charset="0"/>
              </a:rPr>
              <a:t> and custom </a:t>
            </a:r>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2706001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Android UI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15</a:t>
            </a:fld>
            <a:endParaRPr lang="en-US" sz="1200" b="1" dirty="0">
              <a:solidFill>
                <a:srgbClr val="122956"/>
              </a:solidFill>
              <a:cs typeface="Trebuchet MS" charset="0"/>
            </a:endParaRPr>
          </a:p>
        </p:txBody>
      </p:sp>
    </p:spTree>
    <p:extLst>
      <p:ext uri="{BB962C8B-B14F-4D97-AF65-F5344CB8AC3E}">
        <p14:creationId xmlns:p14="http://schemas.microsoft.com/office/powerpoint/2010/main" val="42799897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Windows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Title bar is only present under specific conditions – depends on how you open the window</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Windows are generally associated with an Android activity (though not always)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quite as nimble as iOS windows in terms of animation</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wiki.appcelerator.org</a:t>
            </a:r>
            <a:r>
              <a:rPr lang="en-US" dirty="0">
                <a:latin typeface="Trebuchet MS" charset="0"/>
                <a:ea typeface="ヒラギノ角ゴ ProN W3" charset="0"/>
                <a:cs typeface="ヒラギノ角ゴ ProN W3" charset="0"/>
              </a:rPr>
              <a:t>/display/guides/</a:t>
            </a:r>
            <a:r>
              <a:rPr lang="en-US" dirty="0" err="1">
                <a:latin typeface="Trebuchet MS" charset="0"/>
                <a:ea typeface="ヒラギノ角ゴ ProN W3" charset="0"/>
                <a:cs typeface="ヒラギノ角ゴ ProN W3" charset="0"/>
              </a:rPr>
              <a:t>Module+Developer+Guide+for+Android</a:t>
            </a:r>
            <a:r>
              <a:rPr lang="en-US" dirty="0" smtClean="0">
                <a:latin typeface="Trebuchet MS" charset="0"/>
                <a:ea typeface="ヒラギノ角ゴ ProN W3" charset="0"/>
                <a:cs typeface="ヒラギノ角ゴ ProN W3" charset="0"/>
              </a:rPr>
              <a:t>#</a:t>
            </a:r>
            <a:br>
              <a:rPr lang="en-US" dirty="0" smtClean="0">
                <a:latin typeface="Trebuchet MS" charset="0"/>
                <a:ea typeface="ヒラギノ角ゴ ProN W3" charset="0"/>
                <a:cs typeface="ヒラギノ角ゴ ProN W3" charset="0"/>
              </a:rPr>
            </a:br>
            <a:r>
              <a:rPr lang="en-US" dirty="0" err="1" smtClean="0">
                <a:latin typeface="Trebuchet MS" charset="0"/>
                <a:ea typeface="ヒラギノ角ゴ ProN W3" charset="0"/>
                <a:cs typeface="ヒラギノ角ゴ ProN W3" charset="0"/>
              </a:rPr>
              <a:t>ModuleDeveloperGuideforAndroid</a:t>
            </a:r>
            <a:r>
              <a:rPr lang="en-US" dirty="0" err="1">
                <a:latin typeface="Trebuchet MS" charset="0"/>
                <a:ea typeface="ヒラギノ角ゴ ProN W3" charset="0"/>
                <a:cs typeface="ヒラギノ角ゴ ProN W3" charset="0"/>
              </a:rPr>
              <a:t>-HeavyweightandLightweightWindows</a:t>
            </a:r>
            <a:endParaRPr lang="en-US" dirty="0" smtClean="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16</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2758368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Hardware Menu</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Menu of options displayed when hardware button is pressed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Associated with an activity (a Titanium Window)</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TabGroup</a:t>
            </a:r>
            <a:r>
              <a:rPr lang="en-US" dirty="0" smtClean="0">
                <a:latin typeface="Trebuchet MS" charset="0"/>
                <a:ea typeface="ヒラギノ角ゴ ProN W3" charset="0"/>
                <a:cs typeface="ヒラギノ角ゴ ProN W3" charset="0"/>
              </a:rPr>
              <a:t> has N activities, and can have N menus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configure text and icons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Menu creation options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17</a:t>
            </a:fld>
            <a:endParaRPr lang="en-US" sz="1200" b="1" dirty="0">
              <a:solidFill>
                <a:srgbClr val="122956"/>
              </a:solidFill>
              <a:cs typeface="Trebuchet MS" charset="0"/>
            </a:endParaRPr>
          </a:p>
        </p:txBody>
      </p:sp>
    </p:spTree>
    <p:extLst>
      <p:ext uri="{BB962C8B-B14F-4D97-AF65-F5344CB8AC3E}">
        <p14:creationId xmlns:p14="http://schemas.microsoft.com/office/powerpoint/2010/main" val="92516470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Labels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Much more capable than iOS Labels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Styling properties on creation same cross platform</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inline HTML (basic formatting tags)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links inline (web, </a:t>
            </a:r>
            <a:r>
              <a:rPr lang="en-US" dirty="0" err="1" smtClean="0">
                <a:latin typeface="Trebuchet MS" charset="0"/>
                <a:ea typeface="ヒラギノ角ゴ ProN W3" charset="0"/>
                <a:cs typeface="ヒラギノ角ゴ ProN W3" charset="0"/>
              </a:rPr>
              <a:t>tel</a:t>
            </a:r>
            <a:r>
              <a:rPr lang="en-US" dirty="0" smtClean="0">
                <a:latin typeface="Trebuchet MS" charset="0"/>
                <a:ea typeface="ヒラギノ角ゴ ProN W3" charset="0"/>
                <a:cs typeface="ヒラギノ角ゴ ProN W3" charset="0"/>
              </a:rPr>
              <a:t>, maps)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Label gymnastics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00361507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Toast Notifications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3733800" cy="4826000"/>
          </a:xfrm>
        </p:spPr>
        <p:txBody>
          <a:bodyPr rIns="81279"/>
          <a:lstStyle/>
          <a:p>
            <a:pPr eaLnBrk="1" hangingPunct="1"/>
            <a:r>
              <a:rPr lang="en-US" dirty="0" smtClean="0">
                <a:latin typeface="Trebuchet MS" charset="0"/>
                <a:ea typeface="ヒラギノ角ゴ ProN W3" charset="0"/>
                <a:cs typeface="ヒラギノ角ゴ ProN W3" charset="0"/>
              </a:rPr>
              <a:t>Simple text display over all activities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control positioning on screen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Rendering will be different based on OS version and skin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Notification</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5334000" y="1219200"/>
            <a:ext cx="2955161" cy="4914900"/>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813318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Platform characteristics</a:t>
            </a:r>
          </a:p>
          <a:p>
            <a:pPr indent="0" eaLnBrk="1" hangingPunct="1"/>
            <a:r>
              <a:rPr lang="en-US" dirty="0">
                <a:latin typeface="Trebuchet MS" charset="0"/>
                <a:ea typeface="ヒラギノ角ゴ ProN W3" charset="0"/>
                <a:cs typeface="ヒラギノ角ゴ ProN W3" charset="0"/>
              </a:rPr>
              <a:t/>
            </a:r>
            <a:br>
              <a:rPr lang="en-US" dirty="0">
                <a:latin typeface="Trebuchet MS" charset="0"/>
                <a:ea typeface="ヒラギノ角ゴ ProN W3" charset="0"/>
                <a:cs typeface="ヒラギノ角ゴ ProN W3" charset="0"/>
              </a:rPr>
            </a:br>
            <a:r>
              <a:rPr lang="en-US" dirty="0" smtClean="0">
                <a:latin typeface="Trebuchet MS" charset="0"/>
                <a:ea typeface="ヒラギノ角ゴ ProN W3" charset="0"/>
                <a:cs typeface="ヒラギノ角ゴ ProN W3" charset="0"/>
              </a:rPr>
              <a:t>Android vocabulary</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Configuration Options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UI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Non-visual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Hijacking the Back Button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Sometimes you want to override back button for your activity to provide better behavior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Example: Wizard interface, where you want “back” to go back to a previous state in the UI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Careful about this!  Users expect back to go back to another activity (most of the time)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 button event</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20</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0648154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Non-Visual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21</a:t>
            </a:fld>
            <a:endParaRPr lang="en-US" sz="1200" b="1" dirty="0">
              <a:solidFill>
                <a:srgbClr val="122956"/>
              </a:solidFill>
              <a:cs typeface="Trebuchet MS" charset="0"/>
            </a:endParaRPr>
          </a:p>
        </p:txBody>
      </p:sp>
    </p:spTree>
    <p:extLst>
      <p:ext uri="{BB962C8B-B14F-4D97-AF65-F5344CB8AC3E}">
        <p14:creationId xmlns:p14="http://schemas.microsoft.com/office/powerpoint/2010/main" val="3433805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Launching Activities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launch other apps (activities) from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Need to have an intent object to pass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built in intents to use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Launch activity with intent</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22</a:t>
            </a:fld>
            <a:endParaRPr lang="en-US" sz="1200" b="1" dirty="0">
              <a:solidFill>
                <a:srgbClr val="122956"/>
              </a:solidFill>
              <a:cs typeface="Trebuchet MS" charset="0"/>
            </a:endParaRPr>
          </a:p>
        </p:txBody>
      </p:sp>
    </p:spTree>
    <p:extLst>
      <p:ext uri="{BB962C8B-B14F-4D97-AF65-F5344CB8AC3E}">
        <p14:creationId xmlns:p14="http://schemas.microsoft.com/office/powerpoint/2010/main" val="269312730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Service Support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have JS-based services running in the background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communicate with it from your main application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background service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23</a:t>
            </a:fld>
            <a:endParaRPr lang="en-US" sz="1200" b="1" dirty="0">
              <a:solidFill>
                <a:srgbClr val="122956"/>
              </a:solidFill>
              <a:cs typeface="Trebuchet MS" charset="0"/>
            </a:endParaRPr>
          </a:p>
        </p:txBody>
      </p:sp>
    </p:spTree>
    <p:extLst>
      <p:ext uri="{BB962C8B-B14F-4D97-AF65-F5344CB8AC3E}">
        <p14:creationId xmlns:p14="http://schemas.microsoft.com/office/powerpoint/2010/main" val="26548792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Calendar and Event Integration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Android exclusive feature, can’t do it on iOS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Add events to calendars, and alarms for status bar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calendar and event creation APIs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041963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Application Resources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JS access to </a:t>
            </a:r>
            <a:r>
              <a:rPr lang="en-US" dirty="0" err="1" smtClean="0">
                <a:latin typeface="Trebuchet MS" charset="0"/>
                <a:ea typeface="ヒラギノ角ゴ ProN W3" charset="0"/>
                <a:cs typeface="ヒラギノ角ゴ ProN W3" charset="0"/>
              </a:rPr>
              <a:t>R.java</a:t>
            </a:r>
            <a:r>
              <a:rPr lang="en-US" dirty="0">
                <a:latin typeface="Trebuchet MS" charset="0"/>
                <a:ea typeface="ヒラギノ角ゴ ProN W3" charset="0"/>
                <a:cs typeface="ヒラギノ角ゴ ProN W3" charset="0"/>
              </a:rPr>
              <a:t> - </a:t>
            </a:r>
            <a:r>
              <a:rPr lang="en-US" dirty="0">
                <a:latin typeface="Trebuchet MS" charset="0"/>
                <a:ea typeface="ヒラギノ角ゴ ProN W3" charset="0"/>
                <a:cs typeface="ヒラギノ角ゴ ProN W3" charset="0"/>
                <a:hlinkClick r:id="rId5"/>
              </a:rPr>
              <a:t>http://developer.android.com/reference/android/</a:t>
            </a:r>
            <a:r>
              <a:rPr lang="en-US" dirty="0" smtClean="0">
                <a:latin typeface="Trebuchet MS" charset="0"/>
                <a:ea typeface="ヒラギノ角ゴ ProN W3" charset="0"/>
                <a:cs typeface="ヒラギノ角ゴ ProN W3" charset="0"/>
                <a:hlinkClick r:id="rId5"/>
              </a:rPr>
              <a:t>R.html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R.drawable</a:t>
            </a:r>
            <a:r>
              <a:rPr lang="en-US" dirty="0" smtClean="0">
                <a:latin typeface="Trebuchet MS" charset="0"/>
                <a:ea typeface="ヒラギノ角ゴ ProN W3" charset="0"/>
                <a:cs typeface="ヒラギノ角ゴ ProN W3" charset="0"/>
              </a:rPr>
              <a:t> – built in icons for </a:t>
            </a:r>
            <a:r>
              <a:rPr lang="en-US" dirty="0" err="1" smtClean="0">
                <a:latin typeface="Trebuchet MS" charset="0"/>
                <a:ea typeface="ヒラギノ角ゴ ProN W3" charset="0"/>
                <a:cs typeface="ヒラギノ角ゴ ProN W3" charset="0"/>
              </a:rPr>
              <a:t>ImageView</a:t>
            </a:r>
            <a:r>
              <a:rPr lang="en-US" dirty="0" smtClean="0">
                <a:latin typeface="Trebuchet MS" charset="0"/>
                <a:ea typeface="ヒラギノ角ゴ ProN W3" charset="0"/>
                <a:cs typeface="ヒラギノ角ゴ ProN W3" charset="0"/>
              </a:rPr>
              <a:t>, etc.</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R.string</a:t>
            </a:r>
            <a:r>
              <a:rPr lang="en-US" dirty="0" smtClean="0">
                <a:latin typeface="Trebuchet MS" charset="0"/>
                <a:ea typeface="ヒラギノ角ゴ ProN W3" charset="0"/>
                <a:cs typeface="ヒラギノ角ゴ ProN W3" charset="0"/>
              </a:rPr>
              <a:t> – OS localized string for “OK”, “Cancel”, </a:t>
            </a:r>
            <a:r>
              <a:rPr lang="en-US" dirty="0" err="1" smtClean="0">
                <a:latin typeface="Trebuchet MS" charset="0"/>
                <a:ea typeface="ヒラギノ角ゴ ProN W3" charset="0"/>
                <a:cs typeface="ヒラギノ角ゴ ProN W3" charset="0"/>
              </a:rPr>
              <a:t>etc</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docs required to see properties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R resources in JS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25</a:t>
            </a:fld>
            <a:endParaRPr lang="en-US" sz="1200" b="1" dirty="0">
              <a:solidFill>
                <a:srgbClr val="122956"/>
              </a:solidFill>
              <a:cs typeface="Trebuchet MS" charset="0"/>
            </a:endParaRPr>
          </a:p>
        </p:txBody>
      </p:sp>
    </p:spTree>
    <p:extLst>
      <p:ext uri="{BB962C8B-B14F-4D97-AF65-F5344CB8AC3E}">
        <p14:creationId xmlns:p14="http://schemas.microsoft.com/office/powerpoint/2010/main" val="78902320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26</a:t>
            </a:fld>
            <a:endParaRPr lang="en-US" sz="1200" b="1" dirty="0">
              <a:solidFill>
                <a:srgbClr val="122956"/>
              </a:solidFill>
              <a:cs typeface="Trebuchet MS" charset="0"/>
            </a:endParaRPr>
          </a:p>
        </p:txBody>
      </p:sp>
    </p:spTree>
    <p:extLst>
      <p:ext uri="{BB962C8B-B14F-4D97-AF65-F5344CB8AC3E}">
        <p14:creationId xmlns:p14="http://schemas.microsoft.com/office/powerpoint/2010/main" val="157838315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Lab Goals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Examine the ways you can share data between apps on Android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and wiki address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27</a:t>
            </a:fld>
            <a:endParaRPr lang="en-US" sz="1200" b="1" dirty="0">
              <a:solidFill>
                <a:srgbClr val="122956"/>
              </a:solidFill>
              <a:cs typeface="Trebuchet MS" charset="0"/>
            </a:endParaRPr>
          </a:p>
        </p:txBody>
      </p:sp>
    </p:spTree>
    <p:extLst>
      <p:ext uri="{BB962C8B-B14F-4D97-AF65-F5344CB8AC3E}">
        <p14:creationId xmlns:p14="http://schemas.microsoft.com/office/powerpoint/2010/main" val="177470274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28</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Variety of app distribution methods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Low cost handsets on a variety of hardware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Java-based environment (common skill set)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great Google apps</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Lots of support for OS specific functionality, focus on “best of breed”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deployment to devices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distribute apps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deploy apps to market</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908011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Large distribution of device screen types, hardware capabilities, OS versions…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Less active app economy (fewer purchases)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Confusing UX (Linux on a handset!)</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1099031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API Parity – Platform diversity can make adding features slower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as many built-in UI components (platform weakness really)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JavaScript engine performance – Rhino is not as fast as JSCore</a:t>
            </a:r>
          </a:p>
          <a:p>
            <a:pPr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87132917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Each platform is different,</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must test on both!</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257327945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Application Key Components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 Activities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Services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Broadcast Receivers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Intents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It is necessary to understand and implement these in Ti to provide a native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a:t>
            </a:r>
            <a:r>
              <a:rPr lang="en-US" dirty="0" err="1">
                <a:latin typeface="Trebuchet MS" charset="0"/>
                <a:ea typeface="ヒラギノ角ゴ ProN W3" charset="0"/>
                <a:cs typeface="ヒラギノ角ゴ ProN W3" charset="0"/>
              </a:rPr>
              <a:t>fundamentals.html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15106269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Activity</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“An activity is a single, focused thing that the user can do. Almost all activities interact with the user, so the Activity class takes care of creating a window for you in which you can place your </a:t>
            </a:r>
            <a:r>
              <a:rPr lang="en-US" dirty="0" smtClean="0">
                <a:latin typeface="Trebuchet MS" charset="0"/>
                <a:ea typeface="ヒラギノ角ゴ ProN W3" charset="0"/>
                <a:cs typeface="ヒラギノ角ゴ ProN W3" charset="0"/>
              </a:rPr>
              <a:t>UI”</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/reference/android/app/</a:t>
            </a:r>
            <a:r>
              <a:rPr lang="en-US" dirty="0" err="1">
                <a:latin typeface="Trebuchet MS" charset="0"/>
                <a:ea typeface="ヒラギノ角ゴ ProN W3" charset="0"/>
                <a:cs typeface="ヒラギノ角ゴ ProN W3" charset="0"/>
              </a:rPr>
              <a:t>Activity.html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450317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5570</TotalTime>
  <Pages>0</Pages>
  <Words>1871</Words>
  <Characters>0</Characters>
  <Application>Microsoft Macintosh PowerPoint</Application>
  <PresentationFormat>On-screen Show (4:3)</PresentationFormat>
  <Lines>0</Lines>
  <Paragraphs>264</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New Training</vt:lpstr>
      <vt:lpstr>Android API Deep Dive Advanced Titanium Mobile Development</vt:lpstr>
      <vt:lpstr>Agenda</vt:lpstr>
      <vt:lpstr>Android Platform Strengths</vt:lpstr>
      <vt:lpstr>Ti Android Platform Strengths</vt:lpstr>
      <vt:lpstr>Android Platform Weaknesses</vt:lpstr>
      <vt:lpstr>Ti Android Platform Weaknesses</vt:lpstr>
      <vt:lpstr>Each platform is different, must test on both!</vt:lpstr>
      <vt:lpstr>Android Application Key Components</vt:lpstr>
      <vt:lpstr>Android Vocabulary</vt:lpstr>
      <vt:lpstr>Android Vocabulary</vt:lpstr>
      <vt:lpstr>Android Vocabulary</vt:lpstr>
      <vt:lpstr>Android Vocabulary</vt:lpstr>
      <vt:lpstr>All of these work in Ti</vt:lpstr>
      <vt:lpstr>Android Configuration</vt:lpstr>
      <vt:lpstr>Android UI APIs</vt:lpstr>
      <vt:lpstr>Windows</vt:lpstr>
      <vt:lpstr>Hardware Menu</vt:lpstr>
      <vt:lpstr>Android Labels</vt:lpstr>
      <vt:lpstr>Toast Notifications</vt:lpstr>
      <vt:lpstr>Hijacking the Back Button</vt:lpstr>
      <vt:lpstr>Non-Visual APIs</vt:lpstr>
      <vt:lpstr>Launching Activities</vt:lpstr>
      <vt:lpstr>Service Support</vt:lpstr>
      <vt:lpstr>Calendar and Event Integration</vt:lpstr>
      <vt:lpstr>Application Resources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174</cp:revision>
  <dcterms:created xsi:type="dcterms:W3CDTF">2011-03-28T13:25:35Z</dcterms:created>
  <dcterms:modified xsi:type="dcterms:W3CDTF">2011-08-19T14:46:00Z</dcterms:modified>
</cp:coreProperties>
</file>