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1" r:id="rId1"/>
  </p:sldMasterIdLst>
  <p:notesMasterIdLst>
    <p:notesMasterId r:id="rId22"/>
  </p:notesMasterIdLst>
  <p:handoutMasterIdLst>
    <p:handoutMasterId r:id="rId23"/>
  </p:handoutMasterIdLst>
  <p:sldIdLst>
    <p:sldId id="256" r:id="rId2"/>
    <p:sldId id="317" r:id="rId3"/>
    <p:sldId id="318" r:id="rId4"/>
    <p:sldId id="319" r:id="rId5"/>
    <p:sldId id="321" r:id="rId6"/>
    <p:sldId id="322" r:id="rId7"/>
    <p:sldId id="330" r:id="rId8"/>
    <p:sldId id="331" r:id="rId9"/>
    <p:sldId id="325" r:id="rId10"/>
    <p:sldId id="338" r:id="rId11"/>
    <p:sldId id="337" r:id="rId12"/>
    <p:sldId id="339" r:id="rId13"/>
    <p:sldId id="340" r:id="rId14"/>
    <p:sldId id="334" r:id="rId15"/>
    <p:sldId id="335" r:id="rId16"/>
    <p:sldId id="327" r:id="rId17"/>
    <p:sldId id="336" r:id="rId18"/>
    <p:sldId id="333" r:id="rId19"/>
    <p:sldId id="328" r:id="rId20"/>
    <p:sldId id="329" r:id="rId21"/>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5pPr>
    <a:lvl6pPr marL="2286000" algn="l" defTabSz="457200" rtl="0" eaLnBrk="1" latinLnBrk="0" hangingPunct="1">
      <a:defRPr sz="2400" kern="1200">
        <a:solidFill>
          <a:schemeClr val="tx1"/>
        </a:solidFill>
        <a:latin typeface="Trebuchet MS" charset="0"/>
        <a:ea typeface="ＭＳ Ｐゴシック" charset="0"/>
        <a:cs typeface="ＭＳ Ｐゴシック" charset="0"/>
      </a:defRPr>
    </a:lvl6pPr>
    <a:lvl7pPr marL="2743200" algn="l" defTabSz="457200" rtl="0" eaLnBrk="1" latinLnBrk="0" hangingPunct="1">
      <a:defRPr sz="2400" kern="1200">
        <a:solidFill>
          <a:schemeClr val="tx1"/>
        </a:solidFill>
        <a:latin typeface="Trebuchet MS" charset="0"/>
        <a:ea typeface="ＭＳ Ｐゴシック" charset="0"/>
        <a:cs typeface="ＭＳ Ｐゴシック" charset="0"/>
      </a:defRPr>
    </a:lvl7pPr>
    <a:lvl8pPr marL="3200400" algn="l" defTabSz="457200" rtl="0" eaLnBrk="1" latinLnBrk="0" hangingPunct="1">
      <a:defRPr sz="2400" kern="1200">
        <a:solidFill>
          <a:schemeClr val="tx1"/>
        </a:solidFill>
        <a:latin typeface="Trebuchet MS" charset="0"/>
        <a:ea typeface="ＭＳ Ｐゴシック" charset="0"/>
        <a:cs typeface="ＭＳ Ｐゴシック" charset="0"/>
      </a:defRPr>
    </a:lvl8pPr>
    <a:lvl9pPr marL="3657600" algn="l" defTabSz="457200" rtl="0" eaLnBrk="1" latinLnBrk="0" hangingPunct="1">
      <a:defRPr sz="2400" kern="1200">
        <a:solidFill>
          <a:schemeClr val="tx1"/>
        </a:solidFill>
        <a:latin typeface="Trebuchet MS"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2956"/>
    <a:srgbClr val="1A2D5B"/>
    <a:srgbClr val="202B5B"/>
    <a:srgbClr val="172772"/>
    <a:srgbClr val="51626B"/>
    <a:srgbClr val="DCE6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2226" autoAdjust="0"/>
    <p:restoredTop sz="77424" autoAdjust="0"/>
  </p:normalViewPr>
  <p:slideViewPr>
    <p:cSldViewPr snapToGrid="0" snapToObjects="1">
      <p:cViewPr varScale="1">
        <p:scale>
          <a:sx n="104" d="100"/>
          <a:sy n="104" d="100"/>
        </p:scale>
        <p:origin x="-1920" y="-112"/>
      </p:cViewPr>
      <p:guideLst>
        <p:guide orient="horz" pos="3855"/>
        <p:guide pos="2911"/>
      </p:guideLst>
    </p:cSldViewPr>
  </p:slideViewPr>
  <p:notesTextViewPr>
    <p:cViewPr>
      <p:scale>
        <a:sx n="100" d="100"/>
        <a:sy n="100" d="100"/>
      </p:scale>
      <p:origin x="0" y="0"/>
    </p:cViewPr>
  </p:notesTextViewPr>
  <p:sorterViewPr>
    <p:cViewPr>
      <p:scale>
        <a:sx n="132" d="100"/>
        <a:sy n="132" d="100"/>
      </p:scale>
      <p:origin x="0" y="896"/>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12582911-DC60-ED41-94B7-815D80492311}" type="datetimeFigureOut">
              <a:rPr lang="en-US"/>
              <a:pPr>
                <a:defRPr/>
              </a:pPr>
              <a:t>6/8/11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E1CCD7E8-B0B6-7A45-9113-AE4FC72A3DF2}" type="slidenum">
              <a:rPr lang="en-US"/>
              <a:pPr>
                <a:defRPr/>
              </a:pPr>
              <a:t>‹#›</a:t>
            </a:fld>
            <a:endParaRPr lang="en-US"/>
          </a:p>
        </p:txBody>
      </p:sp>
    </p:spTree>
    <p:extLst>
      <p:ext uri="{BB962C8B-B14F-4D97-AF65-F5344CB8AC3E}">
        <p14:creationId xmlns:p14="http://schemas.microsoft.com/office/powerpoint/2010/main" val="23995524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2A376DF6-E030-884A-91B1-649AB577A89C}" type="datetimeFigureOut">
              <a:rPr lang="en-US"/>
              <a:pPr>
                <a:defRPr/>
              </a:pPr>
              <a:t>6/8/11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C704D923-8FB6-2040-A5D7-BD75ED8E8368}" type="slidenum">
              <a:rPr lang="en-US"/>
              <a:pPr>
                <a:defRPr/>
              </a:pPr>
              <a:t>‹#›</a:t>
            </a:fld>
            <a:endParaRPr lang="en-US"/>
          </a:p>
        </p:txBody>
      </p:sp>
    </p:spTree>
    <p:extLst>
      <p:ext uri="{BB962C8B-B14F-4D97-AF65-F5344CB8AC3E}">
        <p14:creationId xmlns:p14="http://schemas.microsoft.com/office/powerpoint/2010/main" val="1273574399"/>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marL="38100">
              <a:spcBef>
                <a:spcPct val="0"/>
              </a:spcBef>
              <a:tabLst>
                <a:tab pos="76200" algn="l"/>
                <a:tab pos="990600" algn="l"/>
                <a:tab pos="1905000" algn="l"/>
                <a:tab pos="2819400" algn="l"/>
                <a:tab pos="3733800" algn="l"/>
                <a:tab pos="4648200" algn="l"/>
                <a:tab pos="5562600" algn="l"/>
                <a:tab pos="6477000" algn="l"/>
                <a:tab pos="7391400" algn="l"/>
                <a:tab pos="8305800" algn="l"/>
                <a:tab pos="9220200" algn="l"/>
                <a:tab pos="10134600" algn="l"/>
                <a:tab pos="10375900" algn="l"/>
              </a:tabLst>
            </a:pPr>
            <a:r>
              <a:rPr lang="en-US" b="1" dirty="0" smtClean="0">
                <a:solidFill>
                  <a:srgbClr val="000000"/>
                </a:solidFill>
                <a:latin typeface="Lucida Grande" charset="0"/>
                <a:cs typeface="Lucida Grande" charset="0"/>
                <a:sym typeface="Lucida Grande" charset="0"/>
              </a:rPr>
              <a:t>Module time: 60 </a:t>
            </a:r>
            <a:r>
              <a:rPr lang="en-US" b="1" dirty="0" err="1" smtClean="0">
                <a:solidFill>
                  <a:srgbClr val="000000"/>
                </a:solidFill>
                <a:latin typeface="Lucida Grande" charset="0"/>
                <a:cs typeface="Lucida Grande" charset="0"/>
                <a:sym typeface="Lucida Grande" charset="0"/>
              </a:rPr>
              <a:t>mins</a:t>
            </a:r>
            <a:r>
              <a:rPr lang="en-US" dirty="0" smtClean="0">
                <a:solidFill>
                  <a:srgbClr val="000000"/>
                </a:solidFill>
                <a:latin typeface="Lucida Grande" charset="0"/>
                <a:cs typeface="Lucida Grande" charset="0"/>
                <a:sym typeface="Lucida Grande" charset="0"/>
              </a:rPr>
              <a:t> (30 </a:t>
            </a:r>
            <a:r>
              <a:rPr lang="en-US" dirty="0" err="1" smtClean="0">
                <a:solidFill>
                  <a:srgbClr val="000000"/>
                </a:solidFill>
                <a:latin typeface="Lucida Grande" charset="0"/>
                <a:cs typeface="Lucida Grande" charset="0"/>
                <a:sym typeface="Lucida Grande" charset="0"/>
              </a:rPr>
              <a:t>mins</a:t>
            </a:r>
            <a:r>
              <a:rPr lang="en-US" dirty="0" smtClean="0">
                <a:solidFill>
                  <a:srgbClr val="000000"/>
                </a:solidFill>
                <a:latin typeface="Lucida Grande" charset="0"/>
                <a:cs typeface="Lucida Grande" charset="0"/>
                <a:sym typeface="Lucida Grande" charset="0"/>
              </a:rPr>
              <a:t> teaching,</a:t>
            </a:r>
            <a:r>
              <a:rPr lang="en-US" baseline="0" dirty="0" smtClean="0">
                <a:solidFill>
                  <a:srgbClr val="000000"/>
                </a:solidFill>
                <a:latin typeface="Lucida Grande" charset="0"/>
                <a:cs typeface="Lucida Grande" charset="0"/>
                <a:sym typeface="Lucida Grande" charset="0"/>
              </a:rPr>
              <a:t> 30 </a:t>
            </a:r>
            <a:r>
              <a:rPr lang="en-US" baseline="0" dirty="0" err="1" smtClean="0">
                <a:solidFill>
                  <a:srgbClr val="000000"/>
                </a:solidFill>
                <a:latin typeface="Lucida Grande" charset="0"/>
                <a:cs typeface="Lucida Grande" charset="0"/>
                <a:sym typeface="Lucida Grande" charset="0"/>
              </a:rPr>
              <a:t>mins</a:t>
            </a:r>
            <a:r>
              <a:rPr lang="en-US" baseline="0" dirty="0" smtClean="0">
                <a:solidFill>
                  <a:srgbClr val="000000"/>
                </a:solidFill>
                <a:latin typeface="Lucida Grande" charset="0"/>
                <a:cs typeface="Lucida Grande" charset="0"/>
                <a:sym typeface="Lucida Grande" charset="0"/>
              </a:rPr>
              <a:t> lab)</a:t>
            </a:r>
            <a:endParaRPr lang="en-US" dirty="0">
              <a:solidFill>
                <a:srgbClr val="000000"/>
              </a:solidFill>
              <a:latin typeface="Lucida Grande" charset="0"/>
              <a:cs typeface="Lucida Grande" charset="0"/>
              <a:sym typeface="Lucida Grande" charset="0"/>
            </a:endParaRPr>
          </a:p>
        </p:txBody>
      </p:sp>
      <p:sp>
        <p:nvSpPr>
          <p:cNvPr id="399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0D3749C2-E971-8D40-83E8-5EFA471E1DB7}" type="slidenum">
              <a:rPr lang="en-US" sz="1200"/>
              <a:pPr eaLnBrk="1" hangingPunct="1"/>
              <a:t>1</a:t>
            </a:fld>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14</a:t>
            </a:fld>
            <a:endParaRPr lang="en-US"/>
          </a:p>
        </p:txBody>
      </p:sp>
    </p:spTree>
    <p:extLst>
      <p:ext uri="{BB962C8B-B14F-4D97-AF65-F5344CB8AC3E}">
        <p14:creationId xmlns:p14="http://schemas.microsoft.com/office/powerpoint/2010/main" val="4204766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ea typeface="SimSun" charset="0"/>
                <a:cs typeface="SimSun" charset="0"/>
              </a:rPr>
              <a:t>In this lab, you'll add an event listener. You'll define that listener to show an alert with the row's text. That means you'll have to take special steps for the row containing the image and label.</a:t>
            </a:r>
          </a:p>
          <a:p>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19</a:t>
            </a:fld>
            <a:endParaRPr lang="en-US"/>
          </a:p>
        </p:txBody>
      </p:sp>
    </p:spTree>
    <p:extLst>
      <p:ext uri="{BB962C8B-B14F-4D97-AF65-F5344CB8AC3E}">
        <p14:creationId xmlns:p14="http://schemas.microsoft.com/office/powerpoint/2010/main" val="1705129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dt"/>
          </p:nvPr>
        </p:nvSpPr>
        <p:spPr>
          <a:ln/>
        </p:spPr>
        <p:txBody>
          <a:bodyPr/>
          <a:lstStyle/>
          <a:p>
            <a:r>
              <a:rPr lang="en-US"/>
              <a:t>03/23/11</a:t>
            </a:r>
          </a:p>
        </p:txBody>
      </p:sp>
      <p:sp>
        <p:nvSpPr>
          <p:cNvPr id="6" name="Rectangle 12"/>
          <p:cNvSpPr>
            <a:spLocks noGrp="1" noChangeArrowheads="1"/>
          </p:cNvSpPr>
          <p:nvPr>
            <p:ph type="sldNum"/>
          </p:nvPr>
        </p:nvSpPr>
        <p:spPr>
          <a:ln/>
        </p:spPr>
        <p:txBody>
          <a:bodyPr/>
          <a:lstStyle/>
          <a:p>
            <a:fld id="{596506FA-97EC-5B44-B9D0-7A92857243D4}" type="slidenum">
              <a:rPr lang="en-US"/>
              <a:pPr/>
              <a:t>2</a:t>
            </a:fld>
            <a:endParaRPr lang="en-US"/>
          </a:p>
        </p:txBody>
      </p:sp>
      <p:sp>
        <p:nvSpPr>
          <p:cNvPr id="40961"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62"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eaLnBrk="1" hangingPunct="1">
              <a:spcBef>
                <a:spcPct val="0"/>
              </a:spcBef>
              <a:buClrTx/>
              <a:buFontTx/>
              <a:buNone/>
            </a:pPr>
            <a:endParaRPr lang="en-US">
              <a:latin typeface="Calibri" charset="0"/>
              <a:cs typeface="ＭＳ Ｐゴシック" charset="0"/>
            </a:endParaRPr>
          </a:p>
        </p:txBody>
      </p:sp>
      <p:sp>
        <p:nvSpPr>
          <p:cNvPr id="4096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9pPr>
          </a:lstStyle>
          <a:p>
            <a:pPr algn="r">
              <a:buClrTx/>
              <a:buFontTx/>
              <a:buNone/>
            </a:pPr>
            <a:fld id="{2BFAA99C-1087-1846-9CA3-03C1756D1770}" type="slidenum">
              <a:rPr lang="en-US" sz="1200"/>
              <a:pPr algn="r">
                <a:buClrTx/>
                <a:buFontTx/>
                <a:buNone/>
              </a:pPr>
              <a:t>2</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options for formatting tables</a:t>
            </a:r>
          </a:p>
          <a:p>
            <a:r>
              <a:rPr lang="en-US" dirty="0" smtClean="0"/>
              <a:t>(seven total shown)</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3</a:t>
            </a:fld>
            <a:endParaRPr lang="en-US"/>
          </a:p>
        </p:txBody>
      </p:sp>
    </p:spTree>
    <p:extLst>
      <p:ext uri="{BB962C8B-B14F-4D97-AF65-F5344CB8AC3E}">
        <p14:creationId xmlns:p14="http://schemas.microsoft.com/office/powerpoint/2010/main" val="3335558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4</a:t>
            </a:fld>
            <a:endParaRPr lang="en-US"/>
          </a:p>
        </p:txBody>
      </p:sp>
    </p:spTree>
    <p:extLst>
      <p:ext uri="{BB962C8B-B14F-4D97-AF65-F5344CB8AC3E}">
        <p14:creationId xmlns:p14="http://schemas.microsoft.com/office/powerpoint/2010/main" val="2440708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option</a:t>
            </a:r>
            <a:r>
              <a:rPr lang="en-US" baseline="0" dirty="0" smtClean="0"/>
              <a:t> for adding rows is to use anonymous objects</a:t>
            </a:r>
          </a:p>
          <a:p>
            <a:r>
              <a:rPr lang="en-US" baseline="0" dirty="0" smtClean="0"/>
              <a:t>Useful with JSON data pulled from a web service or database</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5</a:t>
            </a:fld>
            <a:endParaRPr lang="en-US"/>
          </a:p>
        </p:txBody>
      </p:sp>
    </p:spTree>
    <p:extLst>
      <p:ext uri="{BB962C8B-B14F-4D97-AF65-F5344CB8AC3E}">
        <p14:creationId xmlns:p14="http://schemas.microsoft.com/office/powerpoint/2010/main" val="2469139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also create </a:t>
            </a:r>
            <a:r>
              <a:rPr lang="en-US" dirty="0" err="1" smtClean="0"/>
              <a:t>TableViewRow</a:t>
            </a:r>
            <a:r>
              <a:rPr lang="en-US" dirty="0" smtClean="0"/>
              <a:t> objects</a:t>
            </a:r>
          </a:p>
          <a:p>
            <a:endParaRPr lang="en-US" dirty="0" smtClean="0"/>
          </a:p>
          <a:p>
            <a:r>
              <a:rPr lang="en-US" dirty="0" smtClean="0"/>
              <a:t>Useful</a:t>
            </a:r>
            <a:r>
              <a:rPr lang="en-US" baseline="0" dirty="0" smtClean="0"/>
              <a:t> when you want to manipulate the row’s properties before/after adding to the table</a:t>
            </a:r>
          </a:p>
          <a:p>
            <a:r>
              <a:rPr lang="en-US" baseline="0" dirty="0" smtClean="0"/>
              <a:t>Saves cumbersome means of accessing the object within the table’s data array</a:t>
            </a:r>
          </a:p>
          <a:p>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6</a:t>
            </a:fld>
            <a:endParaRPr lang="en-US"/>
          </a:p>
        </p:txBody>
      </p:sp>
    </p:spTree>
    <p:extLst>
      <p:ext uri="{BB962C8B-B14F-4D97-AF65-F5344CB8AC3E}">
        <p14:creationId xmlns:p14="http://schemas.microsoft.com/office/powerpoint/2010/main" val="4021265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hasChild</a:t>
            </a:r>
            <a:r>
              <a:rPr lang="en-US" baseline="0" dirty="0" smtClean="0"/>
              <a:t> – indicates sub-table or additional rows</a:t>
            </a:r>
          </a:p>
          <a:p>
            <a:r>
              <a:rPr lang="en-US" baseline="0" dirty="0" err="1" smtClean="0"/>
              <a:t>hasDetail</a:t>
            </a:r>
            <a:r>
              <a:rPr lang="en-US" baseline="0" dirty="0" smtClean="0"/>
              <a:t> – indicates a detail view or alert will appear when row is tapped (not supported on Android)</a:t>
            </a:r>
          </a:p>
          <a:p>
            <a:r>
              <a:rPr lang="en-US" baseline="0" dirty="0" err="1" smtClean="0"/>
              <a:t>hasCheck</a:t>
            </a:r>
            <a:r>
              <a:rPr lang="en-US" baseline="0" dirty="0" smtClean="0"/>
              <a:t> – on/off or yes/no indicator</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7</a:t>
            </a:fld>
            <a:endParaRPr lang="en-US"/>
          </a:p>
        </p:txBody>
      </p:sp>
    </p:spTree>
    <p:extLst>
      <p:ext uri="{BB962C8B-B14F-4D97-AF65-F5344CB8AC3E}">
        <p14:creationId xmlns:p14="http://schemas.microsoft.com/office/powerpoint/2010/main" val="1003839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Formatting can be done with standard </a:t>
            </a:r>
            <a:r>
              <a:rPr lang="en-US" dirty="0" err="1" smtClean="0"/>
              <a:t>TableViewRow</a:t>
            </a:r>
            <a:r>
              <a:rPr lang="en-US" dirty="0" smtClean="0"/>
              <a:t> properties</a:t>
            </a:r>
          </a:p>
          <a:p>
            <a:r>
              <a:rPr lang="en-US" dirty="0" smtClean="0"/>
              <a:t>First row has different background image than middle rows</a:t>
            </a:r>
          </a:p>
          <a:p>
            <a:r>
              <a:rPr lang="en-US" dirty="0" smtClean="0"/>
              <a:t>Not labeled,</a:t>
            </a:r>
            <a:r>
              <a:rPr lang="en-US" baseline="0" dirty="0" smtClean="0"/>
              <a:t> but the row’s foreground (text) color also set</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8</a:t>
            </a:fld>
            <a:endParaRPr lang="en-US"/>
          </a:p>
        </p:txBody>
      </p:sp>
    </p:spTree>
    <p:extLst>
      <p:ext uri="{BB962C8B-B14F-4D97-AF65-F5344CB8AC3E}">
        <p14:creationId xmlns:p14="http://schemas.microsoft.com/office/powerpoint/2010/main" val="3045850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add labels, views, and images to create custom rows</a:t>
            </a:r>
          </a:p>
          <a:p>
            <a:r>
              <a:rPr lang="en-US" dirty="0" smtClean="0"/>
              <a:t>Point out the three</a:t>
            </a:r>
            <a:r>
              <a:rPr lang="en-US" baseline="0" dirty="0" smtClean="0"/>
              <a:t> labels</a:t>
            </a:r>
          </a:p>
          <a:p>
            <a:r>
              <a:rPr lang="en-US" baseline="0" dirty="0" smtClean="0"/>
              <a:t>Point out the image views</a:t>
            </a:r>
          </a:p>
          <a:p>
            <a:r>
              <a:rPr lang="en-US" baseline="0" dirty="0" smtClean="0"/>
              <a:t>The “plus” image is set with the row’s </a:t>
            </a:r>
            <a:r>
              <a:rPr lang="en-US" baseline="0" dirty="0" err="1" smtClean="0"/>
              <a:t>rightImage</a:t>
            </a:r>
            <a:r>
              <a:rPr lang="en-US" baseline="0" dirty="0" smtClean="0"/>
              <a:t> property</a:t>
            </a:r>
          </a:p>
          <a:p>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9</a:t>
            </a:fld>
            <a:endParaRPr lang="en-US"/>
          </a:p>
        </p:txBody>
      </p:sp>
    </p:spTree>
    <p:extLst>
      <p:ext uri="{BB962C8B-B14F-4D97-AF65-F5344CB8AC3E}">
        <p14:creationId xmlns:p14="http://schemas.microsoft.com/office/powerpoint/2010/main" val="13705448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00175"/>
            <a:ext cx="9144000"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9"/>
          <p:cNvSpPr txBox="1">
            <a:spLocks noChangeArrowheads="1"/>
          </p:cNvSpPr>
          <p:nvPr/>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pic>
        <p:nvPicPr>
          <p:cNvPr id="5"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10013" y="388938"/>
            <a:ext cx="1290637"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3"/>
          <p:cNvSpPr>
            <a:spLocks noGrp="1"/>
          </p:cNvSpPr>
          <p:nvPr>
            <p:ph type="dt" sz="half" idx="10"/>
          </p:nvPr>
        </p:nvSpPr>
        <p:spPr/>
        <p:txBody>
          <a:bodyPr/>
          <a:lstStyle>
            <a:lvl1pPr>
              <a:defRPr/>
            </a:lvl1pPr>
          </a:lstStyle>
          <a:p>
            <a:pPr>
              <a:defRPr/>
            </a:pPr>
            <a:fld id="{3D23E2F9-1BAB-1840-B5DF-7F3B63C7F7FA}" type="datetimeFigureOut">
              <a:rPr lang="en-US" smtClean="0"/>
              <a:pPr>
                <a:defRPr/>
              </a:pPr>
              <a:t>6/8/11</a:t>
            </a:fld>
            <a:endParaRPr lang="en-US"/>
          </a:p>
        </p:txBody>
      </p:sp>
      <p:sp>
        <p:nvSpPr>
          <p:cNvPr id="7" name="Footer Placeholder 4"/>
          <p:cNvSpPr>
            <a:spLocks noGrp="1"/>
          </p:cNvSpPr>
          <p:nvPr>
            <p:ph type="ftr" sz="quarter" idx="11"/>
          </p:nvPr>
        </p:nvSpPr>
        <p:spPr/>
        <p:txBody>
          <a:bodyPr/>
          <a:lstStyle>
            <a:lvl1pPr>
              <a:defRPr dirty="0" smtClean="0"/>
            </a:lvl1pPr>
          </a:lstStyle>
          <a:p>
            <a:pPr>
              <a:defRPr/>
            </a:pPr>
            <a:r>
              <a:rPr lang="en-US" smtClean="0"/>
              <a:t>Copyright</a:t>
            </a:r>
            <a:endParaRPr lang="en-US"/>
          </a:p>
        </p:txBody>
      </p:sp>
      <p:sp>
        <p:nvSpPr>
          <p:cNvPr id="8" name="Slide Number Placeholder 5"/>
          <p:cNvSpPr>
            <a:spLocks noGrp="1"/>
          </p:cNvSpPr>
          <p:nvPr>
            <p:ph type="sldNum" sz="quarter" idx="12"/>
          </p:nvPr>
        </p:nvSpPr>
        <p:spPr/>
        <p:txBody>
          <a:bodyPr/>
          <a:lstStyle>
            <a:lvl1pPr>
              <a:defRPr/>
            </a:lvl1pPr>
          </a:lstStyle>
          <a:p>
            <a:pPr>
              <a:defRPr/>
            </a:pPr>
            <a:fld id="{A295D7A2-A148-ED44-ABB8-FDBA08B03876}" type="slidenum">
              <a:rPr lang="en-US" smtClean="0"/>
              <a:pPr>
                <a:defRPr/>
              </a:pPr>
              <a:t>‹#›</a:t>
            </a:fld>
            <a:endParaRPr lang="en-US"/>
          </a:p>
        </p:txBody>
      </p:sp>
      <p:pic>
        <p:nvPicPr>
          <p:cNvPr id="9" name="Picture 8" descr="raised_pape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2400" y="1400175"/>
            <a:ext cx="9144000"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userDrawn="1"/>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pic>
        <p:nvPicPr>
          <p:cNvPr id="11" name="Picture 1"/>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910013" y="388938"/>
            <a:ext cx="1290637"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092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66008" y="2330945"/>
            <a:ext cx="7772400" cy="1470025"/>
          </a:xfrm>
        </p:spPr>
        <p:txBody>
          <a:bodyPr/>
          <a:lstStyle>
            <a:lvl1pPr>
              <a:defRPr baseline="0"/>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16B92884-5520-6142-A027-159A2E2BE2FD}" type="datetimeFigureOut">
              <a:rPr lang="en-US" smtClean="0"/>
              <a:pPr>
                <a:defRPr/>
              </a:pPr>
              <a:t>6/8/11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CBC7D01-69C5-444E-9501-E739F0672654}" type="slidenum">
              <a:rPr lang="en-US" smtClean="0"/>
              <a:pPr>
                <a:defRPr/>
              </a:pPr>
              <a:t>‹#›</a:t>
            </a:fld>
            <a:endParaRPr lang="en-US"/>
          </a:p>
        </p:txBody>
      </p:sp>
      <p:pic>
        <p:nvPicPr>
          <p:cNvPr id="7" name="Picture 8" descr="raised_pape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5518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gray_stripe_head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7" name="Date Placeholder 3"/>
          <p:cNvSpPr>
            <a:spLocks noGrp="1"/>
          </p:cNvSpPr>
          <p:nvPr>
            <p:ph type="dt" sz="half" idx="10"/>
          </p:nvPr>
        </p:nvSpPr>
        <p:spPr/>
        <p:txBody>
          <a:bodyPr/>
          <a:lstStyle>
            <a:lvl1pPr>
              <a:defRPr/>
            </a:lvl1pPr>
          </a:lstStyle>
          <a:p>
            <a:pPr>
              <a:defRPr/>
            </a:pPr>
            <a:fld id="{4DE909BB-7731-2349-A352-587C1055C750}" type="datetimeFigureOut">
              <a:rPr lang="en-US" smtClean="0"/>
              <a:pPr>
                <a:defRPr/>
              </a:pPr>
              <a:t>6/8/11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190CDB4-7D70-0A4C-8B45-554AA21C3433}" type="slidenum">
              <a:rPr lang="en-US" smtClean="0"/>
              <a:pPr>
                <a:defRPr/>
              </a:pPr>
              <a:t>‹#›</a:t>
            </a:fld>
            <a:endParaRPr lang="en-US"/>
          </a:p>
        </p:txBody>
      </p:sp>
      <p:pic>
        <p:nvPicPr>
          <p:cNvPr id="10" name="Picture 8" descr="gray_stripe_heade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descr="appc_gray_light_triangl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extLst>
      <p:ext uri="{BB962C8B-B14F-4D97-AF65-F5344CB8AC3E}">
        <p14:creationId xmlns:p14="http://schemas.microsoft.com/office/powerpoint/2010/main" val="3764934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0160205-FC33-5848-8900-96211E51F7D1}" type="datetimeFigureOut">
              <a:rPr lang="en-US" smtClean="0"/>
              <a:pPr>
                <a:defRPr/>
              </a:pPr>
              <a:t>6/8/11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7FCDE17-1AD3-574E-B5E6-9E876CA8D25C}" type="slidenum">
              <a:rPr lang="en-US" smtClean="0"/>
              <a:pPr>
                <a:defRPr/>
              </a:pPr>
              <a:t>‹#›</a:t>
            </a:fld>
            <a:endParaRPr lang="en-US"/>
          </a:p>
        </p:txBody>
      </p:sp>
    </p:spTree>
    <p:extLst>
      <p:ext uri="{BB962C8B-B14F-4D97-AF65-F5344CB8AC3E}">
        <p14:creationId xmlns:p14="http://schemas.microsoft.com/office/powerpoint/2010/main" val="3589350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A44A12A-188F-504C-9F27-FABF27CD59C2}" type="datetimeFigureOut">
              <a:rPr lang="en-US" smtClean="0"/>
              <a:pPr>
                <a:defRPr/>
              </a:pPr>
              <a:t>6/8/11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9529A3D-52C2-3547-9E7F-0CB1A4CEA960}" type="slidenum">
              <a:rPr lang="en-US" smtClean="0"/>
              <a:pPr>
                <a:defRPr/>
              </a:pPr>
              <a:t>‹#›</a:t>
            </a:fld>
            <a:endParaRPr lang="en-US"/>
          </a:p>
        </p:txBody>
      </p:sp>
    </p:spTree>
    <p:extLst>
      <p:ext uri="{BB962C8B-B14F-4D97-AF65-F5344CB8AC3E}">
        <p14:creationId xmlns:p14="http://schemas.microsoft.com/office/powerpoint/2010/main" val="29761898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957971AC-3086-6649-9070-2D3C982AFAF3}" type="datetimeFigureOut">
              <a:rPr lang="en-US" smtClean="0"/>
              <a:pPr>
                <a:defRPr/>
              </a:pPr>
              <a:t>6/8/11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dirty="0" smtClean="0">
                <a:solidFill>
                  <a:schemeClr val="tx1">
                    <a:tint val="75000"/>
                  </a:schemeClr>
                </a:solidFill>
                <a:latin typeface="+mn-lt"/>
                <a:ea typeface="+mn-ea"/>
                <a:cs typeface="+mn-cs"/>
              </a:defRPr>
            </a:lvl1pPr>
          </a:lstStyle>
          <a:p>
            <a:pPr>
              <a:defRPr/>
            </a:pPr>
            <a:r>
              <a:rPr lang="en-US" smtClean="0"/>
              <a:t>Copyright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61E0EF94-96EA-EB46-BF1F-5459B8A80FBF}" type="slidenum">
              <a:rPr lang="en-US" smtClean="0"/>
              <a:pPr>
                <a:defRPr/>
              </a:pPr>
              <a:t>‹#›</a:t>
            </a:fld>
            <a:endParaRPr lang="en-US"/>
          </a:p>
        </p:txBody>
      </p:sp>
      <p:pic>
        <p:nvPicPr>
          <p:cNvPr id="3079" name="Picture 7" descr="appc_gray_light_triangle.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9" name="Picture 7" descr="appc_gray_light_triangle.pn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6" r:id="rId4"/>
    <p:sldLayoutId id="2147483809" r:id="rId5"/>
  </p:sldLayoutIdLst>
  <p:txStyles>
    <p:titleStyle>
      <a:lvl1pPr algn="l" defTabSz="457200" rtl="0" eaLnBrk="1" fontAlgn="base" hangingPunct="1">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1" fontAlgn="base" hangingPunct="1">
        <a:spcBef>
          <a:spcPct val="20000"/>
        </a:spcBef>
        <a:spcAft>
          <a:spcPct val="0"/>
        </a:spcAft>
        <a:buFont typeface="Arial" charset="0"/>
        <a:defRPr sz="2400" kern="1200">
          <a:solidFill>
            <a:schemeClr val="tx1"/>
          </a:solidFill>
          <a:latin typeface="+mn-lt"/>
          <a:ea typeface="ＭＳ Ｐゴシック" charset="0"/>
          <a:cs typeface="+mn-cs"/>
        </a:defRPr>
      </a:lvl2pPr>
      <a:lvl3pPr marL="914400" algn="l" defTabSz="457200" rtl="0" eaLnBrk="1" fontAlgn="base" hangingPunct="1">
        <a:spcBef>
          <a:spcPct val="20000"/>
        </a:spcBef>
        <a:spcAft>
          <a:spcPct val="0"/>
        </a:spcAft>
        <a:buFont typeface="Arial" charset="0"/>
        <a:defRPr kern="1200">
          <a:solidFill>
            <a:schemeClr val="tx1"/>
          </a:solidFill>
          <a:latin typeface="+mn-lt"/>
          <a:ea typeface="ＭＳ Ｐゴシック" charset="0"/>
          <a:cs typeface="+mn-cs"/>
        </a:defRPr>
      </a:lvl3pPr>
      <a:lvl4pPr marL="1371600" algn="l" defTabSz="457200" rtl="0" eaLnBrk="1" fontAlgn="base" hangingPunct="1">
        <a:spcBef>
          <a:spcPct val="20000"/>
        </a:spcBef>
        <a:spcAft>
          <a:spcPct val="0"/>
        </a:spcAft>
        <a:buFont typeface="Arial" charset="0"/>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5.jpe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4"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7410" name="TextBox 11"/>
          <p:cNvSpPr txBox="1">
            <a:spLocks noChangeArrowheads="1"/>
          </p:cNvSpPr>
          <p:nvPr/>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pic>
        <p:nvPicPr>
          <p:cNvPr id="17412"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10013" y="388938"/>
            <a:ext cx="1290637"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itle 11"/>
          <p:cNvSpPr txBox="1">
            <a:spLocks/>
          </p:cNvSpPr>
          <p:nvPr/>
        </p:nvSpPr>
        <p:spPr bwMode="auto">
          <a:xfrm>
            <a:off x="762000" y="2500218"/>
            <a:ext cx="7713663"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eaLnBrk="1" hangingPunct="1"/>
            <a:r>
              <a:rPr lang="en-US" sz="4000" b="1" dirty="0" smtClean="0">
                <a:solidFill>
                  <a:srgbClr val="122956"/>
                </a:solidFill>
                <a:cs typeface="Trebuchet MS" charset="0"/>
              </a:rPr>
              <a:t>API Deep Dive: </a:t>
            </a:r>
            <a:r>
              <a:rPr lang="en-US" sz="4000" b="1" dirty="0" err="1" smtClean="0">
                <a:solidFill>
                  <a:srgbClr val="122956"/>
                </a:solidFill>
                <a:cs typeface="Trebuchet MS" charset="0"/>
              </a:rPr>
              <a:t>TableViews</a:t>
            </a:r>
            <a:endParaRPr lang="en-US" sz="40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Headers and Footers</a:t>
            </a:r>
            <a:endParaRPr lang="en-US" dirty="0"/>
          </a:p>
        </p:txBody>
      </p:sp>
      <p:sp>
        <p:nvSpPr>
          <p:cNvPr id="3" name="Content Placeholder 2"/>
          <p:cNvSpPr>
            <a:spLocks noGrp="1"/>
          </p:cNvSpPr>
          <p:nvPr>
            <p:ph idx="1"/>
          </p:nvPr>
        </p:nvSpPr>
        <p:spPr/>
        <p:txBody>
          <a:bodyPr/>
          <a:lstStyle/>
          <a:p>
            <a:endParaRPr lang="en-US" dirty="0" smtClean="0"/>
          </a:p>
        </p:txBody>
      </p:sp>
    </p:spTree>
    <p:extLst>
      <p:ext uri="{BB962C8B-B14F-4D97-AF65-F5344CB8AC3E}">
        <p14:creationId xmlns:p14="http://schemas.microsoft.com/office/powerpoint/2010/main" val="4054561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Sections</a:t>
            </a:r>
            <a:endParaRPr lang="en-US" dirty="0"/>
          </a:p>
        </p:txBody>
      </p:sp>
      <p:sp>
        <p:nvSpPr>
          <p:cNvPr id="3" name="Content Placeholder 2"/>
          <p:cNvSpPr>
            <a:spLocks noGrp="1"/>
          </p:cNvSpPr>
          <p:nvPr>
            <p:ph idx="1"/>
          </p:nvPr>
        </p:nvSpPr>
        <p:spPr/>
        <p:txBody>
          <a:bodyPr/>
          <a:lstStyle/>
          <a:p>
            <a:r>
              <a:rPr lang="en-US" dirty="0" smtClean="0"/>
              <a:t>Creating table sections</a:t>
            </a:r>
            <a:endParaRPr lang="en-US" dirty="0"/>
          </a:p>
        </p:txBody>
      </p:sp>
    </p:spTree>
    <p:extLst>
      <p:ext uri="{BB962C8B-B14F-4D97-AF65-F5344CB8AC3E}">
        <p14:creationId xmlns:p14="http://schemas.microsoft.com/office/powerpoint/2010/main" val="3990361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Searching</a:t>
            </a:r>
            <a:endParaRPr lang="en-US" dirty="0"/>
          </a:p>
        </p:txBody>
      </p:sp>
      <p:sp>
        <p:nvSpPr>
          <p:cNvPr id="3" name="Content Placeholder 2"/>
          <p:cNvSpPr>
            <a:spLocks noGrp="1"/>
          </p:cNvSpPr>
          <p:nvPr>
            <p:ph idx="1"/>
          </p:nvPr>
        </p:nvSpPr>
        <p:spPr/>
        <p:txBody>
          <a:bodyPr/>
          <a:lstStyle/>
          <a:p>
            <a:r>
              <a:rPr lang="en-US" dirty="0" err="1" smtClean="0"/>
              <a:t>iOS</a:t>
            </a:r>
            <a:r>
              <a:rPr lang="en-US" dirty="0" smtClean="0"/>
              <a:t> specifics</a:t>
            </a:r>
          </a:p>
          <a:p>
            <a:endParaRPr lang="en-US" dirty="0"/>
          </a:p>
          <a:p>
            <a:r>
              <a:rPr lang="en-US" dirty="0" smtClean="0"/>
              <a:t>Android specifics</a:t>
            </a:r>
            <a:endParaRPr lang="en-US" dirty="0"/>
          </a:p>
        </p:txBody>
      </p:sp>
    </p:spTree>
    <p:extLst>
      <p:ext uri="{BB962C8B-B14F-4D97-AF65-F5344CB8AC3E}">
        <p14:creationId xmlns:p14="http://schemas.microsoft.com/office/powerpoint/2010/main" val="289938195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iOS</a:t>
            </a:r>
            <a:r>
              <a:rPr lang="en-US" dirty="0" smtClean="0"/>
              <a:t> Only Features</a:t>
            </a:r>
            <a:endParaRPr lang="en-US" dirty="0"/>
          </a:p>
        </p:txBody>
      </p:sp>
      <p:sp>
        <p:nvSpPr>
          <p:cNvPr id="3" name="Content Placeholder 2"/>
          <p:cNvSpPr>
            <a:spLocks noGrp="1"/>
          </p:cNvSpPr>
          <p:nvPr>
            <p:ph idx="1"/>
          </p:nvPr>
        </p:nvSpPr>
        <p:spPr/>
        <p:txBody>
          <a:bodyPr/>
          <a:lstStyle/>
          <a:p>
            <a:r>
              <a:rPr lang="en-US" dirty="0" smtClean="0"/>
              <a:t>Edit mode</a:t>
            </a:r>
          </a:p>
          <a:p>
            <a:endParaRPr lang="en-US" dirty="0"/>
          </a:p>
          <a:p>
            <a:r>
              <a:rPr lang="en-US" dirty="0" smtClean="0"/>
              <a:t>Moving </a:t>
            </a:r>
            <a:r>
              <a:rPr lang="en-US" dirty="0" smtClean="0"/>
              <a:t>rows</a:t>
            </a:r>
          </a:p>
          <a:p>
            <a:endParaRPr lang="en-US" dirty="0"/>
          </a:p>
          <a:p>
            <a:r>
              <a:rPr lang="en-US" dirty="0" smtClean="0"/>
              <a:t>Grouped sections</a:t>
            </a:r>
          </a:p>
          <a:p>
            <a:endParaRPr lang="en-US" dirty="0"/>
          </a:p>
          <a:p>
            <a:endParaRPr lang="en-US" dirty="0"/>
          </a:p>
          <a:p>
            <a:endParaRPr lang="en-US" dirty="0"/>
          </a:p>
        </p:txBody>
      </p:sp>
      <p:grpSp>
        <p:nvGrpSpPr>
          <p:cNvPr id="13" name="Group 12"/>
          <p:cNvGrpSpPr/>
          <p:nvPr/>
        </p:nvGrpSpPr>
        <p:grpSpPr>
          <a:xfrm>
            <a:off x="396140" y="1419466"/>
            <a:ext cx="8430576" cy="4520043"/>
            <a:chOff x="1749825" y="2170257"/>
            <a:chExt cx="8430576" cy="4520043"/>
          </a:xfrm>
        </p:grpSpPr>
        <p:pic>
          <p:nvPicPr>
            <p:cNvPr id="4" name="Picture 3" descr="Screenshot_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2401" y="2170257"/>
              <a:ext cx="3048000" cy="4381500"/>
            </a:xfrm>
            <a:prstGeom prst="rect">
              <a:avLst/>
            </a:prstGeom>
          </p:spPr>
        </p:pic>
        <p:sp>
          <p:nvSpPr>
            <p:cNvPr id="5" name="TextBox 4"/>
            <p:cNvSpPr txBox="1"/>
            <p:nvPr/>
          </p:nvSpPr>
          <p:spPr>
            <a:xfrm>
              <a:off x="1749825" y="5859303"/>
              <a:ext cx="6435911" cy="830997"/>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smtClean="0">
                  <a:latin typeface="Courier"/>
                  <a:cs typeface="Courier"/>
                </a:rPr>
                <a:t>var</a:t>
              </a:r>
              <a:r>
                <a:rPr lang="en-US" sz="1600" dirty="0" smtClean="0">
                  <a:latin typeface="Courier"/>
                  <a:cs typeface="Courier"/>
                </a:rPr>
                <a:t> </a:t>
              </a:r>
              <a:r>
                <a:rPr lang="en-US" sz="1600" dirty="0" err="1" smtClean="0">
                  <a:latin typeface="Courier"/>
                  <a:cs typeface="Courier"/>
                </a:rPr>
                <a:t>tableView</a:t>
              </a:r>
              <a:r>
                <a:rPr lang="en-US" sz="1600" dirty="0" smtClean="0">
                  <a:latin typeface="Courier"/>
                  <a:cs typeface="Courier"/>
                </a:rPr>
                <a:t> = </a:t>
              </a:r>
              <a:r>
                <a:rPr lang="en-US" sz="1600" dirty="0" err="1" smtClean="0">
                  <a:latin typeface="Courier"/>
                  <a:cs typeface="Courier"/>
                </a:rPr>
                <a:t>Titanium.UI.createTableView</a:t>
              </a:r>
              <a:r>
                <a:rPr lang="en-US" sz="1600" dirty="0" smtClean="0">
                  <a:latin typeface="Courier"/>
                  <a:cs typeface="Courier"/>
                </a:rPr>
                <a:t>({</a:t>
              </a:r>
            </a:p>
            <a:p>
              <a:r>
                <a:rPr lang="en-US" sz="1600" dirty="0" smtClean="0">
                  <a:latin typeface="Courier"/>
                  <a:cs typeface="Courier"/>
                </a:rPr>
                <a:t>    </a:t>
              </a:r>
              <a:r>
                <a:rPr lang="en-US" sz="1600" dirty="0" err="1" smtClean="0">
                  <a:latin typeface="Courier"/>
                  <a:cs typeface="Courier"/>
                </a:rPr>
                <a:t>style:Titanium.UI.iPhone.TableViewStyle.GROUPED</a:t>
              </a:r>
              <a:endParaRPr lang="en-US" sz="1600" dirty="0" smtClean="0">
                <a:latin typeface="Courier"/>
                <a:cs typeface="Courier"/>
              </a:endParaRPr>
            </a:p>
            <a:p>
              <a:r>
                <a:rPr lang="en-US" sz="1600" dirty="0" smtClean="0">
                  <a:latin typeface="Courier"/>
                  <a:cs typeface="Courier"/>
                </a:rPr>
                <a:t>});</a:t>
              </a:r>
              <a:endParaRPr lang="en-US" sz="2800" dirty="0">
                <a:latin typeface="Courier"/>
                <a:cs typeface="Courier"/>
              </a:endParaRPr>
            </a:p>
          </p:txBody>
        </p:sp>
      </p:grpSp>
      <p:grpSp>
        <p:nvGrpSpPr>
          <p:cNvPr id="12" name="Group 11"/>
          <p:cNvGrpSpPr/>
          <p:nvPr/>
        </p:nvGrpSpPr>
        <p:grpSpPr>
          <a:xfrm>
            <a:off x="396140" y="1419466"/>
            <a:ext cx="7755589" cy="4381500"/>
            <a:chOff x="900812" y="1346200"/>
            <a:chExt cx="7755589" cy="4381500"/>
          </a:xfrm>
        </p:grpSpPr>
        <p:pic>
          <p:nvPicPr>
            <p:cNvPr id="10" name="Picture 9" descr="Screenshot_2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8401" y="1346200"/>
              <a:ext cx="3048000" cy="4381500"/>
            </a:xfrm>
            <a:prstGeom prst="rect">
              <a:avLst/>
            </a:prstGeom>
          </p:spPr>
        </p:pic>
        <p:sp>
          <p:nvSpPr>
            <p:cNvPr id="11" name="TextBox 10"/>
            <p:cNvSpPr txBox="1"/>
            <p:nvPr/>
          </p:nvSpPr>
          <p:spPr>
            <a:xfrm>
              <a:off x="900812" y="4094577"/>
              <a:ext cx="6435911" cy="1569660"/>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a:latin typeface="Courier"/>
                  <a:cs typeface="Courier"/>
                </a:rPr>
                <a:t>editBtn.addEventListener</a:t>
              </a:r>
              <a:r>
                <a:rPr lang="en-US" sz="1600" dirty="0">
                  <a:latin typeface="Courier"/>
                  <a:cs typeface="Courier"/>
                </a:rPr>
                <a:t>('click', function() {</a:t>
              </a:r>
            </a:p>
            <a:p>
              <a:r>
                <a:rPr lang="en-US" sz="1600" dirty="0">
                  <a:latin typeface="Courier"/>
                  <a:cs typeface="Courier"/>
                </a:rPr>
                <a:t>	</a:t>
              </a:r>
              <a:r>
                <a:rPr lang="en-US" sz="1600" dirty="0" err="1">
                  <a:latin typeface="Courier"/>
                  <a:cs typeface="Courier"/>
                </a:rPr>
                <a:t>tableview.moving</a:t>
              </a:r>
              <a:r>
                <a:rPr lang="en-US" sz="1600" dirty="0">
                  <a:latin typeface="Courier"/>
                  <a:cs typeface="Courier"/>
                </a:rPr>
                <a:t> = true;</a:t>
              </a:r>
            </a:p>
            <a:p>
              <a:r>
                <a:rPr lang="en-US" sz="1600" dirty="0">
                  <a:latin typeface="Courier"/>
                  <a:cs typeface="Courier"/>
                </a:rPr>
                <a:t>});</a:t>
              </a:r>
            </a:p>
            <a:p>
              <a:r>
                <a:rPr lang="en-US" sz="1600" dirty="0" err="1">
                  <a:latin typeface="Courier"/>
                  <a:cs typeface="Courier"/>
                </a:rPr>
                <a:t>tableview.addEventListener</a:t>
              </a:r>
              <a:r>
                <a:rPr lang="en-US" sz="1600" dirty="0">
                  <a:latin typeface="Courier"/>
                  <a:cs typeface="Courier"/>
                </a:rPr>
                <a:t>('</a:t>
              </a:r>
              <a:r>
                <a:rPr lang="en-US" sz="1600" dirty="0" err="1">
                  <a:latin typeface="Courier"/>
                  <a:cs typeface="Courier"/>
                </a:rPr>
                <a:t>move',function</a:t>
              </a:r>
              <a:r>
                <a:rPr lang="en-US" sz="1600" dirty="0">
                  <a:latin typeface="Courier"/>
                  <a:cs typeface="Courier"/>
                </a:rPr>
                <a:t>(e) {</a:t>
              </a:r>
            </a:p>
            <a:p>
              <a:r>
                <a:rPr lang="en-US" sz="1600" dirty="0">
                  <a:latin typeface="Courier"/>
                  <a:cs typeface="Courier"/>
                </a:rPr>
                <a:t>	...</a:t>
              </a:r>
            </a:p>
            <a:p>
              <a:r>
                <a:rPr lang="en-US" sz="1600" dirty="0">
                  <a:latin typeface="Courier"/>
                  <a:cs typeface="Courier"/>
                </a:rPr>
                <a:t>});</a:t>
              </a:r>
              <a:endParaRPr lang="en-US" sz="2800" dirty="0">
                <a:latin typeface="Courier"/>
                <a:cs typeface="Courier"/>
              </a:endParaRPr>
            </a:p>
          </p:txBody>
        </p:sp>
      </p:grpSp>
      <p:grpSp>
        <p:nvGrpSpPr>
          <p:cNvPr id="9" name="Group 8"/>
          <p:cNvGrpSpPr/>
          <p:nvPr/>
        </p:nvGrpSpPr>
        <p:grpSpPr>
          <a:xfrm>
            <a:off x="396140" y="1419466"/>
            <a:ext cx="7605328" cy="4696672"/>
            <a:chOff x="457200" y="0"/>
            <a:chExt cx="7605328" cy="4696672"/>
          </a:xfrm>
        </p:grpSpPr>
        <p:pic>
          <p:nvPicPr>
            <p:cNvPr id="7" name="Picture 6" descr="Screenshot_1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4528" y="0"/>
              <a:ext cx="3048000" cy="4381500"/>
            </a:xfrm>
            <a:prstGeom prst="rect">
              <a:avLst/>
            </a:prstGeom>
          </p:spPr>
        </p:pic>
        <p:sp>
          <p:nvSpPr>
            <p:cNvPr id="8" name="TextBox 7"/>
            <p:cNvSpPr txBox="1"/>
            <p:nvPr/>
          </p:nvSpPr>
          <p:spPr>
            <a:xfrm>
              <a:off x="457200" y="3127012"/>
              <a:ext cx="6435911" cy="1569660"/>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a:latin typeface="Courier"/>
                  <a:cs typeface="Courier"/>
                </a:rPr>
                <a:t>var</a:t>
              </a:r>
              <a:r>
                <a:rPr lang="en-US" sz="1600" dirty="0">
                  <a:latin typeface="Courier"/>
                  <a:cs typeface="Courier"/>
                </a:rPr>
                <a:t> </a:t>
              </a:r>
              <a:r>
                <a:rPr lang="en-US" sz="1600" dirty="0" err="1">
                  <a:latin typeface="Courier"/>
                  <a:cs typeface="Courier"/>
                </a:rPr>
                <a:t>tableView</a:t>
              </a:r>
              <a:r>
                <a:rPr lang="en-US" sz="1600" dirty="0">
                  <a:latin typeface="Courier"/>
                  <a:cs typeface="Courier"/>
                </a:rPr>
                <a:t> = </a:t>
              </a:r>
              <a:r>
                <a:rPr lang="en-US" sz="1600" dirty="0" err="1">
                  <a:latin typeface="Courier"/>
                  <a:cs typeface="Courier"/>
                </a:rPr>
                <a:t>Titanium.UI.createTableView</a:t>
              </a:r>
              <a:r>
                <a:rPr lang="en-US" sz="1600" dirty="0">
                  <a:latin typeface="Courier"/>
                  <a:cs typeface="Courier"/>
                </a:rPr>
                <a:t>({</a:t>
              </a:r>
              <a:endParaRPr lang="en-US" sz="1600" dirty="0" smtClean="0">
                <a:latin typeface="Courier"/>
                <a:cs typeface="Courier"/>
              </a:endParaRPr>
            </a:p>
            <a:p>
              <a:r>
                <a:rPr lang="en-US" sz="1600" dirty="0" smtClean="0">
                  <a:latin typeface="Courier"/>
                  <a:cs typeface="Courier"/>
                </a:rPr>
                <a:t>   </a:t>
              </a:r>
              <a:r>
                <a:rPr lang="en-US" sz="1600" dirty="0">
                  <a:latin typeface="Courier"/>
                  <a:cs typeface="Courier"/>
                </a:rPr>
                <a:t> </a:t>
              </a:r>
              <a:r>
                <a:rPr lang="en-US" sz="1600" dirty="0" err="1">
                  <a:latin typeface="Courier"/>
                  <a:cs typeface="Courier"/>
                </a:rPr>
                <a:t>editable:true</a:t>
              </a:r>
              <a:endParaRPr lang="en-US" sz="1600" dirty="0" smtClean="0">
                <a:latin typeface="Courier"/>
                <a:cs typeface="Courier"/>
              </a:endParaRPr>
            </a:p>
            <a:p>
              <a:r>
                <a:rPr lang="en-US" sz="1600" dirty="0" smtClean="0">
                  <a:latin typeface="Courier"/>
                  <a:cs typeface="Courier"/>
                </a:rPr>
                <a:t>});</a:t>
              </a:r>
            </a:p>
            <a:p>
              <a:r>
                <a:rPr lang="en-US" sz="1600" dirty="0" err="1">
                  <a:latin typeface="Courier"/>
                  <a:cs typeface="Courier"/>
                </a:rPr>
                <a:t>tableview.addEventListener</a:t>
              </a:r>
              <a:r>
                <a:rPr lang="en-US" sz="1600" dirty="0">
                  <a:latin typeface="Courier"/>
                  <a:cs typeface="Courier"/>
                </a:rPr>
                <a:t>('</a:t>
              </a:r>
              <a:r>
                <a:rPr lang="en-US" sz="1600" dirty="0" err="1">
                  <a:latin typeface="Courier"/>
                  <a:cs typeface="Courier"/>
                </a:rPr>
                <a:t>delete',function</a:t>
              </a:r>
              <a:r>
                <a:rPr lang="en-US" sz="1600" dirty="0">
                  <a:latin typeface="Courier"/>
                  <a:cs typeface="Courier"/>
                </a:rPr>
                <a:t>(e</a:t>
              </a:r>
              <a:r>
                <a:rPr lang="en-US" sz="1600" dirty="0" smtClean="0">
                  <a:latin typeface="Courier"/>
                  <a:cs typeface="Courier"/>
                </a:rPr>
                <a:t>) {</a:t>
              </a:r>
            </a:p>
            <a:p>
              <a:r>
                <a:rPr lang="en-US" sz="1600" dirty="0">
                  <a:latin typeface="Courier"/>
                  <a:cs typeface="Courier"/>
                </a:rPr>
                <a:t> </a:t>
              </a:r>
              <a:r>
                <a:rPr lang="en-US" sz="1600" dirty="0" smtClean="0">
                  <a:latin typeface="Courier"/>
                  <a:cs typeface="Courier"/>
                </a:rPr>
                <a:t> ...</a:t>
              </a:r>
            </a:p>
            <a:p>
              <a:r>
                <a:rPr lang="en-US" sz="1600" dirty="0" smtClean="0">
                  <a:latin typeface="Courier"/>
                  <a:cs typeface="Courier"/>
                </a:rPr>
                <a:t>});</a:t>
              </a:r>
              <a:endParaRPr lang="en-US" sz="1600" dirty="0">
                <a:latin typeface="Courier"/>
                <a:cs typeface="Courier"/>
              </a:endParaRPr>
            </a:p>
          </p:txBody>
        </p:sp>
      </p:grpSp>
      <p:pic>
        <p:nvPicPr>
          <p:cNvPr id="14" name="Picture 36" descr="tv_advert.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65397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9"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9" presetClass="exit" presetSubtype="0" fill="hold" nodeType="withEffect">
                                  <p:stCondLst>
                                    <p:cond delay="0"/>
                                  </p:stCondLst>
                                  <p:childTnLst>
                                    <p:animEffect transition="out" filter="dissolve">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dissolv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9" presetClass="exit" presetSubtype="0" fill="hold" nodeType="withEffect">
                                  <p:stCondLst>
                                    <p:cond delay="0"/>
                                  </p:stCondLst>
                                  <p:childTnLst>
                                    <p:animEffect transition="out" filter="dissolv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par>
                                <p:cTn id="33" presetID="9"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dissolve">
                                      <p:cBhvr>
                                        <p:cTn id="35" dur="500"/>
                                        <p:tgtEl>
                                          <p:spTgt spid="13"/>
                                        </p:tgtEl>
                                      </p:cBhvr>
                                    </p:animEffect>
                                  </p:childTnLst>
                                </p:cTn>
                              </p:par>
                              <p:par>
                                <p:cTn id="36" presetID="9" presetClass="exit" presetSubtype="0" fill="hold" nodeType="withEffect">
                                  <p:stCondLst>
                                    <p:cond delay="0"/>
                                  </p:stCondLst>
                                  <p:childTnLst>
                                    <p:animEffect transition="out" filter="dissolve">
                                      <p:cBhvr>
                                        <p:cTn id="37" dur="500"/>
                                        <p:tgtEl>
                                          <p:spTgt spid="14"/>
                                        </p:tgtEl>
                                      </p:cBhvr>
                                    </p:animEffect>
                                    <p:set>
                                      <p:cBhvr>
                                        <p:cTn id="38"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TableView</a:t>
            </a:r>
            <a:r>
              <a:rPr lang="en-US" dirty="0" smtClean="0"/>
              <a:t> Methods</a:t>
            </a:r>
            <a:endParaRPr lang="en-US" dirty="0"/>
          </a:p>
        </p:txBody>
      </p:sp>
      <p:sp>
        <p:nvSpPr>
          <p:cNvPr id="3" name="Content Placeholder 2"/>
          <p:cNvSpPr>
            <a:spLocks noGrp="1"/>
          </p:cNvSpPr>
          <p:nvPr>
            <p:ph idx="1"/>
          </p:nvPr>
        </p:nvSpPr>
        <p:spPr/>
        <p:txBody>
          <a:bodyPr/>
          <a:lstStyle/>
          <a:p>
            <a:r>
              <a:rPr lang="en-US" dirty="0" smtClean="0"/>
              <a:t>Key methods of tables:</a:t>
            </a:r>
            <a:endParaRPr lang="en-US" dirty="0"/>
          </a:p>
          <a:p>
            <a:pPr marL="800100" lvl="1" indent="-342900">
              <a:buFont typeface="Arial"/>
              <a:buChar char="•"/>
            </a:pPr>
            <a:r>
              <a:rPr lang="en-US" dirty="0" err="1" smtClean="0"/>
              <a:t>setData</a:t>
            </a:r>
            <a:endParaRPr lang="en-US" dirty="0" smtClean="0"/>
          </a:p>
          <a:p>
            <a:pPr marL="800100" lvl="1" indent="-342900">
              <a:buFont typeface="Arial"/>
              <a:buChar char="•"/>
            </a:pPr>
            <a:r>
              <a:rPr lang="en-US" dirty="0" err="1" smtClean="0"/>
              <a:t>insertRowBefore</a:t>
            </a:r>
            <a:r>
              <a:rPr lang="en-US" dirty="0" smtClean="0"/>
              <a:t> </a:t>
            </a:r>
            <a:r>
              <a:rPr lang="en-US" dirty="0"/>
              <a:t>/ </a:t>
            </a:r>
            <a:r>
              <a:rPr lang="en-US" dirty="0" err="1"/>
              <a:t>insertRowAfter</a:t>
            </a:r>
            <a:r>
              <a:rPr lang="en-US" dirty="0"/>
              <a:t> / </a:t>
            </a:r>
            <a:r>
              <a:rPr lang="en-US" dirty="0" err="1"/>
              <a:t>appendRow</a:t>
            </a:r>
            <a:endParaRPr lang="en-US" dirty="0"/>
          </a:p>
          <a:p>
            <a:pPr marL="800100" lvl="1" indent="-342900">
              <a:buFont typeface="Arial"/>
              <a:buChar char="•"/>
            </a:pPr>
            <a:r>
              <a:rPr lang="en-US" dirty="0" err="1"/>
              <a:t>deleteRow</a:t>
            </a:r>
            <a:endParaRPr lang="en-US" dirty="0"/>
          </a:p>
          <a:p>
            <a:pPr marL="800100" lvl="1" indent="-342900">
              <a:buFont typeface="Arial"/>
              <a:buChar char="•"/>
            </a:pPr>
            <a:r>
              <a:rPr lang="en-US" dirty="0"/>
              <a:t>show / hide</a:t>
            </a:r>
          </a:p>
          <a:p>
            <a:pPr marL="800100" lvl="1" indent="-342900">
              <a:buFont typeface="Arial"/>
              <a:buChar char="•"/>
            </a:pPr>
            <a:r>
              <a:rPr lang="en-US" dirty="0" err="1" smtClean="0"/>
              <a:t>scrollToIndex</a:t>
            </a:r>
            <a:endParaRPr lang="en-US" dirty="0" smtClean="0"/>
          </a:p>
          <a:p>
            <a:pPr marL="800100" lvl="1" indent="-342900">
              <a:buFont typeface="Arial"/>
              <a:buChar char="•"/>
            </a:pPr>
            <a:r>
              <a:rPr lang="en-US" dirty="0" err="1" smtClean="0"/>
              <a:t>scrollToTop</a:t>
            </a:r>
            <a:endParaRPr lang="en-US" dirty="0" smtClean="0"/>
          </a:p>
          <a:p>
            <a:pPr marL="800100" lvl="1" indent="-342900">
              <a:buFont typeface="Arial"/>
              <a:buChar char="•"/>
            </a:pPr>
            <a:r>
              <a:rPr lang="en-US" dirty="0" err="1" smtClean="0"/>
              <a:t>selectRow</a:t>
            </a:r>
            <a:r>
              <a:rPr lang="en-US" dirty="0" smtClean="0"/>
              <a:t> / </a:t>
            </a:r>
            <a:r>
              <a:rPr lang="en-US" dirty="0" err="1" smtClean="0"/>
              <a:t>deselectRow</a:t>
            </a:r>
            <a:endParaRPr lang="en-US" dirty="0" smtClean="0"/>
          </a:p>
        </p:txBody>
      </p:sp>
    </p:spTree>
    <p:extLst>
      <p:ext uri="{BB962C8B-B14F-4D97-AF65-F5344CB8AC3E}">
        <p14:creationId xmlns:p14="http://schemas.microsoft.com/office/powerpoint/2010/main" val="304766136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TableViewRow</a:t>
            </a:r>
            <a:r>
              <a:rPr lang="en-US" dirty="0" smtClean="0"/>
              <a:t> methods</a:t>
            </a:r>
            <a:endParaRPr lang="en-US" dirty="0"/>
          </a:p>
        </p:txBody>
      </p:sp>
      <p:sp>
        <p:nvSpPr>
          <p:cNvPr id="3" name="Content Placeholder 2"/>
          <p:cNvSpPr>
            <a:spLocks noGrp="1"/>
          </p:cNvSpPr>
          <p:nvPr>
            <p:ph idx="1"/>
          </p:nvPr>
        </p:nvSpPr>
        <p:spPr/>
        <p:txBody>
          <a:bodyPr/>
          <a:lstStyle/>
          <a:p>
            <a:r>
              <a:rPr lang="en-US" dirty="0"/>
              <a:t>Key methods of </a:t>
            </a:r>
            <a:r>
              <a:rPr lang="en-US" dirty="0" smtClean="0"/>
              <a:t>table rows</a:t>
            </a:r>
            <a:r>
              <a:rPr lang="en-US" dirty="0"/>
              <a:t>:</a:t>
            </a:r>
          </a:p>
          <a:p>
            <a:pPr marL="800100" lvl="1" indent="-342900">
              <a:buFont typeface="Arial"/>
              <a:buChar char="•"/>
            </a:pPr>
            <a:r>
              <a:rPr lang="en-US" dirty="0" smtClean="0"/>
              <a:t>method A</a:t>
            </a:r>
          </a:p>
          <a:p>
            <a:pPr marL="800100" lvl="1" indent="-342900">
              <a:buFont typeface="Arial"/>
              <a:buChar char="•"/>
            </a:pPr>
            <a:r>
              <a:rPr lang="en-US" smtClean="0"/>
              <a:t>method B</a:t>
            </a:r>
            <a:endParaRPr lang="en-US" dirty="0"/>
          </a:p>
        </p:txBody>
      </p:sp>
    </p:spTree>
    <p:extLst>
      <p:ext uri="{BB962C8B-B14F-4D97-AF65-F5344CB8AC3E}">
        <p14:creationId xmlns:p14="http://schemas.microsoft.com/office/powerpoint/2010/main" val="84741631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events</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sz="2000" dirty="0" err="1">
                <a:latin typeface="Monaco" charset="0"/>
              </a:rPr>
              <a:t>table.addEventListener</a:t>
            </a:r>
            <a:r>
              <a:rPr lang="en-US" sz="2000" dirty="0">
                <a:latin typeface="Monaco" charset="0"/>
              </a:rPr>
              <a:t>('click', function(e){</a:t>
            </a:r>
          </a:p>
          <a:p>
            <a:pPr>
              <a:spcBef>
                <a:spcPts val="600"/>
              </a:spcBef>
              <a:buClrTx/>
              <a:buFontTx/>
              <a:buNone/>
            </a:pPr>
            <a:r>
              <a:rPr lang="en-US" sz="2000" dirty="0">
                <a:latin typeface="Monaco" charset="0"/>
              </a:rPr>
              <a:t>	alert('You clicked row '+</a:t>
            </a:r>
            <a:r>
              <a:rPr lang="en-US" sz="2000" dirty="0" err="1">
                <a:latin typeface="Monaco" charset="0"/>
              </a:rPr>
              <a:t>e.index</a:t>
            </a:r>
            <a:r>
              <a:rPr lang="en-US" sz="2000" dirty="0">
                <a:latin typeface="Monaco" charset="0"/>
              </a:rPr>
              <a:t>);</a:t>
            </a:r>
          </a:p>
          <a:p>
            <a:pPr>
              <a:spcBef>
                <a:spcPts val="600"/>
              </a:spcBef>
              <a:buClrTx/>
              <a:buFontTx/>
              <a:buNone/>
            </a:pPr>
            <a:r>
              <a:rPr lang="en-US" sz="2000" dirty="0">
                <a:latin typeface="Monaco" charset="0"/>
              </a:rPr>
              <a:t>});</a:t>
            </a:r>
          </a:p>
          <a:p>
            <a:endParaRPr lang="en-US" dirty="0" smtClean="0"/>
          </a:p>
          <a:p>
            <a:r>
              <a:rPr lang="en-US" dirty="0" smtClean="0"/>
              <a:t>Key event object properties:</a:t>
            </a:r>
          </a:p>
          <a:p>
            <a:pPr marL="342900" indent="-342900">
              <a:buFont typeface="Arial"/>
              <a:buChar char="•"/>
            </a:pPr>
            <a:r>
              <a:rPr lang="en-US" sz="2000" dirty="0" smtClean="0"/>
              <a:t>index</a:t>
            </a:r>
          </a:p>
          <a:p>
            <a:pPr marL="342900" indent="-342900">
              <a:buFont typeface="Arial"/>
              <a:buChar char="•"/>
            </a:pPr>
            <a:r>
              <a:rPr lang="en-US" sz="2000" dirty="0" smtClean="0"/>
              <a:t>row</a:t>
            </a:r>
          </a:p>
          <a:p>
            <a:pPr marL="342900" indent="-342900">
              <a:buFont typeface="Arial"/>
              <a:buChar char="•"/>
            </a:pPr>
            <a:r>
              <a:rPr lang="en-US" sz="2000" dirty="0" err="1" smtClean="0"/>
              <a:t>rowData</a:t>
            </a:r>
            <a:endParaRPr lang="en-US" sz="2000" dirty="0" smtClean="0"/>
          </a:p>
          <a:p>
            <a:pPr marL="342900" indent="-342900">
              <a:buFont typeface="Arial"/>
              <a:buChar char="•"/>
            </a:pPr>
            <a:r>
              <a:rPr lang="en-US" sz="2000" dirty="0" smtClean="0"/>
              <a:t>source</a:t>
            </a:r>
            <a:endParaRPr lang="en-US" sz="2000" dirty="0"/>
          </a:p>
          <a:p>
            <a:endParaRPr lang="en-US" sz="2000" dirty="0"/>
          </a:p>
        </p:txBody>
      </p:sp>
    </p:spTree>
    <p:extLst>
      <p:ext uri="{BB962C8B-B14F-4D97-AF65-F5344CB8AC3E}">
        <p14:creationId xmlns:p14="http://schemas.microsoft.com/office/powerpoint/2010/main" val="242536586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Extras</a:t>
            </a:r>
            <a:endParaRPr lang="en-US" dirty="0"/>
          </a:p>
        </p:txBody>
      </p:sp>
      <p:sp>
        <p:nvSpPr>
          <p:cNvPr id="3" name="Content Placeholder 2"/>
          <p:cNvSpPr>
            <a:spLocks noGrp="1"/>
          </p:cNvSpPr>
          <p:nvPr>
            <p:ph idx="1"/>
          </p:nvPr>
        </p:nvSpPr>
        <p:spPr/>
        <p:txBody>
          <a:bodyPr/>
          <a:lstStyle/>
          <a:p>
            <a:r>
              <a:rPr lang="en-US" dirty="0" smtClean="0"/>
              <a:t>Pull to refresh</a:t>
            </a:r>
          </a:p>
          <a:p>
            <a:endParaRPr lang="en-US" dirty="0"/>
          </a:p>
          <a:p>
            <a:r>
              <a:rPr lang="en-US" dirty="0" smtClean="0"/>
              <a:t>Dynamic scrolling</a:t>
            </a:r>
          </a:p>
        </p:txBody>
      </p:sp>
    </p:spTree>
    <p:extLst>
      <p:ext uri="{BB962C8B-B14F-4D97-AF65-F5344CB8AC3E}">
        <p14:creationId xmlns:p14="http://schemas.microsoft.com/office/powerpoint/2010/main" val="395873837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latin typeface="Trebuchet MS" charset="0"/>
              </a:rPr>
              <a:t>Q&amp;A</a:t>
            </a:r>
            <a:endParaRPr lang="en-US" sz="4800" i="1" dirty="0">
              <a:solidFill>
                <a:srgbClr val="122956"/>
              </a:solidFill>
              <a:latin typeface="Trebuchet MS" charset="0"/>
            </a:endParaRPr>
          </a:p>
        </p:txBody>
      </p:sp>
    </p:spTree>
    <p:extLst>
      <p:ext uri="{BB962C8B-B14F-4D97-AF65-F5344CB8AC3E}">
        <p14:creationId xmlns:p14="http://schemas.microsoft.com/office/powerpoint/2010/main" val="4095999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goals</a:t>
            </a:r>
            <a:endParaRPr lang="en-US" dirty="0"/>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79233" r="-79233"/>
          <a:stretch>
            <a:fillRect/>
          </a:stretch>
        </p:blipFill>
        <p:spPr bwMode="auto">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237345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err="1" smtClean="0"/>
              <a:t>TableView</a:t>
            </a:r>
            <a:r>
              <a:rPr lang="en-US" dirty="0" smtClean="0"/>
              <a:t> Examples</a:t>
            </a:r>
          </a:p>
          <a:p>
            <a:endParaRPr lang="en-US" dirty="0"/>
          </a:p>
          <a:p>
            <a:r>
              <a:rPr lang="en-US" dirty="0" err="1" smtClean="0"/>
              <a:t>TableView</a:t>
            </a:r>
            <a:r>
              <a:rPr lang="en-US" dirty="0"/>
              <a:t> </a:t>
            </a:r>
            <a:r>
              <a:rPr lang="en-US" dirty="0" smtClean="0"/>
              <a:t>Basics and Beyond</a:t>
            </a:r>
          </a:p>
          <a:p>
            <a:endParaRPr lang="en-US" dirty="0"/>
          </a:p>
          <a:p>
            <a:r>
              <a:rPr lang="en-US" dirty="0" smtClean="0"/>
              <a:t>Event Handling</a:t>
            </a:r>
          </a:p>
          <a:p>
            <a:endParaRPr lang="en-US" dirty="0"/>
          </a:p>
          <a:p>
            <a:r>
              <a:rPr lang="en-US" dirty="0" smtClean="0"/>
              <a:t>Special Features (?)</a:t>
            </a:r>
          </a:p>
        </p:txBody>
      </p:sp>
    </p:spTree>
    <p:extLst>
      <p:ext uri="{BB962C8B-B14F-4D97-AF65-F5344CB8AC3E}">
        <p14:creationId xmlns:p14="http://schemas.microsoft.com/office/powerpoint/2010/main" val="389238756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latin typeface="Trebuchet MS" charset="0"/>
              </a:rPr>
              <a:t>Lab Exercise</a:t>
            </a:r>
            <a:endParaRPr lang="en-US" sz="4800" i="1" dirty="0">
              <a:solidFill>
                <a:srgbClr val="122956"/>
              </a:solidFill>
              <a:latin typeface="Trebuchet MS" charset="0"/>
            </a:endParaRPr>
          </a:p>
        </p:txBody>
      </p:sp>
    </p:spTree>
    <p:extLst>
      <p:ext uri="{BB962C8B-B14F-4D97-AF65-F5344CB8AC3E}">
        <p14:creationId xmlns:p14="http://schemas.microsoft.com/office/powerpoint/2010/main" val="3085404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shot_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474" y="1390316"/>
            <a:ext cx="3048000" cy="4381500"/>
          </a:xfrm>
          <a:prstGeom prst="rect">
            <a:avLst/>
          </a:prstGeom>
        </p:spPr>
      </p:pic>
      <p:sp>
        <p:nvSpPr>
          <p:cNvPr id="2" name="Title 1"/>
          <p:cNvSpPr>
            <a:spLocks noGrp="1"/>
          </p:cNvSpPr>
          <p:nvPr>
            <p:ph type="title"/>
          </p:nvPr>
        </p:nvSpPr>
        <p:spPr/>
        <p:txBody>
          <a:bodyPr/>
          <a:lstStyle/>
          <a:p>
            <a:r>
              <a:rPr lang="en-US" dirty="0" smtClean="0"/>
              <a:t>Examples</a:t>
            </a:r>
            <a:endParaRPr lang="en-US" dirty="0"/>
          </a:p>
        </p:txBody>
      </p:sp>
      <p:pic>
        <p:nvPicPr>
          <p:cNvPr id="3" name="Picture 2" descr="Screenshot_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3906" y="1390316"/>
            <a:ext cx="3048000" cy="4381500"/>
          </a:xfrm>
          <a:prstGeom prst="rect">
            <a:avLst/>
          </a:prstGeom>
        </p:spPr>
      </p:pic>
      <p:pic>
        <p:nvPicPr>
          <p:cNvPr id="9" name="Picture 8" descr="Screenshot_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0338" y="1390315"/>
            <a:ext cx="3048000" cy="4381501"/>
          </a:xfrm>
          <a:prstGeom prst="rect">
            <a:avLst/>
          </a:prstGeom>
        </p:spPr>
      </p:pic>
      <p:pic>
        <p:nvPicPr>
          <p:cNvPr id="10" name="Picture 9" descr="Screenshot_4.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86770" y="1390316"/>
            <a:ext cx="3048000" cy="4381500"/>
          </a:xfrm>
          <a:prstGeom prst="rect">
            <a:avLst/>
          </a:prstGeom>
        </p:spPr>
      </p:pic>
      <p:pic>
        <p:nvPicPr>
          <p:cNvPr id="11" name="Picture 10" descr="Screenshot_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13202" y="1390315"/>
            <a:ext cx="3048000" cy="4381500"/>
          </a:xfrm>
          <a:prstGeom prst="rect">
            <a:avLst/>
          </a:prstGeom>
        </p:spPr>
      </p:pic>
      <p:pic>
        <p:nvPicPr>
          <p:cNvPr id="12" name="Picture 11" descr="Screenshot_6.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9634" y="1390316"/>
            <a:ext cx="3048000" cy="4381500"/>
          </a:xfrm>
          <a:prstGeom prst="rect">
            <a:avLst/>
          </a:prstGeom>
        </p:spPr>
      </p:pic>
      <p:pic>
        <p:nvPicPr>
          <p:cNvPr id="13" name="Picture 12" descr="Screenshot_7.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66063" y="1390316"/>
            <a:ext cx="3048000" cy="4381500"/>
          </a:xfrm>
          <a:prstGeom prst="rect">
            <a:avLst/>
          </a:prstGeom>
        </p:spPr>
      </p:pic>
      <p:pic>
        <p:nvPicPr>
          <p:cNvPr id="14" name="Picture 36" descr="tv_advert.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4871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par>
                                <p:cTn id="13" presetID="9" presetClass="exit" presetSubtype="0" fill="hold" nodeType="withEffect">
                                  <p:stCondLst>
                                    <p:cond delay="0"/>
                                  </p:stCondLst>
                                  <p:childTnLst>
                                    <p:animEffect transition="out" filter="dissolv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par>
                                <p:cTn id="21" presetID="9" presetClass="exit" presetSubtype="0" fill="hold" nodeType="withEffect">
                                  <p:stCondLst>
                                    <p:cond delay="0"/>
                                  </p:stCondLst>
                                  <p:childTnLst>
                                    <p:animEffect transition="out" filter="dissolv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xit" presetSubtype="0" fill="hold" nodeType="withEffect">
                                  <p:stCondLst>
                                    <p:cond delay="0"/>
                                  </p:stCondLst>
                                  <p:childTnLst>
                                    <p:animEffect transition="out" filter="dissolv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dissolve">
                                      <p:cBhvr>
                                        <p:cTn id="36" dur="500"/>
                                        <p:tgtEl>
                                          <p:spTgt spid="11"/>
                                        </p:tgtEl>
                                      </p:cBhvr>
                                    </p:animEffect>
                                  </p:childTnLst>
                                </p:cTn>
                              </p:par>
                              <p:par>
                                <p:cTn id="37" presetID="9" presetClass="exit" presetSubtype="0" fill="hold" nodeType="withEffect">
                                  <p:stCondLst>
                                    <p:cond delay="0"/>
                                  </p:stCondLst>
                                  <p:childTnLst>
                                    <p:animEffect transition="out" filter="dissolve">
                                      <p:cBhvr>
                                        <p:cTn id="38" dur="500"/>
                                        <p:tgtEl>
                                          <p:spTgt spid="10"/>
                                        </p:tgtEl>
                                      </p:cBhvr>
                                    </p:animEffect>
                                    <p:set>
                                      <p:cBhvr>
                                        <p:cTn id="39" dur="1" fill="hold">
                                          <p:stCondLst>
                                            <p:cond delay="499"/>
                                          </p:stCondLst>
                                        </p:cTn>
                                        <p:tgtEl>
                                          <p:spTgt spid="10"/>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dissolve">
                                      <p:cBhvr>
                                        <p:cTn id="44" dur="500"/>
                                        <p:tgtEl>
                                          <p:spTgt spid="12"/>
                                        </p:tgtEl>
                                      </p:cBhvr>
                                    </p:animEffect>
                                  </p:childTnLst>
                                </p:cTn>
                              </p:par>
                              <p:par>
                                <p:cTn id="45" presetID="9" presetClass="exit" presetSubtype="0" fill="hold" nodeType="withEffect">
                                  <p:stCondLst>
                                    <p:cond delay="0"/>
                                  </p:stCondLst>
                                  <p:childTnLst>
                                    <p:animEffect transition="out" filter="dissolve">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dissolve">
                                      <p:cBhvr>
                                        <p:cTn id="52" dur="500"/>
                                        <p:tgtEl>
                                          <p:spTgt spid="13"/>
                                        </p:tgtEl>
                                      </p:cBhvr>
                                    </p:animEffect>
                                  </p:childTnLst>
                                </p:cTn>
                              </p:par>
                              <p:par>
                                <p:cTn id="53" presetID="9" presetClass="exit" presetSubtype="0" fill="hold" nodeType="withEffect">
                                  <p:stCondLst>
                                    <p:cond delay="0"/>
                                  </p:stCondLst>
                                  <p:childTnLst>
                                    <p:animEffect transition="out" filter="dissolve">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par>
                                <p:cTn id="56" presetID="9" presetClass="exit" presetSubtype="0" fill="hold" nodeType="withEffect">
                                  <p:stCondLst>
                                    <p:cond delay="0"/>
                                  </p:stCondLst>
                                  <p:childTnLst>
                                    <p:animEffect transition="out" filter="dissolve">
                                      <p:cBhvr>
                                        <p:cTn id="57" dur="500"/>
                                        <p:tgtEl>
                                          <p:spTgt spid="14"/>
                                        </p:tgtEl>
                                      </p:cBhvr>
                                    </p:animEffect>
                                    <p:set>
                                      <p:cBhvr>
                                        <p:cTn id="58"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err="1" smtClean="0"/>
              <a:t>TableView</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sz="2000" dirty="0" err="1">
                <a:latin typeface="Monaco" charset="0"/>
              </a:rPr>
              <a:t>var</a:t>
            </a:r>
            <a:r>
              <a:rPr lang="en-US" sz="2000" dirty="0">
                <a:latin typeface="Monaco" charset="0"/>
              </a:rPr>
              <a:t> table = new </a:t>
            </a:r>
            <a:r>
              <a:rPr lang="en-US" sz="2000" dirty="0" err="1">
                <a:latin typeface="Monaco" charset="0"/>
              </a:rPr>
              <a:t>Titanium.UI.createTableView</a:t>
            </a:r>
            <a:r>
              <a:rPr lang="en-US" sz="2000" dirty="0">
                <a:latin typeface="Monaco" charset="0"/>
              </a:rPr>
              <a:t>({</a:t>
            </a:r>
          </a:p>
          <a:p>
            <a:pPr>
              <a:spcBef>
                <a:spcPts val="600"/>
              </a:spcBef>
              <a:buClrTx/>
              <a:buFontTx/>
              <a:buNone/>
            </a:pPr>
            <a:r>
              <a:rPr lang="en-US" sz="2000" dirty="0">
                <a:latin typeface="Monaco" charset="0"/>
              </a:rPr>
              <a:t>	</a:t>
            </a:r>
            <a:r>
              <a:rPr lang="en-US" sz="2000" i="1" dirty="0">
                <a:latin typeface="Monaco" charset="0"/>
              </a:rPr>
              <a:t>properties</a:t>
            </a:r>
          </a:p>
          <a:p>
            <a:pPr>
              <a:spcBef>
                <a:spcPts val="600"/>
              </a:spcBef>
              <a:buClrTx/>
              <a:buFontTx/>
              <a:buNone/>
            </a:pPr>
            <a:r>
              <a:rPr lang="en-US" sz="2000" dirty="0">
                <a:latin typeface="Monaco" charset="0"/>
              </a:rPr>
              <a:t>});</a:t>
            </a:r>
          </a:p>
          <a:p>
            <a:endParaRPr lang="en-US" dirty="0" smtClean="0"/>
          </a:p>
          <a:p>
            <a:r>
              <a:rPr lang="en-US" dirty="0" smtClean="0"/>
              <a:t>Key table properties:</a:t>
            </a:r>
          </a:p>
          <a:p>
            <a:pPr marL="800100" lvl="1" indent="-342900">
              <a:buFont typeface="Arial"/>
              <a:buChar char="•"/>
            </a:pPr>
            <a:r>
              <a:rPr lang="en-US" dirty="0" smtClean="0"/>
              <a:t>height / width</a:t>
            </a:r>
          </a:p>
          <a:p>
            <a:pPr marL="800100" lvl="1" indent="-342900">
              <a:buFont typeface="Arial"/>
              <a:buChar char="•"/>
            </a:pPr>
            <a:r>
              <a:rPr lang="en-US" dirty="0" smtClean="0"/>
              <a:t>top / left</a:t>
            </a:r>
          </a:p>
          <a:p>
            <a:pPr marL="800100" lvl="1" indent="-342900">
              <a:buFont typeface="Arial"/>
              <a:buChar char="•"/>
            </a:pPr>
            <a:r>
              <a:rPr lang="en-US" dirty="0" err="1" smtClean="0"/>
              <a:t>backgroundColor</a:t>
            </a:r>
            <a:r>
              <a:rPr lang="en-US" dirty="0" smtClean="0"/>
              <a:t> / </a:t>
            </a:r>
            <a:r>
              <a:rPr lang="en-US" dirty="0" err="1" smtClean="0"/>
              <a:t>backgroundImage</a:t>
            </a:r>
            <a:endParaRPr lang="en-US" dirty="0" smtClean="0"/>
          </a:p>
          <a:p>
            <a:pPr marL="800100" lvl="1" indent="-342900">
              <a:buFont typeface="Arial"/>
              <a:buChar char="•"/>
            </a:pPr>
            <a:r>
              <a:rPr lang="en-US" dirty="0" err="1" smtClean="0"/>
              <a:t>headerTitle</a:t>
            </a:r>
            <a:endParaRPr lang="en-US" dirty="0"/>
          </a:p>
        </p:txBody>
      </p:sp>
    </p:spTree>
    <p:extLst>
      <p:ext uri="{BB962C8B-B14F-4D97-AF65-F5344CB8AC3E}">
        <p14:creationId xmlns:p14="http://schemas.microsoft.com/office/powerpoint/2010/main" val="287301760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Rows with Anonymous Objects</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sz="2000" dirty="0" err="1">
                <a:latin typeface="Courier"/>
                <a:cs typeface="Courier"/>
              </a:rPr>
              <a:t>var</a:t>
            </a:r>
            <a:r>
              <a:rPr lang="en-US" sz="2000" dirty="0">
                <a:latin typeface="Courier"/>
                <a:cs typeface="Courier"/>
              </a:rPr>
              <a:t> </a:t>
            </a:r>
            <a:r>
              <a:rPr lang="en-US" sz="2000" dirty="0" err="1">
                <a:latin typeface="Courier"/>
                <a:cs typeface="Courier"/>
              </a:rPr>
              <a:t>tbl_data</a:t>
            </a:r>
            <a:r>
              <a:rPr lang="en-US" sz="2000" dirty="0">
                <a:latin typeface="Courier"/>
                <a:cs typeface="Courier"/>
              </a:rPr>
              <a:t> = [{</a:t>
            </a:r>
            <a:r>
              <a:rPr lang="en-US" sz="2000" dirty="0" err="1">
                <a:latin typeface="Courier"/>
                <a:cs typeface="Courier"/>
              </a:rPr>
              <a:t>title:'Row</a:t>
            </a:r>
            <a:r>
              <a:rPr lang="en-US" sz="2000" dirty="0">
                <a:latin typeface="Courier"/>
                <a:cs typeface="Courier"/>
              </a:rPr>
              <a:t> 1'}, {</a:t>
            </a:r>
            <a:r>
              <a:rPr lang="en-US" sz="2000" dirty="0" err="1">
                <a:latin typeface="Courier"/>
                <a:cs typeface="Courier"/>
              </a:rPr>
              <a:t>title:'Row</a:t>
            </a:r>
            <a:r>
              <a:rPr lang="en-US" sz="2000" dirty="0">
                <a:latin typeface="Courier"/>
                <a:cs typeface="Courier"/>
              </a:rPr>
              <a:t> 2'}]</a:t>
            </a:r>
            <a:r>
              <a:rPr lang="en-US" sz="2000" dirty="0" smtClean="0">
                <a:latin typeface="Courier"/>
                <a:cs typeface="Courier"/>
              </a:rPr>
              <a:t>;</a:t>
            </a:r>
          </a:p>
          <a:p>
            <a:pPr>
              <a:spcBef>
                <a:spcPts val="600"/>
              </a:spcBef>
              <a:buClrTx/>
              <a:buFontTx/>
              <a:buNone/>
            </a:pPr>
            <a:r>
              <a:rPr lang="en-US" sz="2000" dirty="0" err="1" smtClean="0">
                <a:latin typeface="Courier"/>
                <a:cs typeface="Courier"/>
              </a:rPr>
              <a:t>var</a:t>
            </a:r>
            <a:r>
              <a:rPr lang="en-US" sz="2000" dirty="0" smtClean="0">
                <a:latin typeface="Courier"/>
                <a:cs typeface="Courier"/>
              </a:rPr>
              <a:t> </a:t>
            </a:r>
            <a:r>
              <a:rPr lang="en-US" sz="2000" dirty="0">
                <a:latin typeface="Courier"/>
                <a:cs typeface="Courier"/>
              </a:rPr>
              <a:t>table = new </a:t>
            </a:r>
            <a:r>
              <a:rPr lang="en-US" sz="2000" dirty="0" err="1">
                <a:latin typeface="Courier"/>
                <a:cs typeface="Courier"/>
              </a:rPr>
              <a:t>Titanium.UI.createTableView</a:t>
            </a:r>
            <a:r>
              <a:rPr lang="en-US" sz="2000" dirty="0">
                <a:latin typeface="Courier"/>
                <a:cs typeface="Courier"/>
              </a:rPr>
              <a:t>({</a:t>
            </a:r>
          </a:p>
          <a:p>
            <a:pPr>
              <a:spcBef>
                <a:spcPts val="600"/>
              </a:spcBef>
              <a:buClrTx/>
              <a:buFontTx/>
              <a:buNone/>
            </a:pPr>
            <a:r>
              <a:rPr lang="en-US" sz="2000" dirty="0">
                <a:latin typeface="Courier"/>
                <a:cs typeface="Courier"/>
              </a:rPr>
              <a:t>	</a:t>
            </a:r>
            <a:r>
              <a:rPr lang="en-US" sz="2000" dirty="0" err="1">
                <a:latin typeface="Courier"/>
                <a:cs typeface="Courier"/>
              </a:rPr>
              <a:t>data:tbl_data</a:t>
            </a:r>
            <a:endParaRPr lang="en-US" sz="2000" dirty="0">
              <a:latin typeface="Courier"/>
              <a:cs typeface="Courier"/>
            </a:endParaRPr>
          </a:p>
          <a:p>
            <a:pPr>
              <a:spcBef>
                <a:spcPts val="600"/>
              </a:spcBef>
              <a:buClrTx/>
              <a:buFontTx/>
              <a:buNone/>
            </a:pPr>
            <a:r>
              <a:rPr lang="en-US" sz="2000" dirty="0">
                <a:latin typeface="Courier"/>
                <a:cs typeface="Courier"/>
              </a:rPr>
              <a:t>});</a:t>
            </a:r>
          </a:p>
          <a:p>
            <a:endParaRPr lang="en-US" sz="2000" dirty="0" smtClean="0">
              <a:latin typeface="Courier"/>
              <a:cs typeface="Courier"/>
            </a:endParaRPr>
          </a:p>
          <a:p>
            <a:r>
              <a:rPr lang="en-US" sz="2000" dirty="0" smtClean="0">
                <a:latin typeface="Courier"/>
                <a:cs typeface="Courier"/>
              </a:rPr>
              <a:t>// alternatively</a:t>
            </a:r>
          </a:p>
          <a:p>
            <a:r>
              <a:rPr lang="en-US" sz="2000" dirty="0" err="1" smtClean="0">
                <a:latin typeface="Courier"/>
                <a:cs typeface="Courier"/>
              </a:rPr>
              <a:t>table.setData</a:t>
            </a:r>
            <a:r>
              <a:rPr lang="en-US" sz="2000" dirty="0" smtClean="0">
                <a:latin typeface="Courier"/>
                <a:cs typeface="Courier"/>
              </a:rPr>
              <a:t>(</a:t>
            </a:r>
            <a:r>
              <a:rPr lang="en-US" sz="2000" dirty="0" err="1" smtClean="0">
                <a:latin typeface="Courier"/>
                <a:cs typeface="Courier"/>
              </a:rPr>
              <a:t>tbl_data</a:t>
            </a:r>
            <a:r>
              <a:rPr lang="en-US" sz="2000" dirty="0" smtClean="0">
                <a:latin typeface="Courier"/>
                <a:cs typeface="Courier"/>
              </a:rPr>
              <a:t>);</a:t>
            </a:r>
            <a:endParaRPr lang="en-US" sz="2000" dirty="0">
              <a:latin typeface="Courier"/>
              <a:cs typeface="Courier"/>
            </a:endParaRPr>
          </a:p>
        </p:txBody>
      </p:sp>
    </p:spTree>
    <p:extLst>
      <p:ext uri="{BB962C8B-B14F-4D97-AF65-F5344CB8AC3E}">
        <p14:creationId xmlns:p14="http://schemas.microsoft.com/office/powerpoint/2010/main" val="224254468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TableViewRow</a:t>
            </a:r>
            <a:r>
              <a:rPr lang="en-US" dirty="0" smtClean="0"/>
              <a:t> Object</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sz="2000" dirty="0" err="1">
                <a:latin typeface="Monaco" charset="0"/>
              </a:rPr>
              <a:t>var</a:t>
            </a:r>
            <a:r>
              <a:rPr lang="en-US" sz="2000" dirty="0">
                <a:latin typeface="Monaco" charset="0"/>
              </a:rPr>
              <a:t> row = new </a:t>
            </a:r>
            <a:r>
              <a:rPr lang="en-US" sz="2000" dirty="0" err="1">
                <a:latin typeface="Monaco" charset="0"/>
              </a:rPr>
              <a:t>Titanium.UI.createTableViewRow</a:t>
            </a:r>
            <a:r>
              <a:rPr lang="en-US" sz="2000" dirty="0">
                <a:latin typeface="Monaco" charset="0"/>
              </a:rPr>
              <a:t>({</a:t>
            </a:r>
          </a:p>
          <a:p>
            <a:pPr>
              <a:spcBef>
                <a:spcPts val="600"/>
              </a:spcBef>
              <a:buClrTx/>
              <a:buFontTx/>
              <a:buNone/>
            </a:pPr>
            <a:r>
              <a:rPr lang="en-US" sz="2000" dirty="0">
                <a:latin typeface="Monaco" charset="0"/>
              </a:rPr>
              <a:t>	</a:t>
            </a:r>
            <a:r>
              <a:rPr lang="en-US" sz="2000" i="1" dirty="0">
                <a:latin typeface="Monaco" charset="0"/>
              </a:rPr>
              <a:t>properties</a:t>
            </a:r>
          </a:p>
          <a:p>
            <a:pPr>
              <a:spcBef>
                <a:spcPts val="600"/>
              </a:spcBef>
              <a:buClrTx/>
              <a:buFontTx/>
              <a:buNone/>
            </a:pPr>
            <a:r>
              <a:rPr lang="en-US" sz="2000" dirty="0">
                <a:latin typeface="Monaco" charset="0"/>
              </a:rPr>
              <a:t>});</a:t>
            </a:r>
          </a:p>
          <a:p>
            <a:pPr>
              <a:spcBef>
                <a:spcPts val="600"/>
              </a:spcBef>
              <a:buClrTx/>
              <a:buFontTx/>
              <a:buNone/>
            </a:pPr>
            <a:r>
              <a:rPr lang="en-US" sz="2000" dirty="0" err="1">
                <a:latin typeface="Monaco" charset="0"/>
              </a:rPr>
              <a:t>table.appendRow</a:t>
            </a:r>
            <a:r>
              <a:rPr lang="en-US" sz="2000" dirty="0">
                <a:latin typeface="Monaco" charset="0"/>
              </a:rPr>
              <a:t>(row);</a:t>
            </a:r>
          </a:p>
          <a:p>
            <a:endParaRPr lang="en-US" dirty="0" smtClean="0"/>
          </a:p>
          <a:p>
            <a:r>
              <a:rPr lang="en-US" dirty="0" smtClean="0"/>
              <a:t>Key properties:</a:t>
            </a:r>
          </a:p>
          <a:p>
            <a:pPr marL="800100" lvl="1" indent="-342900">
              <a:buFont typeface="Arial"/>
              <a:buChar char="•"/>
            </a:pPr>
            <a:r>
              <a:rPr lang="en-US" dirty="0" smtClean="0"/>
              <a:t>title</a:t>
            </a:r>
          </a:p>
          <a:p>
            <a:pPr marL="800100" lvl="1" indent="-342900">
              <a:buFont typeface="Arial"/>
              <a:buChar char="•"/>
            </a:pPr>
            <a:r>
              <a:rPr lang="en-US" dirty="0" smtClean="0"/>
              <a:t>height / width / top / left</a:t>
            </a:r>
          </a:p>
          <a:p>
            <a:pPr marL="800100" lvl="1" indent="-342900">
              <a:buFont typeface="Arial"/>
              <a:buChar char="•"/>
            </a:pPr>
            <a:r>
              <a:rPr lang="en-US" dirty="0" smtClean="0"/>
              <a:t>color / </a:t>
            </a:r>
            <a:r>
              <a:rPr lang="en-US" dirty="0" err="1" smtClean="0"/>
              <a:t>backgroundColor</a:t>
            </a:r>
            <a:endParaRPr lang="en-US" dirty="0" smtClean="0"/>
          </a:p>
          <a:p>
            <a:pPr marL="800100" lvl="1" indent="-342900">
              <a:buFont typeface="Arial"/>
              <a:buChar char="•"/>
            </a:pPr>
            <a:r>
              <a:rPr lang="en-US" dirty="0" err="1" smtClean="0"/>
              <a:t>leftImage</a:t>
            </a:r>
            <a:r>
              <a:rPr lang="en-US" dirty="0" smtClean="0"/>
              <a:t> / </a:t>
            </a:r>
            <a:r>
              <a:rPr lang="en-US" dirty="0" err="1" smtClean="0"/>
              <a:t>rightImage</a:t>
            </a:r>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b="48973"/>
          <a:stretch>
            <a:fillRect/>
          </a:stretch>
        </p:blipFill>
        <p:spPr bwMode="auto">
          <a:xfrm>
            <a:off x="5486400" y="3657600"/>
            <a:ext cx="3028950" cy="2193925"/>
          </a:xfrm>
          <a:prstGeom prst="rect">
            <a:avLst/>
          </a:prstGeom>
          <a:noFill/>
          <a:ln>
            <a:noFill/>
          </a:ln>
          <a:effectLst/>
          <a:extLst>
            <a:ext uri="{909E8E84-426E-40dd-AFC4-6F175D3DCCD1}">
              <a14:hiddenFill xmlns:a14="http://schemas.microsoft.com/office/drawing/2010/main">
                <a:blipFill dpi="0" rotWithShape="0">
                  <a:blip/>
                  <a:srcRect b="4897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040299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Indicators</a:t>
            </a:r>
            <a:endParaRPr lang="en-US" dirty="0"/>
          </a:p>
        </p:txBody>
      </p:sp>
      <p:sp>
        <p:nvSpPr>
          <p:cNvPr id="3" name="Content Placeholder 2"/>
          <p:cNvSpPr>
            <a:spLocks noGrp="1"/>
          </p:cNvSpPr>
          <p:nvPr>
            <p:ph idx="1"/>
          </p:nvPr>
        </p:nvSpPr>
        <p:spPr/>
        <p:txBody>
          <a:bodyPr/>
          <a:lstStyle/>
          <a:p>
            <a:pPr algn="ctr"/>
            <a:endParaRPr lang="en-US" dirty="0" smtClean="0"/>
          </a:p>
          <a:p>
            <a:pPr algn="ctr"/>
            <a:endParaRPr lang="en-US" dirty="0" smtClean="0"/>
          </a:p>
          <a:p>
            <a:pPr algn="ctr"/>
            <a:r>
              <a:rPr lang="en-US" dirty="0" err="1" smtClean="0"/>
              <a:t>hasChild</a:t>
            </a:r>
            <a:endParaRPr lang="en-US" dirty="0" smtClean="0"/>
          </a:p>
          <a:p>
            <a:pPr algn="ctr"/>
            <a:endParaRPr lang="en-US" dirty="0"/>
          </a:p>
          <a:p>
            <a:pPr algn="ctr"/>
            <a:r>
              <a:rPr lang="en-US" dirty="0" err="1" smtClean="0"/>
              <a:t>hasDetail</a:t>
            </a:r>
            <a:endParaRPr lang="en-US" dirty="0" smtClean="0"/>
          </a:p>
          <a:p>
            <a:pPr algn="ctr"/>
            <a:endParaRPr lang="en-US" dirty="0"/>
          </a:p>
          <a:p>
            <a:pPr algn="ctr"/>
            <a:r>
              <a:rPr lang="en-US" dirty="0" err="1" smtClean="0"/>
              <a:t>hasCheck</a:t>
            </a:r>
            <a:endParaRPr lang="en-US" dirty="0"/>
          </a:p>
        </p:txBody>
      </p:sp>
      <p:pic>
        <p:nvPicPr>
          <p:cNvPr id="4" name="Picture 3" descr="Screen shot 2011-06-03 at 2.17.4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084" y="2053395"/>
            <a:ext cx="2968124" cy="2407770"/>
          </a:xfrm>
          <a:prstGeom prst="rect">
            <a:avLst/>
          </a:prstGeom>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b="48973"/>
          <a:stretch>
            <a:fillRect/>
          </a:stretch>
        </p:blipFill>
        <p:spPr bwMode="auto">
          <a:xfrm>
            <a:off x="5914176" y="2053395"/>
            <a:ext cx="3028950" cy="2193925"/>
          </a:xfrm>
          <a:prstGeom prst="rect">
            <a:avLst/>
          </a:prstGeom>
          <a:noFill/>
          <a:ln>
            <a:noFill/>
          </a:ln>
          <a:effectLst/>
          <a:extLst>
            <a:ext uri="{909E8E84-426E-40dd-AFC4-6F175D3DCCD1}">
              <a14:hiddenFill xmlns:a14="http://schemas.microsoft.com/office/drawing/2010/main">
                <a:blipFill dpi="0" rotWithShape="0">
                  <a:blip/>
                  <a:srcRect b="4897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Line 8"/>
          <p:cNvSpPr>
            <a:spLocks noChangeShapeType="1"/>
          </p:cNvSpPr>
          <p:nvPr/>
        </p:nvSpPr>
        <p:spPr bwMode="auto">
          <a:xfrm flipH="1" flipV="1">
            <a:off x="5283283" y="2552700"/>
            <a:ext cx="3272505" cy="374984"/>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8"/>
          <p:cNvSpPr>
            <a:spLocks noChangeShapeType="1"/>
          </p:cNvSpPr>
          <p:nvPr/>
        </p:nvSpPr>
        <p:spPr bwMode="auto">
          <a:xfrm flipH="1">
            <a:off x="5301985" y="3381542"/>
            <a:ext cx="3039909" cy="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8"/>
          <p:cNvSpPr>
            <a:spLocks noChangeShapeType="1"/>
          </p:cNvSpPr>
          <p:nvPr/>
        </p:nvSpPr>
        <p:spPr bwMode="auto">
          <a:xfrm flipH="1">
            <a:off x="5283282" y="3689684"/>
            <a:ext cx="3165559" cy="556968"/>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8"/>
          <p:cNvSpPr>
            <a:spLocks noChangeShapeType="1"/>
          </p:cNvSpPr>
          <p:nvPr/>
        </p:nvSpPr>
        <p:spPr bwMode="auto">
          <a:xfrm flipV="1">
            <a:off x="3128211" y="2552700"/>
            <a:ext cx="761998" cy="147721"/>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8"/>
          <p:cNvSpPr>
            <a:spLocks noChangeShapeType="1"/>
          </p:cNvSpPr>
          <p:nvPr/>
        </p:nvSpPr>
        <p:spPr bwMode="auto">
          <a:xfrm>
            <a:off x="3128211" y="3796632"/>
            <a:ext cx="655051" cy="45002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3444952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Table and Row Properties</a:t>
            </a:r>
            <a:endParaRPr lang="en-US" dirty="0"/>
          </a:p>
        </p:txBody>
      </p:sp>
      <p:pic>
        <p:nvPicPr>
          <p:cNvPr id="4" name="Picture 3" descr="Screenshot_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1158" y="1915955"/>
            <a:ext cx="3048000" cy="4381500"/>
          </a:xfrm>
          <a:prstGeom prst="rect">
            <a:avLst/>
          </a:prstGeom>
        </p:spPr>
      </p:pic>
      <p:sp>
        <p:nvSpPr>
          <p:cNvPr id="6" name="Line 8"/>
          <p:cNvSpPr>
            <a:spLocks noChangeShapeType="1"/>
          </p:cNvSpPr>
          <p:nvPr/>
        </p:nvSpPr>
        <p:spPr bwMode="auto">
          <a:xfrm flipH="1">
            <a:off x="2409068" y="3569557"/>
            <a:ext cx="745874" cy="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Rectangle 3"/>
          <p:cNvSpPr>
            <a:spLocks/>
          </p:cNvSpPr>
          <p:nvPr/>
        </p:nvSpPr>
        <p:spPr bwMode="auto">
          <a:xfrm>
            <a:off x="52913" y="3338725"/>
            <a:ext cx="2619185"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Row: </a:t>
            </a:r>
            <a:r>
              <a:rPr lang="en-US" sz="1800" dirty="0" err="1" smtClean="0">
                <a:solidFill>
                  <a:schemeClr val="bg1"/>
                </a:solidFill>
                <a:cs typeface="Trebuchet MS" charset="0"/>
              </a:rPr>
              <a:t>leftImage</a:t>
            </a:r>
            <a:endParaRPr lang="en-US" sz="1800" dirty="0">
              <a:solidFill>
                <a:schemeClr val="bg1"/>
              </a:solidFill>
              <a:cs typeface="Trebuchet MS" charset="0"/>
            </a:endParaRPr>
          </a:p>
        </p:txBody>
      </p:sp>
      <p:sp>
        <p:nvSpPr>
          <p:cNvPr id="8" name="Line 8"/>
          <p:cNvSpPr>
            <a:spLocks noChangeShapeType="1"/>
          </p:cNvSpPr>
          <p:nvPr/>
        </p:nvSpPr>
        <p:spPr bwMode="auto">
          <a:xfrm>
            <a:off x="5842051" y="3569557"/>
            <a:ext cx="850315" cy="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Rectangle 3"/>
          <p:cNvSpPr>
            <a:spLocks/>
          </p:cNvSpPr>
          <p:nvPr/>
        </p:nvSpPr>
        <p:spPr bwMode="auto">
          <a:xfrm>
            <a:off x="6435887" y="3338725"/>
            <a:ext cx="2585751"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Row: </a:t>
            </a:r>
            <a:r>
              <a:rPr lang="en-US" sz="1800" dirty="0" err="1" smtClean="0">
                <a:solidFill>
                  <a:schemeClr val="bg1"/>
                </a:solidFill>
                <a:cs typeface="Trebuchet MS" charset="0"/>
              </a:rPr>
              <a:t>rightImage</a:t>
            </a:r>
            <a:endParaRPr lang="en-US" sz="1800" dirty="0">
              <a:solidFill>
                <a:schemeClr val="bg1"/>
              </a:solidFill>
              <a:cs typeface="Trebuchet MS" charset="0"/>
            </a:endParaRPr>
          </a:p>
        </p:txBody>
      </p:sp>
      <p:sp>
        <p:nvSpPr>
          <p:cNvPr id="10" name="Line 8"/>
          <p:cNvSpPr>
            <a:spLocks noChangeShapeType="1"/>
          </p:cNvSpPr>
          <p:nvPr/>
        </p:nvSpPr>
        <p:spPr bwMode="auto">
          <a:xfrm flipV="1">
            <a:off x="4866105" y="2853009"/>
            <a:ext cx="1826261" cy="485716"/>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3"/>
          <p:cNvSpPr>
            <a:spLocks/>
          </p:cNvSpPr>
          <p:nvPr/>
        </p:nvSpPr>
        <p:spPr bwMode="auto">
          <a:xfrm>
            <a:off x="6435887" y="2622177"/>
            <a:ext cx="2585751"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Row: title</a:t>
            </a:r>
            <a:endParaRPr lang="en-US" sz="1800" dirty="0">
              <a:solidFill>
                <a:schemeClr val="bg1"/>
              </a:solidFill>
              <a:cs typeface="Trebuchet MS" charset="0"/>
            </a:endParaRPr>
          </a:p>
        </p:txBody>
      </p:sp>
      <p:sp>
        <p:nvSpPr>
          <p:cNvPr id="12" name="Line 8"/>
          <p:cNvSpPr>
            <a:spLocks noChangeShapeType="1"/>
          </p:cNvSpPr>
          <p:nvPr/>
        </p:nvSpPr>
        <p:spPr bwMode="auto">
          <a:xfrm>
            <a:off x="5066633" y="3853310"/>
            <a:ext cx="1625734" cy="394835"/>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3"/>
          <p:cNvSpPr>
            <a:spLocks/>
          </p:cNvSpPr>
          <p:nvPr/>
        </p:nvSpPr>
        <p:spPr bwMode="auto">
          <a:xfrm>
            <a:off x="6435887" y="4017313"/>
            <a:ext cx="2585751"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Row: </a:t>
            </a:r>
            <a:r>
              <a:rPr lang="en-US" sz="1800" dirty="0" err="1" smtClean="0">
                <a:solidFill>
                  <a:schemeClr val="bg1"/>
                </a:solidFill>
                <a:cs typeface="Trebuchet MS" charset="0"/>
              </a:rPr>
              <a:t>subTitle</a:t>
            </a:r>
            <a:endParaRPr lang="en-US" sz="1800" dirty="0">
              <a:solidFill>
                <a:schemeClr val="bg1"/>
              </a:solidFill>
              <a:cs typeface="Trebuchet MS" charset="0"/>
            </a:endParaRPr>
          </a:p>
        </p:txBody>
      </p:sp>
      <p:sp>
        <p:nvSpPr>
          <p:cNvPr id="14" name="Line 8"/>
          <p:cNvSpPr>
            <a:spLocks noChangeShapeType="1"/>
          </p:cNvSpPr>
          <p:nvPr/>
        </p:nvSpPr>
        <p:spPr bwMode="auto">
          <a:xfrm flipH="1">
            <a:off x="2438150" y="2732469"/>
            <a:ext cx="663320" cy="0"/>
          </a:xfrm>
          <a:prstGeom prst="line">
            <a:avLst/>
          </a:prstGeom>
          <a:noFill/>
          <a:ln w="38100">
            <a:solidFill>
              <a:srgbClr val="9C030B"/>
            </a:solidFill>
            <a:round/>
            <a:headEnd type="non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5" name="Rectangle 3"/>
          <p:cNvSpPr>
            <a:spLocks/>
          </p:cNvSpPr>
          <p:nvPr/>
        </p:nvSpPr>
        <p:spPr bwMode="auto">
          <a:xfrm>
            <a:off x="81995" y="2501637"/>
            <a:ext cx="2619185"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Table: top</a:t>
            </a:r>
            <a:endParaRPr lang="en-US" sz="1800" dirty="0">
              <a:solidFill>
                <a:schemeClr val="bg1"/>
              </a:solidFill>
              <a:cs typeface="Trebuchet MS" charset="0"/>
            </a:endParaRPr>
          </a:p>
        </p:txBody>
      </p:sp>
      <p:cxnSp>
        <p:nvCxnSpPr>
          <p:cNvPr id="17" name="Straight Arrow Connector 16"/>
          <p:cNvCxnSpPr/>
          <p:nvPr/>
        </p:nvCxnSpPr>
        <p:spPr>
          <a:xfrm>
            <a:off x="3101470" y="2341247"/>
            <a:ext cx="0" cy="786597"/>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1" name="Line 8"/>
          <p:cNvSpPr>
            <a:spLocks noChangeShapeType="1"/>
          </p:cNvSpPr>
          <p:nvPr/>
        </p:nvSpPr>
        <p:spPr bwMode="auto">
          <a:xfrm flipV="1">
            <a:off x="4724401" y="2149080"/>
            <a:ext cx="1967966" cy="1051319"/>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2" name="Rectangle 3"/>
          <p:cNvSpPr>
            <a:spLocks/>
          </p:cNvSpPr>
          <p:nvPr/>
        </p:nvSpPr>
        <p:spPr bwMode="auto">
          <a:xfrm>
            <a:off x="6435887" y="1918251"/>
            <a:ext cx="2585751"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Row: </a:t>
            </a:r>
            <a:r>
              <a:rPr lang="en-US" sz="1800" dirty="0" err="1" smtClean="0">
                <a:solidFill>
                  <a:schemeClr val="bg1"/>
                </a:solidFill>
                <a:cs typeface="Trebuchet MS" charset="0"/>
              </a:rPr>
              <a:t>backgroundImage</a:t>
            </a:r>
            <a:endParaRPr lang="en-US" sz="1800" dirty="0">
              <a:solidFill>
                <a:schemeClr val="bg1"/>
              </a:solidFill>
              <a:cs typeface="Trebuchet MS" charset="0"/>
            </a:endParaRPr>
          </a:p>
        </p:txBody>
      </p:sp>
      <p:sp>
        <p:nvSpPr>
          <p:cNvPr id="23" name="Line 8"/>
          <p:cNvSpPr>
            <a:spLocks noChangeShapeType="1"/>
          </p:cNvSpPr>
          <p:nvPr/>
        </p:nvSpPr>
        <p:spPr bwMode="auto">
          <a:xfrm flipH="1" flipV="1">
            <a:off x="2590800" y="4343400"/>
            <a:ext cx="564142" cy="538396"/>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4" name="Rectangle 3"/>
          <p:cNvSpPr>
            <a:spLocks/>
          </p:cNvSpPr>
          <p:nvPr/>
        </p:nvSpPr>
        <p:spPr bwMode="auto">
          <a:xfrm>
            <a:off x="52913" y="4192303"/>
            <a:ext cx="2619185"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Row: </a:t>
            </a:r>
            <a:r>
              <a:rPr lang="en-US" sz="1800" dirty="0" err="1" smtClean="0">
                <a:solidFill>
                  <a:schemeClr val="bg1"/>
                </a:solidFill>
                <a:cs typeface="Trebuchet MS" charset="0"/>
              </a:rPr>
              <a:t>backgroundImage</a:t>
            </a:r>
            <a:endParaRPr lang="en-US" sz="1800" dirty="0">
              <a:solidFill>
                <a:schemeClr val="bg1"/>
              </a:solidFill>
              <a:cs typeface="Trebuchet MS" charset="0"/>
            </a:endParaRPr>
          </a:p>
        </p:txBody>
      </p:sp>
    </p:spTree>
    <p:extLst>
      <p:ext uri="{BB962C8B-B14F-4D97-AF65-F5344CB8AC3E}">
        <p14:creationId xmlns:p14="http://schemas.microsoft.com/office/powerpoint/2010/main" val="33341755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Table Rows</a:t>
            </a:r>
            <a:endParaRPr lang="en-US" dirty="0"/>
          </a:p>
        </p:txBody>
      </p:sp>
      <p:sp>
        <p:nvSpPr>
          <p:cNvPr id="3" name="Content Placeholder 2"/>
          <p:cNvSpPr>
            <a:spLocks noGrp="1"/>
          </p:cNvSpPr>
          <p:nvPr>
            <p:ph idx="1"/>
          </p:nvPr>
        </p:nvSpPr>
        <p:spPr/>
        <p:txBody>
          <a:bodyPr/>
          <a:lstStyle/>
          <a:p>
            <a:r>
              <a:rPr lang="en-US" dirty="0" smtClean="0"/>
              <a:t>Add labels, views, images to your rows</a:t>
            </a:r>
          </a:p>
          <a:p>
            <a:endParaRPr lang="en-US" dirty="0"/>
          </a:p>
          <a:p>
            <a:r>
              <a:rPr lang="en-US" dirty="0" smtClean="0"/>
              <a:t>Positioning: relative to top-left of row</a:t>
            </a:r>
          </a:p>
          <a:p>
            <a:endParaRPr lang="en-US" dirty="0"/>
          </a:p>
          <a:p>
            <a:r>
              <a:rPr lang="en-US" dirty="0" smtClean="0"/>
              <a:t>Elements </a:t>
            </a:r>
            <a:r>
              <a:rPr lang="en-US" dirty="0"/>
              <a:t>a</a:t>
            </a:r>
            <a:r>
              <a:rPr lang="en-US" dirty="0" smtClean="0"/>
              <a:t>ccessible via children[]</a:t>
            </a:r>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1062" y="1831474"/>
            <a:ext cx="2897875" cy="41642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6" descr="tv_adver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Group 14"/>
          <p:cNvGrpSpPr/>
          <p:nvPr/>
        </p:nvGrpSpPr>
        <p:grpSpPr>
          <a:xfrm>
            <a:off x="6201623" y="1732842"/>
            <a:ext cx="2585751" cy="2000957"/>
            <a:chOff x="6201623" y="1732842"/>
            <a:chExt cx="2585751" cy="2000957"/>
          </a:xfrm>
        </p:grpSpPr>
        <p:sp>
          <p:nvSpPr>
            <p:cNvPr id="7" name="Line 8"/>
            <p:cNvSpPr>
              <a:spLocks noChangeShapeType="1"/>
            </p:cNvSpPr>
            <p:nvPr/>
          </p:nvSpPr>
          <p:spPr bwMode="auto">
            <a:xfrm flipV="1">
              <a:off x="6902599" y="2182232"/>
              <a:ext cx="593848" cy="1037138"/>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Rectangle 3"/>
            <p:cNvSpPr>
              <a:spLocks/>
            </p:cNvSpPr>
            <p:nvPr/>
          </p:nvSpPr>
          <p:spPr bwMode="auto">
            <a:xfrm>
              <a:off x="6201623" y="1732842"/>
              <a:ext cx="2585751" cy="461665"/>
            </a:xfrm>
            <a:prstGeom prst="rect">
              <a:avLst/>
            </a:prstGeom>
            <a:solidFill>
              <a:srgbClr val="9C030B"/>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Labels</a:t>
              </a:r>
              <a:endParaRPr lang="en-US" sz="1800" dirty="0">
                <a:solidFill>
                  <a:schemeClr val="bg1"/>
                </a:solidFill>
                <a:cs typeface="Trebuchet MS" charset="0"/>
              </a:endParaRPr>
            </a:p>
          </p:txBody>
        </p:sp>
        <p:sp>
          <p:nvSpPr>
            <p:cNvPr id="10" name="Line 8"/>
            <p:cNvSpPr>
              <a:spLocks noChangeShapeType="1"/>
            </p:cNvSpPr>
            <p:nvPr/>
          </p:nvSpPr>
          <p:spPr bwMode="auto">
            <a:xfrm flipV="1">
              <a:off x="7315200" y="2194506"/>
              <a:ext cx="181247" cy="1539293"/>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Line 8"/>
            <p:cNvSpPr>
              <a:spLocks noChangeShapeType="1"/>
            </p:cNvSpPr>
            <p:nvPr/>
          </p:nvSpPr>
          <p:spPr bwMode="auto">
            <a:xfrm flipH="1" flipV="1">
              <a:off x="7496447" y="2194507"/>
              <a:ext cx="197274" cy="1306926"/>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14" name="Group 13"/>
          <p:cNvGrpSpPr/>
          <p:nvPr/>
        </p:nvGrpSpPr>
        <p:grpSpPr>
          <a:xfrm>
            <a:off x="3180035" y="3612394"/>
            <a:ext cx="3601764" cy="1073656"/>
            <a:chOff x="3180035" y="3612394"/>
            <a:chExt cx="3601764" cy="1073656"/>
          </a:xfrm>
        </p:grpSpPr>
        <p:sp>
          <p:nvSpPr>
            <p:cNvPr id="6" name="Rectangle 3"/>
            <p:cNvSpPr>
              <a:spLocks/>
            </p:cNvSpPr>
            <p:nvPr/>
          </p:nvSpPr>
          <p:spPr bwMode="auto">
            <a:xfrm>
              <a:off x="3180035" y="4224385"/>
              <a:ext cx="2619185"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err="1" smtClean="0">
                  <a:solidFill>
                    <a:schemeClr val="bg1"/>
                  </a:solidFill>
                  <a:cs typeface="Trebuchet MS" charset="0"/>
                </a:rPr>
                <a:t>ImageViews</a:t>
              </a:r>
              <a:endParaRPr lang="en-US" sz="1800" dirty="0">
                <a:solidFill>
                  <a:schemeClr val="bg1"/>
                </a:solidFill>
                <a:cs typeface="Trebuchet MS" charset="0"/>
              </a:endParaRPr>
            </a:p>
          </p:txBody>
        </p:sp>
        <p:sp>
          <p:nvSpPr>
            <p:cNvPr id="12" name="Line 8"/>
            <p:cNvSpPr>
              <a:spLocks noChangeShapeType="1"/>
            </p:cNvSpPr>
            <p:nvPr/>
          </p:nvSpPr>
          <p:spPr bwMode="auto">
            <a:xfrm flipH="1">
              <a:off x="5799220" y="3612394"/>
              <a:ext cx="612213" cy="842824"/>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8"/>
            <p:cNvSpPr>
              <a:spLocks noChangeShapeType="1"/>
            </p:cNvSpPr>
            <p:nvPr/>
          </p:nvSpPr>
          <p:spPr bwMode="auto">
            <a:xfrm flipH="1">
              <a:off x="5791329" y="3886200"/>
              <a:ext cx="990470" cy="57347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grpSp>
    </p:spTree>
    <p:extLst>
      <p:ext uri="{BB962C8B-B14F-4D97-AF65-F5344CB8AC3E}">
        <p14:creationId xmlns:p14="http://schemas.microsoft.com/office/powerpoint/2010/main" val="25957786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dissolv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dissolv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9" presetClass="exit" presetSubtype="0" fill="hold" nodeType="withEffect">
                                  <p:stCondLst>
                                    <p:cond delay="0"/>
                                  </p:stCondLst>
                                  <p:childTnLst>
                                    <p:animEffect transition="out" filter="dissolve">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efault Theme">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test_template.pot</Template>
  <TotalTime>2707</TotalTime>
  <Words>507</Words>
  <Application>Microsoft Macintosh PowerPoint</Application>
  <PresentationFormat>On-screen Show (4:3)</PresentationFormat>
  <Paragraphs>155</Paragraphs>
  <Slides>20</Slides>
  <Notes>11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Default Theme</vt:lpstr>
      <vt:lpstr>PowerPoint Presentation</vt:lpstr>
      <vt:lpstr>Agenda</vt:lpstr>
      <vt:lpstr>Examples</vt:lpstr>
      <vt:lpstr>Basic TableView</vt:lpstr>
      <vt:lpstr>Table Rows with Anonymous Objects</vt:lpstr>
      <vt:lpstr>TableViewRow Object</vt:lpstr>
      <vt:lpstr>Row Indicators</vt:lpstr>
      <vt:lpstr>Basic Table and Row Properties</vt:lpstr>
      <vt:lpstr>Custom Table Rows</vt:lpstr>
      <vt:lpstr>Headers and Footers</vt:lpstr>
      <vt:lpstr>Table Sections</vt:lpstr>
      <vt:lpstr>Table Searching</vt:lpstr>
      <vt:lpstr>iOS Only Features</vt:lpstr>
      <vt:lpstr>TableView Methods</vt:lpstr>
      <vt:lpstr>TableViewRow methods</vt:lpstr>
      <vt:lpstr>Table events</vt:lpstr>
      <vt:lpstr>Table Extras</vt:lpstr>
      <vt:lpstr>Q&amp;A</vt:lpstr>
      <vt:lpstr>Lab goals</vt:lpstr>
      <vt:lpstr>Lab Exercise</vt:lpstr>
    </vt:vector>
  </TitlesOfParts>
  <Company>Appcelerator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Iu</dc:creator>
  <cp:lastModifiedBy>Tim Poulsen</cp:lastModifiedBy>
  <cp:revision>94</cp:revision>
  <dcterms:created xsi:type="dcterms:W3CDTF">2010-12-08T19:18:01Z</dcterms:created>
  <dcterms:modified xsi:type="dcterms:W3CDTF">2011-06-08T16:16:36Z</dcterms:modified>
</cp:coreProperties>
</file>