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318" r:id="rId4"/>
    <p:sldId id="319" r:id="rId5"/>
    <p:sldId id="321" r:id="rId6"/>
    <p:sldId id="322" r:id="rId7"/>
    <p:sldId id="330" r:id="rId8"/>
    <p:sldId id="331" r:id="rId9"/>
    <p:sldId id="325" r:id="rId10"/>
    <p:sldId id="338" r:id="rId11"/>
    <p:sldId id="337" r:id="rId12"/>
    <p:sldId id="339" r:id="rId13"/>
    <p:sldId id="340" r:id="rId14"/>
    <p:sldId id="327" r:id="rId15"/>
    <p:sldId id="336" r:id="rId16"/>
    <p:sldId id="333" r:id="rId17"/>
    <p:sldId id="328" r:id="rId18"/>
    <p:sldId id="32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7424" autoAdjust="0"/>
  </p:normalViewPr>
  <p:slideViewPr>
    <p:cSldViewPr snapToGrid="0" snapToObjects="1">
      <p:cViewPr varScale="1">
        <p:scale>
          <a:sx n="105" d="100"/>
          <a:sy n="105" d="100"/>
        </p:scale>
        <p:origin x="-1904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sections, add rows to them</a:t>
            </a:r>
          </a:p>
          <a:p>
            <a:r>
              <a:rPr lang="en-US" dirty="0" smtClean="0"/>
              <a:t>assign sections to table via an array added to the data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code, but different looks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these events to create dynamic scrolling, also called continuous or infinite scrolling</a:t>
            </a:r>
          </a:p>
          <a:p>
            <a:endParaRPr lang="en-US" dirty="0" smtClean="0"/>
          </a:p>
          <a:p>
            <a:r>
              <a:rPr lang="en-US" dirty="0" smtClean="0"/>
              <a:t>See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as well as the Q&amp;A forums for more info on creating cross-platform infinite scrolling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some table examples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review </a:t>
            </a:r>
            <a:r>
              <a:rPr lang="en-US" dirty="0" err="1" smtClean="0">
                <a:latin typeface="Calibri" charset="0"/>
                <a:cs typeface="ＭＳ Ｐゴシック" charset="0"/>
              </a:rPr>
              <a:t>tableview</a:t>
            </a:r>
            <a:r>
              <a:rPr lang="en-US" dirty="0" smtClean="0">
                <a:latin typeface="Calibri" charset="0"/>
                <a:cs typeface="ＭＳ Ｐゴシック" charset="0"/>
              </a:rPr>
              <a:t> basics then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go a bit further into what you can do with tables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look at headers, footers, and sections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wrap up with another look at events as well as some cross platform continuous scrolling solution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options for formatting tables</a:t>
            </a:r>
          </a:p>
          <a:p>
            <a:r>
              <a:rPr lang="en-US" dirty="0" smtClean="0"/>
              <a:t>(seven total shown)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probably all review from BNAPPs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option</a:t>
            </a:r>
            <a:r>
              <a:rPr lang="en-US" baseline="0" dirty="0" smtClean="0"/>
              <a:t> for adding rows is to use anonymous objects</a:t>
            </a:r>
          </a:p>
          <a:p>
            <a:r>
              <a:rPr lang="en-US" baseline="0" dirty="0" smtClean="0"/>
              <a:t>Useful with JSON data pulled from a web service or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create </a:t>
            </a:r>
            <a:r>
              <a:rPr lang="en-US" dirty="0" err="1" smtClean="0"/>
              <a:t>TableViewRow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Useful</a:t>
            </a:r>
            <a:r>
              <a:rPr lang="en-US" baseline="0" dirty="0" smtClean="0"/>
              <a:t> when you want to manipulate the row’s properties before/after adding to the table</a:t>
            </a:r>
          </a:p>
          <a:p>
            <a:r>
              <a:rPr lang="en-US" baseline="0" dirty="0" smtClean="0"/>
              <a:t>Saves cumbersome means of accessing the object within the table’s data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hasChild</a:t>
            </a:r>
            <a:r>
              <a:rPr lang="en-US" baseline="0" dirty="0" smtClean="0"/>
              <a:t> – indicates sub-table or additional rows</a:t>
            </a:r>
          </a:p>
          <a:p>
            <a:r>
              <a:rPr lang="en-US" baseline="0" dirty="0" err="1" smtClean="0"/>
              <a:t>hasDetail</a:t>
            </a:r>
            <a:r>
              <a:rPr lang="en-US" baseline="0" dirty="0" smtClean="0"/>
              <a:t> – indicates a detail view or alert will appear when row is tapped (not supported on Android)</a:t>
            </a:r>
          </a:p>
          <a:p>
            <a:r>
              <a:rPr lang="en-US" baseline="0" dirty="0" err="1" smtClean="0"/>
              <a:t>hasCheck</a:t>
            </a:r>
            <a:r>
              <a:rPr lang="en-US" baseline="0" dirty="0" smtClean="0"/>
              <a:t> – on/off or yes/no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can be done with standard </a:t>
            </a:r>
            <a:r>
              <a:rPr lang="en-US" dirty="0" err="1" smtClean="0"/>
              <a:t>TableViewRow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First row has different background image than middle rows</a:t>
            </a:r>
          </a:p>
          <a:p>
            <a:r>
              <a:rPr lang="en-US" dirty="0" smtClean="0"/>
              <a:t>Not labeled,</a:t>
            </a:r>
            <a:r>
              <a:rPr lang="en-US" baseline="0" dirty="0" smtClean="0"/>
              <a:t> but the row’s foreground (text) color also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labels, views, and images to create custom rows</a:t>
            </a:r>
          </a:p>
          <a:p>
            <a:r>
              <a:rPr lang="en-US" dirty="0" smtClean="0"/>
              <a:t>Point out the three</a:t>
            </a:r>
            <a:r>
              <a:rPr lang="en-US" baseline="0" dirty="0" smtClean="0"/>
              <a:t> labels</a:t>
            </a:r>
          </a:p>
          <a:p>
            <a:r>
              <a:rPr lang="en-US" baseline="0" dirty="0" smtClean="0"/>
              <a:t>Point out the image views</a:t>
            </a:r>
          </a:p>
          <a:p>
            <a:r>
              <a:rPr lang="en-US" baseline="0" dirty="0" smtClean="0"/>
              <a:t>The “plus” image is set with the row’s </a:t>
            </a:r>
            <a:r>
              <a:rPr lang="en-US" baseline="0" dirty="0" err="1" smtClean="0"/>
              <a:t>rightImage</a:t>
            </a:r>
            <a:r>
              <a:rPr lang="en-US" baseline="0" dirty="0" smtClean="0"/>
              <a:t>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903895" TargetMode="External"/><Relationship Id="rId4" Type="http://schemas.openxmlformats.org/officeDocument/2006/relationships/hyperlink" Target="https://gist.github.com/81039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</a:t>
            </a:r>
            <a:r>
              <a:rPr lang="en-US" sz="4000" b="1" dirty="0" err="1" smtClean="0">
                <a:solidFill>
                  <a:srgbClr val="122956"/>
                </a:solidFill>
                <a:cs typeface="Trebuchet MS" charset="0"/>
              </a:rPr>
              <a:t>TableViews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headers and footers</a:t>
            </a:r>
          </a:p>
          <a:p>
            <a:endParaRPr lang="en-US" dirty="0"/>
          </a:p>
          <a:p>
            <a:r>
              <a:rPr lang="en-US" dirty="0" smtClean="0"/>
              <a:t>Table headers and </a:t>
            </a:r>
            <a:r>
              <a:rPr lang="en-US" dirty="0" smtClean="0"/>
              <a:t>footers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140" y="1332376"/>
            <a:ext cx="8124369" cy="5276205"/>
            <a:chOff x="396140" y="1332376"/>
            <a:chExt cx="8124369" cy="5276205"/>
          </a:xfrm>
        </p:grpSpPr>
        <p:pic>
          <p:nvPicPr>
            <p:cNvPr id="4" name="Picture 3" descr="Screenshot_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96140" y="4546478"/>
              <a:ext cx="6435911" cy="206210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alanrow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Titanium.UI.createTableViewRow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title: ‘Alan’,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header: ‘header’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alonzorow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Titanium.UI.createTableViewRow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   title: ‘</a:t>
              </a:r>
              <a:r>
                <a:rPr lang="en-US" sz="1600" dirty="0" smtClean="0">
                  <a:latin typeface="Courier"/>
                  <a:cs typeface="Courier"/>
                </a:rPr>
                <a:t>Alonzo’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footer: ‘footer’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140" y="1332376"/>
            <a:ext cx="8124369" cy="4381500"/>
            <a:chOff x="396140" y="1332376"/>
            <a:chExt cx="8124369" cy="4381500"/>
          </a:xfrm>
        </p:grpSpPr>
        <p:pic>
          <p:nvPicPr>
            <p:cNvPr id="9" name="Picture 8" descr="Screenshot_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6140" y="2976818"/>
              <a:ext cx="6788320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 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data:data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headerTitle</a:t>
              </a:r>
              <a:r>
                <a:rPr lang="en-US" sz="1600" dirty="0">
                  <a:latin typeface="Courier"/>
                  <a:cs typeface="Courier"/>
                </a:rPr>
                <a:t>:'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examples and test cases',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footerTitle</a:t>
              </a:r>
              <a:r>
                <a:rPr lang="en-US" sz="1600" dirty="0">
                  <a:latin typeface="Courier"/>
                  <a:cs typeface="Courier"/>
                </a:rPr>
                <a:t>:"Wow. That was cool!",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r>
                <a:rPr lang="en-US" sz="1600" dirty="0">
                  <a:latin typeface="Courier"/>
                  <a:cs typeface="Courier"/>
                </a:rPr>
                <a:t>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5164666" y="3955143"/>
              <a:ext cx="774095" cy="1003905"/>
            </a:xfrm>
            <a:prstGeom prst="line">
              <a:avLst/>
            </a:prstGeom>
            <a:noFill/>
            <a:ln w="762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9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6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table </a:t>
            </a:r>
            <a:r>
              <a:rPr lang="en-US" dirty="0" smtClean="0"/>
              <a:t>sections</a:t>
            </a:r>
          </a:p>
        </p:txBody>
      </p:sp>
      <p:pic>
        <p:nvPicPr>
          <p:cNvPr id="7" name="Picture 6" descr="Screenshot_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15" y="1346200"/>
            <a:ext cx="3048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9329" y="3229314"/>
            <a:ext cx="5675086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section1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:'Section </a:t>
            </a:r>
            <a:r>
              <a:rPr lang="en-US" sz="1600" dirty="0" smtClean="0">
                <a:latin typeface="Courier"/>
                <a:cs typeface="Courier"/>
              </a:rPr>
              <a:t>1’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section2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 'Section </a:t>
            </a:r>
            <a:r>
              <a:rPr lang="en-US" sz="1600" dirty="0" smtClean="0">
                <a:latin typeface="Courier"/>
                <a:cs typeface="Courier"/>
              </a:rPr>
              <a:t>2’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section1.add({</a:t>
            </a:r>
            <a:r>
              <a:rPr lang="en-US" sz="1600" dirty="0" err="1">
                <a:latin typeface="Courier"/>
                <a:cs typeface="Courier"/>
              </a:rPr>
              <a:t>title:'Row</a:t>
            </a:r>
            <a:r>
              <a:rPr lang="en-US" sz="1600" dirty="0">
                <a:latin typeface="Courier"/>
                <a:cs typeface="Courier"/>
              </a:rPr>
              <a:t> 0'});</a:t>
            </a:r>
          </a:p>
          <a:p>
            <a:r>
              <a:rPr lang="en-US" sz="1600" dirty="0">
                <a:latin typeface="Courier"/>
                <a:cs typeface="Courier"/>
              </a:rPr>
              <a:t>...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tv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Ti.UI.createTableView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r>
              <a:rPr lang="en-US" sz="1600" dirty="0">
                <a:latin typeface="Courier"/>
                <a:cs typeface="Courier"/>
              </a:rPr>
              <a:t>	data:[section1,section2]</a:t>
            </a:r>
          </a:p>
          <a:p>
            <a:r>
              <a:rPr lang="en-US" sz="16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90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140" y="1346200"/>
            <a:ext cx="8290660" cy="5016160"/>
            <a:chOff x="396140" y="1346200"/>
            <a:chExt cx="8290660" cy="5016160"/>
          </a:xfrm>
        </p:grpSpPr>
        <p:pic>
          <p:nvPicPr>
            <p:cNvPr id="4" name="Picture 3" descr="Screenshot_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346200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140" y="4546478"/>
              <a:ext cx="6435911" cy="181588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searchbar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Titanium.UI.createSearchBar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barColor</a:t>
              </a:r>
              <a:r>
                <a:rPr lang="en-US" sz="1600" dirty="0">
                  <a:latin typeface="Courier"/>
                  <a:cs typeface="Courier"/>
                </a:rPr>
                <a:t>:'#385292',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showCancel:false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search:searchbar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</p:txBody>
        </p:sp>
      </p:grpSp>
      <p:pic>
        <p:nvPicPr>
          <p:cNvPr id="7" name="Picture 6" descr="Screen shot 2011-06-09 at 12.2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136650"/>
            <a:ext cx="3076575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38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/ Delete mode</a:t>
            </a:r>
          </a:p>
          <a:p>
            <a:endParaRPr lang="en-US" dirty="0"/>
          </a:p>
          <a:p>
            <a:r>
              <a:rPr lang="en-US" dirty="0" smtClean="0"/>
              <a:t>Moving rows</a:t>
            </a:r>
          </a:p>
          <a:p>
            <a:endParaRPr lang="en-US" dirty="0"/>
          </a:p>
          <a:p>
            <a:r>
              <a:rPr lang="en-US" dirty="0" smtClean="0"/>
              <a:t>Grouped sections</a:t>
            </a:r>
          </a:p>
          <a:p>
            <a:endParaRPr lang="en-US" dirty="0"/>
          </a:p>
          <a:p>
            <a:r>
              <a:rPr lang="en-US" dirty="0" smtClean="0"/>
              <a:t>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29672"/>
            <a:ext cx="7607271" cy="4518597"/>
            <a:chOff x="396140" y="1420912"/>
            <a:chExt cx="7607271" cy="4518597"/>
          </a:xfrm>
        </p:grpSpPr>
        <p:pic>
          <p:nvPicPr>
            <p:cNvPr id="4" name="Picture 3" descr="Screenshot_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20912"/>
              <a:ext cx="3048000" cy="4381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40" y="5108512"/>
              <a:ext cx="6435911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dirty="0" err="1" smtClean="0">
                  <a:latin typeface="Courier"/>
                  <a:cs typeface="Courier"/>
                </a:rPr>
                <a:t>style:Titanium.UI.iPhone.TableViewStyle.GROUPED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294" y="1346200"/>
            <a:ext cx="7606177" cy="4381500"/>
            <a:chOff x="396140" y="1419466"/>
            <a:chExt cx="7606177" cy="4381500"/>
          </a:xfrm>
        </p:grpSpPr>
        <p:pic>
          <p:nvPicPr>
            <p:cNvPr id="10" name="Picture 9" descr="Screenshot_2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317" y="1419466"/>
              <a:ext cx="3048000" cy="4381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editBtn.addEventListener</a:t>
              </a:r>
              <a:r>
                <a:rPr lang="en-US" sz="1600" dirty="0">
                  <a:latin typeface="Courier"/>
                  <a:cs typeface="Courier"/>
                </a:rPr>
                <a:t>('click', function()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tableview.moving</a:t>
              </a:r>
              <a:r>
                <a:rPr lang="en-US" sz="1600" dirty="0">
                  <a:latin typeface="Courier"/>
                  <a:cs typeface="Courier"/>
                </a:rPr>
                <a:t> = true;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move',function</a:t>
              </a:r>
              <a:r>
                <a:rPr lang="en-US" sz="1600" dirty="0">
                  <a:latin typeface="Courier"/>
                  <a:cs typeface="Courier"/>
                </a:rPr>
                <a:t>(e)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1329672"/>
            <a:ext cx="7605328" cy="4696672"/>
            <a:chOff x="396140" y="1419466"/>
            <a:chExt cx="7605328" cy="4696672"/>
          </a:xfrm>
        </p:grpSpPr>
        <p:pic>
          <p:nvPicPr>
            <p:cNvPr id="7" name="Picture 6" descr="Screenshot_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468" y="1419466"/>
              <a:ext cx="3048000" cy="4381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6140" y="4546478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editable:true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delete',function</a:t>
              </a:r>
              <a:r>
                <a:rPr lang="en-US" sz="1600" dirty="0">
                  <a:latin typeface="Courier"/>
                  <a:cs typeface="Courier"/>
                </a:rPr>
                <a:t>(e</a:t>
              </a:r>
              <a:r>
                <a:rPr lang="en-US" sz="1600" dirty="0" smtClean="0">
                  <a:latin typeface="Courier"/>
                  <a:cs typeface="Courier"/>
                </a:rPr>
                <a:t>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 ...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5257" y="1346200"/>
            <a:ext cx="7607271" cy="4381500"/>
            <a:chOff x="396140" y="1419466"/>
            <a:chExt cx="7607271" cy="4381500"/>
          </a:xfrm>
        </p:grpSpPr>
        <p:pic>
          <p:nvPicPr>
            <p:cNvPr id="15" name="Picture 14" descr="Screenshot_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19466"/>
              <a:ext cx="3048000" cy="43815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6140" y="4167843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index = [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{title:'A',index:0},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</a:t>
              </a:r>
              <a:r>
                <a:rPr lang="en-US" sz="1600" dirty="0" err="1">
                  <a:latin typeface="Courier"/>
                  <a:cs typeface="Courier"/>
                </a:rPr>
                <a:t>title:'P',index</a:t>
              </a:r>
              <a:r>
                <a:rPr lang="en-US" sz="1600" dirty="0">
                  <a:latin typeface="Courier"/>
                  <a:cs typeface="Courier"/>
                </a:rPr>
                <a:t>:(</a:t>
              </a:r>
              <a:r>
                <a:rPr lang="en-US" sz="1600" dirty="0" err="1">
                  <a:latin typeface="Courier"/>
                  <a:cs typeface="Courier"/>
                </a:rPr>
                <a:t>data.length</a:t>
              </a:r>
              <a:r>
                <a:rPr lang="en-US" sz="1600" dirty="0">
                  <a:latin typeface="Courier"/>
                  <a:cs typeface="Courier"/>
                </a:rPr>
                <a:t> -1)}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];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tableview.index</a:t>
              </a:r>
              <a:r>
                <a:rPr lang="en-US" sz="1600" dirty="0">
                  <a:latin typeface="Courier"/>
                  <a:cs typeface="Courier"/>
                </a:rPr>
                <a:t> = index;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5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table.addEventListener</a:t>
            </a:r>
            <a:r>
              <a:rPr lang="en-US" sz="2000" dirty="0">
                <a:latin typeface="Monaco" charset="0"/>
              </a:rPr>
              <a:t>('click',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clicked row '+</a:t>
            </a:r>
            <a:r>
              <a:rPr lang="en-US" sz="2000" dirty="0" err="1">
                <a:latin typeface="Monaco" charset="0"/>
              </a:rPr>
              <a:t>e.index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 / </a:t>
            </a:r>
            <a:r>
              <a:rPr lang="en-US" sz="2000" dirty="0" err="1" smtClean="0"/>
              <a:t>scrollEnd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move / delete (</a:t>
            </a:r>
            <a:r>
              <a:rPr lang="en-US" sz="2000" dirty="0" err="1" smtClean="0"/>
              <a:t>iOS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index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rowData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searchMode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953" y="5942000"/>
            <a:ext cx="77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122956"/>
                </a:solidFill>
              </a:rPr>
              <a:t>Long-press delete for </a:t>
            </a:r>
            <a:r>
              <a:rPr lang="en-US" sz="1800" dirty="0" err="1" smtClean="0">
                <a:solidFill>
                  <a:srgbClr val="122956"/>
                </a:solidFill>
              </a:rPr>
              <a:t>iOS</a:t>
            </a:r>
            <a:r>
              <a:rPr lang="en-US" sz="1800" dirty="0" smtClean="0">
                <a:solidFill>
                  <a:srgbClr val="122956"/>
                </a:solidFill>
              </a:rPr>
              <a:t> &amp; Android – https://</a:t>
            </a:r>
            <a:r>
              <a:rPr lang="en-US" sz="1800" dirty="0" err="1" smtClean="0">
                <a:solidFill>
                  <a:srgbClr val="122956"/>
                </a:solidFill>
              </a:rPr>
              <a:t>gist.github.com</a:t>
            </a:r>
            <a:r>
              <a:rPr lang="en-US" sz="1800" dirty="0" smtClean="0">
                <a:solidFill>
                  <a:srgbClr val="122956"/>
                </a:solidFill>
              </a:rPr>
              <a:t>/1018107</a:t>
            </a:r>
            <a:endParaRPr lang="en-US" sz="18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Events - </a:t>
            </a:r>
            <a:r>
              <a:rPr lang="en-US" dirty="0" err="1" smtClean="0"/>
              <a:t>contentOffset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r>
              <a:rPr lang="en-US" dirty="0" smtClean="0"/>
              <a:t>Scroll Events – </a:t>
            </a:r>
            <a:r>
              <a:rPr lang="en-US" dirty="0" err="1" smtClean="0"/>
              <a:t>firstVisibleItem</a:t>
            </a:r>
            <a:r>
              <a:rPr lang="en-US" dirty="0" smtClean="0"/>
              <a:t>, </a:t>
            </a:r>
            <a:r>
              <a:rPr lang="en-US" dirty="0" err="1" smtClean="0"/>
              <a:t>visibleItemCount</a:t>
            </a:r>
            <a:r>
              <a:rPr lang="en-US" dirty="0" smtClean="0"/>
              <a:t>, </a:t>
            </a:r>
            <a:r>
              <a:rPr lang="en-US" dirty="0" err="1" smtClean="0"/>
              <a:t>totalItemCount</a:t>
            </a:r>
            <a:r>
              <a:rPr lang="en-US" dirty="0" smtClean="0"/>
              <a:t> (Android only)</a:t>
            </a:r>
          </a:p>
          <a:p>
            <a:endParaRPr lang="en-US" dirty="0"/>
          </a:p>
          <a:p>
            <a:r>
              <a:rPr lang="en-US" dirty="0" smtClean="0"/>
              <a:t>Dynamic scrolling Android workarounds</a:t>
            </a:r>
          </a:p>
          <a:p>
            <a:pPr lvl="1"/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903895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810391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233" r="-792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95333" y="1475619"/>
            <a:ext cx="2987524" cy="2308324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Create a customized table with some more extended event handling, maybe something from the Lulu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TableView</a:t>
            </a:r>
            <a:r>
              <a:rPr lang="en-US" dirty="0" smtClean="0"/>
              <a:t> Examples</a:t>
            </a:r>
          </a:p>
          <a:p>
            <a:endParaRPr lang="en-US" dirty="0"/>
          </a:p>
          <a:p>
            <a:r>
              <a:rPr lang="en-US" dirty="0" err="1" smtClean="0"/>
              <a:t>TableView</a:t>
            </a:r>
            <a:r>
              <a:rPr lang="en-US" dirty="0"/>
              <a:t> </a:t>
            </a:r>
            <a:r>
              <a:rPr lang="en-US" dirty="0" smtClean="0"/>
              <a:t>Basics and </a:t>
            </a:r>
            <a:r>
              <a:rPr lang="en-US" dirty="0" smtClean="0"/>
              <a:t>Beyond</a:t>
            </a:r>
          </a:p>
          <a:p>
            <a:endParaRPr lang="en-US" dirty="0"/>
          </a:p>
          <a:p>
            <a:r>
              <a:rPr lang="en-US" dirty="0" smtClean="0"/>
              <a:t>Headers, Footers, and Sections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Events and Extras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4" y="1390316"/>
            <a:ext cx="30480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6" y="1390316"/>
            <a:ext cx="3048000" cy="4381500"/>
          </a:xfrm>
          <a:prstGeom prst="rect">
            <a:avLst/>
          </a:prstGeom>
        </p:spPr>
      </p:pic>
      <p:pic>
        <p:nvPicPr>
          <p:cNvPr id="9" name="Picture 8" descr="Screenshot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38" y="1390315"/>
            <a:ext cx="3048000" cy="4381501"/>
          </a:xfrm>
          <a:prstGeom prst="rect">
            <a:avLst/>
          </a:prstGeom>
        </p:spPr>
      </p:pic>
      <p:pic>
        <p:nvPicPr>
          <p:cNvPr id="10" name="Picture 9" descr="Screenshot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70" y="1390316"/>
            <a:ext cx="3048000" cy="4381500"/>
          </a:xfrm>
          <a:prstGeom prst="rect">
            <a:avLst/>
          </a:prstGeom>
        </p:spPr>
      </p:pic>
      <p:pic>
        <p:nvPicPr>
          <p:cNvPr id="11" name="Picture 10" descr="Screenshot_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2" y="1390315"/>
            <a:ext cx="3048000" cy="4381500"/>
          </a:xfrm>
          <a:prstGeom prst="rect">
            <a:avLst/>
          </a:prstGeom>
        </p:spPr>
      </p:pic>
      <p:pic>
        <p:nvPicPr>
          <p:cNvPr id="12" name="Picture 11" descr="Screenshot_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4" y="1390316"/>
            <a:ext cx="3048000" cy="4381500"/>
          </a:xfrm>
          <a:prstGeom prst="rect">
            <a:avLst/>
          </a:prstGeom>
        </p:spPr>
      </p:pic>
      <p:pic>
        <p:nvPicPr>
          <p:cNvPr id="13" name="Picture 12" descr="Screenshot_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63" y="1390316"/>
            <a:ext cx="3048000" cy="4381500"/>
          </a:xfrm>
          <a:prstGeom prst="rect">
            <a:avLst/>
          </a:prstGeom>
        </p:spPr>
      </p:pic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8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table = new </a:t>
            </a:r>
            <a:r>
              <a:rPr lang="en-US" sz="2000" dirty="0" err="1">
                <a:latin typeface="Monaco" charset="0"/>
              </a:rPr>
              <a:t>Titanium.UI.createTableView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table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backgroundColor</a:t>
            </a:r>
            <a:r>
              <a:rPr lang="en-US" dirty="0" smtClean="0"/>
              <a:t> / </a:t>
            </a:r>
            <a:r>
              <a:rPr lang="en-US" dirty="0" err="1" smtClean="0"/>
              <a:t>backgroundImage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rowHeight</a:t>
            </a:r>
            <a:r>
              <a:rPr lang="en-US" dirty="0" smtClean="0"/>
              <a:t> / </a:t>
            </a:r>
            <a:r>
              <a:rPr lang="en-US" dirty="0" err="1" smtClean="0"/>
              <a:t>minRowHeight</a:t>
            </a:r>
            <a:r>
              <a:rPr lang="en-US" dirty="0" smtClean="0"/>
              <a:t> / </a:t>
            </a:r>
            <a:r>
              <a:rPr lang="en-US" dirty="0" err="1" smtClean="0"/>
              <a:t>maxRowHeight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headerTitle</a:t>
            </a:r>
            <a:r>
              <a:rPr lang="en-US" dirty="0" smtClean="0"/>
              <a:t> / </a:t>
            </a:r>
            <a:r>
              <a:rPr lang="en-US" dirty="0" err="1" smtClean="0"/>
              <a:t>headerView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footerTitle</a:t>
            </a:r>
            <a:r>
              <a:rPr lang="en-US" dirty="0" smtClean="0"/>
              <a:t> / </a:t>
            </a:r>
            <a:r>
              <a:rPr lang="en-US" dirty="0" err="1" smtClean="0"/>
              <a:t>footerView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scrollable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Rows with Anonymous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Courier"/>
                <a:cs typeface="Courier"/>
              </a:rPr>
              <a:t>var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tbl_data</a:t>
            </a:r>
            <a:r>
              <a:rPr lang="en-US" sz="2000" dirty="0">
                <a:latin typeface="Courier"/>
                <a:cs typeface="Courier"/>
              </a:rPr>
              <a:t> = [{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1'}, 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2'}]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var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table = new </a:t>
            </a:r>
            <a:r>
              <a:rPr lang="en-US" sz="2000" dirty="0" err="1">
                <a:latin typeface="Courier"/>
                <a:cs typeface="Courier"/>
              </a:rPr>
              <a:t>Titanium.UI.createTableView</a:t>
            </a:r>
            <a:r>
              <a:rPr lang="en-US" sz="2000" dirty="0">
                <a:latin typeface="Courier"/>
                <a:cs typeface="Courier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data:tbl_data</a:t>
            </a:r>
            <a:endParaRPr lang="en-US" sz="20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 alternatively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table.setData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tbl_data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25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TableViewRow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row = new </a:t>
            </a:r>
            <a:r>
              <a:rPr lang="en-US" sz="2000" dirty="0" err="1">
                <a:latin typeface="Monaco" charset="0"/>
              </a:rPr>
              <a:t>Titanium.UI.createTableViewRow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table.appendRow</a:t>
            </a:r>
            <a:r>
              <a:rPr lang="en-US" sz="2000" dirty="0">
                <a:latin typeface="Monaco" charset="0"/>
              </a:rPr>
              <a:t>(row);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 / 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color / </a:t>
            </a:r>
            <a:r>
              <a:rPr lang="en-US" dirty="0" err="1" smtClean="0"/>
              <a:t>backgroundColor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leftImage</a:t>
            </a:r>
            <a:r>
              <a:rPr lang="en-US" dirty="0" smtClean="0"/>
              <a:t> / </a:t>
            </a:r>
            <a:r>
              <a:rPr lang="en-US" dirty="0" err="1" smtClean="0"/>
              <a:t>rightImage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486400" y="3657600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hasChild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hasDetail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hasCheck</a:t>
            </a:r>
            <a:endParaRPr lang="en-US" dirty="0"/>
          </a:p>
        </p:txBody>
      </p:sp>
      <p:pic>
        <p:nvPicPr>
          <p:cNvPr id="4" name="Picture 3" descr="Screen shot 2011-06-03 at 2.1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" y="2053395"/>
            <a:ext cx="2968124" cy="240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914176" y="2053395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283283" y="2552700"/>
            <a:ext cx="3272505" cy="37498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301985" y="3381542"/>
            <a:ext cx="3039909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5283282" y="3689684"/>
            <a:ext cx="3165559" cy="55696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128211" y="2552700"/>
            <a:ext cx="761998" cy="14772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28211" y="3796632"/>
            <a:ext cx="655051" cy="45002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Table and Row Properties</a:t>
            </a:r>
            <a:endParaRPr lang="en-US" dirty="0"/>
          </a:p>
        </p:txBody>
      </p:sp>
      <p:pic>
        <p:nvPicPr>
          <p:cNvPr id="4" name="Picture 3" descr="Screenshot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8" y="191595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409068" y="3569557"/>
            <a:ext cx="745874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913" y="3338725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leftImage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842051" y="3569557"/>
            <a:ext cx="850315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435887" y="3338725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rightImage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866105" y="2853009"/>
            <a:ext cx="1826261" cy="48571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6435887" y="2622177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066633" y="3853310"/>
            <a:ext cx="1625734" cy="39483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6435887" y="4017313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subTitle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2438150" y="2732469"/>
            <a:ext cx="663320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81995" y="2501637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Table: top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1470" y="2341247"/>
            <a:ext cx="0" cy="78659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724401" y="2149080"/>
            <a:ext cx="1967966" cy="1051319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6435887" y="1918251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2590800" y="4343400"/>
            <a:ext cx="564142" cy="53839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52913" y="4192303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labels, views, images to your rows</a:t>
            </a:r>
          </a:p>
          <a:p>
            <a:endParaRPr lang="en-US" dirty="0"/>
          </a:p>
          <a:p>
            <a:r>
              <a:rPr lang="en-US" dirty="0" smtClean="0"/>
              <a:t>Positioning: relative to top-left of row</a:t>
            </a:r>
          </a:p>
          <a:p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a</a:t>
            </a:r>
            <a:r>
              <a:rPr lang="en-US" dirty="0" smtClean="0"/>
              <a:t>ccessible via children[]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62" y="1831474"/>
            <a:ext cx="2897875" cy="41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201623" y="1732842"/>
            <a:ext cx="2585751" cy="2000957"/>
            <a:chOff x="6201623" y="1732842"/>
            <a:chExt cx="2585751" cy="200095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6902599" y="2182232"/>
              <a:ext cx="593848" cy="1037138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6201623" y="1732842"/>
              <a:ext cx="2585751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smtClean="0">
                  <a:solidFill>
                    <a:schemeClr val="bg1"/>
                  </a:solidFill>
                  <a:cs typeface="Trebuchet MS" charset="0"/>
                </a:rPr>
                <a:t>Labels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315200" y="2194506"/>
              <a:ext cx="181247" cy="1539293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7496447" y="2194507"/>
              <a:ext cx="197274" cy="1306926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0035" y="3612394"/>
            <a:ext cx="3601764" cy="1073656"/>
            <a:chOff x="3180035" y="3612394"/>
            <a:chExt cx="3601764" cy="1073656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3180035" y="4224385"/>
              <a:ext cx="2619185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err="1" smtClean="0">
                  <a:solidFill>
                    <a:schemeClr val="bg1"/>
                  </a:solidFill>
                  <a:cs typeface="Trebuchet MS" charset="0"/>
                </a:rPr>
                <a:t>ImageViews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799220" y="3612394"/>
              <a:ext cx="612213" cy="842824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791329" y="3886200"/>
              <a:ext cx="990470" cy="573470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7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2939</TotalTime>
  <Words>691</Words>
  <Application>Microsoft Macintosh PowerPoint</Application>
  <PresentationFormat>On-screen Show (4:3)</PresentationFormat>
  <Paragraphs>210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PowerPoint Presentation</vt:lpstr>
      <vt:lpstr>Agenda</vt:lpstr>
      <vt:lpstr>Examples</vt:lpstr>
      <vt:lpstr>Basic TableView</vt:lpstr>
      <vt:lpstr>Table Rows with Anonymous Objects</vt:lpstr>
      <vt:lpstr>TableViewRow Object</vt:lpstr>
      <vt:lpstr>Row Indicators</vt:lpstr>
      <vt:lpstr>Basic Table and Row Properties</vt:lpstr>
      <vt:lpstr>Custom Table Rows</vt:lpstr>
      <vt:lpstr>Headers and Footers</vt:lpstr>
      <vt:lpstr>Table Sections</vt:lpstr>
      <vt:lpstr>Table Searching</vt:lpstr>
      <vt:lpstr>iOS Only Features</vt:lpstr>
      <vt:lpstr>Table events</vt:lpstr>
      <vt:lpstr>Event Extras</vt:lpstr>
      <vt:lpstr>Q&amp;A</vt:lpstr>
      <vt:lpstr>Lab goals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110</cp:revision>
  <dcterms:created xsi:type="dcterms:W3CDTF">2010-12-08T19:18:01Z</dcterms:created>
  <dcterms:modified xsi:type="dcterms:W3CDTF">2011-06-10T15:09:59Z</dcterms:modified>
</cp:coreProperties>
</file>