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19"/>
  </p:notesMasterIdLst>
  <p:sldIdLst>
    <p:sldId id="256" r:id="rId2"/>
    <p:sldId id="258" r:id="rId3"/>
    <p:sldId id="349" r:id="rId4"/>
    <p:sldId id="390" r:id="rId5"/>
    <p:sldId id="379" r:id="rId6"/>
    <p:sldId id="378" r:id="rId7"/>
    <p:sldId id="385" r:id="rId8"/>
    <p:sldId id="383" r:id="rId9"/>
    <p:sldId id="381" r:id="rId10"/>
    <p:sldId id="382" r:id="rId11"/>
    <p:sldId id="384" r:id="rId12"/>
    <p:sldId id="386" r:id="rId13"/>
    <p:sldId id="387" r:id="rId14"/>
    <p:sldId id="388" r:id="rId15"/>
    <p:sldId id="380" r:id="rId16"/>
    <p:sldId id="389" r:id="rId17"/>
    <p:sldId id="328" r:id="rId18"/>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92" autoAdjust="0"/>
  </p:normalViewPr>
  <p:slideViewPr>
    <p:cSldViewPr>
      <p:cViewPr varScale="1">
        <p:scale>
          <a:sx n="95" d="100"/>
          <a:sy n="95" d="100"/>
        </p:scale>
        <p:origin x="-1384" y="-120"/>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60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(30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a:t>
            </a:r>
            <a:r>
              <a:rPr lang="en-US">
                <a:latin typeface="Calibri" charset="0"/>
                <a:ea typeface="ＭＳ Ｐゴシック" charset="0"/>
                <a:cs typeface="ＭＳ Ｐゴシック" charset="0"/>
              </a:rPr>
              <a:t>, </a:t>
            </a:r>
            <a:r>
              <a:rPr lang="en-US" smtClean="0">
                <a:latin typeface="Calibri" charset="0"/>
                <a:ea typeface="ＭＳ Ｐゴシック" charset="0"/>
                <a:cs typeface="ＭＳ Ｐゴシック" charset="0"/>
              </a:rPr>
              <a:t>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Defer loading when possible</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For the second and third</a:t>
            </a:r>
            <a:r>
              <a:rPr lang="en-US" b="0" baseline="0" dirty="0" smtClean="0">
                <a:solidFill>
                  <a:srgbClr val="000000"/>
                </a:solidFill>
                <a:latin typeface="Lucida Grande" charset="0"/>
                <a:ea typeface="ＭＳ Ｐゴシック" charset="0"/>
                <a:cs typeface="Lucida Grande" charset="0"/>
                <a:sym typeface="Lucida Grande" charset="0"/>
              </a:rPr>
              <a:t> point – it is tempting to package JSON files in your resources directory and JSON-parse them as configuration, resource bundles, etc.  This is fine for small numbers of files, but can be costly as files get large</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Older “hack” of adding objects, functions, and values to </a:t>
            </a:r>
            <a:r>
              <a:rPr lang="en-US" b="0" baseline="0" dirty="0" err="1" smtClean="0">
                <a:solidFill>
                  <a:srgbClr val="000000"/>
                </a:solidFill>
                <a:latin typeface="Lucida Grande" charset="0"/>
                <a:ea typeface="ＭＳ Ｐゴシック" charset="0"/>
                <a:cs typeface="Lucida Grande" charset="0"/>
                <a:sym typeface="Lucida Grande" charset="0"/>
              </a:rPr>
              <a:t>Ti.App</a:t>
            </a:r>
            <a:r>
              <a:rPr lang="en-US" b="0" baseline="0" dirty="0" smtClean="0">
                <a:solidFill>
                  <a:srgbClr val="000000"/>
                </a:solidFill>
                <a:latin typeface="Lucida Grande" charset="0"/>
                <a:ea typeface="ＭＳ Ｐゴシック" charset="0"/>
                <a:cs typeface="Lucida Grande" charset="0"/>
                <a:sym typeface="Lucida Grande" charset="0"/>
              </a:rPr>
              <a:t> is no longer recommended. Generally this is disallowed and it can lead to many potentials for problems and crashes.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 Titanium 2,</a:t>
            </a:r>
            <a:r>
              <a:rPr lang="en-US" b="0" baseline="0" dirty="0" smtClean="0">
                <a:solidFill>
                  <a:srgbClr val="000000"/>
                </a:solidFill>
                <a:latin typeface="Lucida Grande" charset="0"/>
                <a:ea typeface="ＭＳ Ｐゴシック" charset="0"/>
                <a:cs typeface="Lucida Grande" charset="0"/>
                <a:sym typeface="Lucida Grande" charset="0"/>
              </a:rPr>
              <a:t> the current thinking is that all apps will be single context, more like the browser.  We will then expose a threading API to be more explicit about the creation of threads/contexts, so eventually single context will be the one and only way.  For the </a:t>
            </a:r>
            <a:r>
              <a:rPr lang="en-US" b="0" baseline="0" dirty="0" err="1" smtClean="0">
                <a:solidFill>
                  <a:srgbClr val="000000"/>
                </a:solidFill>
                <a:latin typeface="Lucida Grande" charset="0"/>
                <a:ea typeface="ＭＳ Ｐゴシック" charset="0"/>
                <a:cs typeface="Lucida Grande" charset="0"/>
                <a:sym typeface="Lucida Grande" charset="0"/>
              </a:rPr>
              <a:t>forseeable</a:t>
            </a:r>
            <a:r>
              <a:rPr lang="en-US" b="0" baseline="0" dirty="0" smtClean="0">
                <a:solidFill>
                  <a:srgbClr val="000000"/>
                </a:solidFill>
                <a:latin typeface="Lucida Grande" charset="0"/>
                <a:ea typeface="ＭＳ Ｐゴシック" charset="0"/>
                <a:cs typeface="Lucida Grande" charset="0"/>
                <a:sym typeface="Lucida Grande" charset="0"/>
              </a:rPr>
              <a:t> future, though, multiple contexts can be useful for deferring execution.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Adding </a:t>
            </a:r>
            <a:r>
              <a:rPr lang="en-US" b="0" dirty="0" err="1" smtClean="0">
                <a:solidFill>
                  <a:srgbClr val="000000"/>
                </a:solidFill>
                <a:latin typeface="Lucida Grande" charset="0"/>
                <a:ea typeface="ＭＳ Ｐゴシック" charset="0"/>
                <a:cs typeface="Lucida Grande" charset="0"/>
                <a:sym typeface="Lucida Grande" charset="0"/>
              </a:rPr>
              <a:t>className</a:t>
            </a:r>
            <a:r>
              <a:rPr lang="en-US" b="0" baseline="0" dirty="0" smtClean="0">
                <a:solidFill>
                  <a:srgbClr val="000000"/>
                </a:solidFill>
                <a:latin typeface="Lucida Grande" charset="0"/>
                <a:ea typeface="ＭＳ Ｐゴシック" charset="0"/>
                <a:cs typeface="Lucida Grande" charset="0"/>
                <a:sym typeface="Lucida Grande" charset="0"/>
              </a:rPr>
              <a:t> enables Ti &amp; underlying OS to reuse table row objects and optimize memory</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a:t>
            </a:r>
            <a:r>
              <a:rPr lang="en-US" b="0" dirty="0" err="1" smtClean="0">
                <a:solidFill>
                  <a:srgbClr val="000000"/>
                </a:solidFill>
                <a:latin typeface="Lucida Grande" charset="0"/>
                <a:ea typeface="ＭＳ Ｐゴシック" charset="0"/>
                <a:cs typeface="Lucida Grande" charset="0"/>
                <a:sym typeface="Lucida Grande" charset="0"/>
              </a:rPr>
              <a:t>setData</a:t>
            </a:r>
            <a:r>
              <a:rPr lang="en-US" b="0" dirty="0" smtClean="0">
                <a:solidFill>
                  <a:srgbClr val="000000"/>
                </a:solidFill>
                <a:latin typeface="Lucida Grande" charset="0"/>
                <a:ea typeface="ＭＳ Ｐゴシック" charset="0"/>
                <a:cs typeface="Lucida Grande" charset="0"/>
                <a:sym typeface="Lucida Grande" charset="0"/>
              </a:rPr>
              <a:t>()</a:t>
            </a:r>
            <a:r>
              <a:rPr lang="en-US" b="0" baseline="0" dirty="0" smtClean="0">
                <a:solidFill>
                  <a:srgbClr val="000000"/>
                </a:solidFill>
                <a:latin typeface="Lucida Grande" charset="0"/>
                <a:ea typeface="ＭＳ Ｐゴシック" charset="0"/>
                <a:cs typeface="Lucida Grande" charset="0"/>
                <a:sym typeface="Lucida Grande" charset="0"/>
              </a:rPr>
              <a:t> call for a lot of rows is faster than repeated </a:t>
            </a:r>
            <a:r>
              <a:rPr lang="en-US" b="0" baseline="0" dirty="0" err="1" smtClean="0">
                <a:solidFill>
                  <a:srgbClr val="000000"/>
                </a:solidFill>
                <a:latin typeface="Lucida Grande" charset="0"/>
                <a:ea typeface="ＭＳ Ｐゴシック" charset="0"/>
                <a:cs typeface="Lucida Grande" charset="0"/>
                <a:sym typeface="Lucida Grande" charset="0"/>
              </a:rPr>
              <a:t>appendRow</a:t>
            </a:r>
            <a:r>
              <a:rPr lang="en-US" b="0" baseline="0" dirty="0" smtClean="0">
                <a:solidFill>
                  <a:srgbClr val="000000"/>
                </a:solidFill>
                <a:latin typeface="Lucida Grande" charset="0"/>
                <a:ea typeface="ＭＳ Ｐゴシック" charset="0"/>
                <a:cs typeface="Lucida Grande" charset="0"/>
                <a:sym typeface="Lucida Grande" charset="0"/>
              </a:rPr>
              <a:t>() calls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Perhaps you can use alternate UI paradigm to create smaller tables</a:t>
            </a:r>
          </a:p>
          <a:p>
            <a:pPr marL="250825" marR="0" indent="-171450" algn="l" defTabSz="914400" rtl="0" eaLnBrk="1" fontAlgn="base" latinLnBrk="0" hangingPunct="1">
              <a:lnSpc>
                <a:spcPct val="100000"/>
              </a:lnSpc>
              <a:spcBef>
                <a:spcPct val="0"/>
              </a:spcBef>
              <a:spcAft>
                <a:spcPct val="0"/>
              </a:spcAft>
              <a:buClrTx/>
              <a:buSzTx/>
              <a:buFontTx/>
              <a:buChar char="-"/>
              <a:tabLst/>
              <a:defRPr/>
            </a:pPr>
            <a:r>
              <a:rPr lang="en-US" sz="1200" b="1" baseline="0" dirty="0" smtClean="0">
                <a:solidFill>
                  <a:srgbClr val="000000"/>
                </a:solidFill>
                <a:latin typeface="Lucida Grande" charset="0"/>
                <a:ea typeface="ＭＳ Ｐゴシック" charset="0"/>
                <a:cs typeface="Lucida Grande" charset="0"/>
                <a:sym typeface="Lucida Grande" charset="0"/>
              </a:rPr>
              <a:t>Dawson’s Lazy Loaded Tables http://</a:t>
            </a:r>
            <a:r>
              <a:rPr lang="en-US" sz="1200" b="1" baseline="0" dirty="0" err="1" smtClean="0">
                <a:solidFill>
                  <a:srgbClr val="000000"/>
                </a:solidFill>
                <a:latin typeface="Lucida Grande" charset="0"/>
                <a:ea typeface="ＭＳ Ｐゴシック" charset="0"/>
                <a:cs typeface="Lucida Grande" charset="0"/>
                <a:sym typeface="Lucida Grande" charset="0"/>
              </a:rPr>
              <a:t>j.mp</a:t>
            </a:r>
            <a:r>
              <a:rPr lang="en-US" sz="1200" b="1" baseline="0" dirty="0" smtClean="0">
                <a:solidFill>
                  <a:srgbClr val="000000"/>
                </a:solidFill>
                <a:latin typeface="Lucida Grande" charset="0"/>
                <a:ea typeface="ＭＳ Ｐゴシック" charset="0"/>
                <a:cs typeface="Lucida Grande" charset="0"/>
                <a:sym typeface="Lucida Grande" charset="0"/>
              </a:rPr>
              <a:t>/rbL32h</a:t>
            </a:r>
            <a:endParaRPr lang="en-US" sz="1200"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Filter data in SQL rather than via JS (sorting, searching, etc.)</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Don’t use “select * from table” if you store blobs in your tables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Open/closing</a:t>
            </a:r>
            <a:r>
              <a:rPr lang="en-US" b="0" baseline="0" dirty="0" smtClean="0">
                <a:solidFill>
                  <a:srgbClr val="000000"/>
                </a:solidFill>
                <a:latin typeface="Lucida Grande" charset="0"/>
                <a:ea typeface="ＭＳ Ｐゴシック" charset="0"/>
                <a:cs typeface="Lucida Grande" charset="0"/>
                <a:sym typeface="Lucida Grande" charset="0"/>
              </a:rPr>
              <a:t> connections is generally more memory friendly than any performance benefits you’d get from keeping a connection open</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Test in a real-world networking environment (in various data coverage areas)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Use DDMS</a:t>
            </a:r>
            <a:r>
              <a:rPr lang="en-US" b="0" baseline="0" dirty="0" smtClean="0">
                <a:solidFill>
                  <a:srgbClr val="000000"/>
                </a:solidFill>
                <a:latin typeface="Lucida Grande" charset="0"/>
                <a:ea typeface="ＭＳ Ｐゴシック" charset="0"/>
                <a:cs typeface="Lucida Grande" charset="0"/>
                <a:sym typeface="Lucida Grande" charset="0"/>
              </a:rPr>
              <a:t> &amp; other tools to simulate poorer network conditions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Decrease payload size (use JSON rather than SOAP for example)</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If you have a lot of data to transfer, a few larger network requests is better than multiple smaller data transfers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Saves on battery if nothing else (min. time of radio on per network request can suck juice if you have lots of network requests)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In this lab, we will be examining a refactored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that is a little smarter about performance.  It uses multiple contexts,</a:t>
            </a:r>
            <a:r>
              <a:rPr lang="en-US" baseline="0" dirty="0" smtClean="0">
                <a:solidFill>
                  <a:srgbClr val="000000"/>
                </a:solidFill>
                <a:latin typeface="Times New Roman" charset="0"/>
                <a:ea typeface="ＭＳ Ｐゴシック" charset="0"/>
                <a:cs typeface="Times New Roman" charset="0"/>
                <a:sym typeface="Times New Roman" charset="0"/>
              </a:rPr>
              <a:t> modular code organization, and deferred script loading.</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We’ll download the source, build &amp; run it, then we’ll see how to defer loading during a code walk-thru</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16</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b="1" baseline="0" dirty="0" smtClean="0">
                <a:solidFill>
                  <a:srgbClr val="000000"/>
                </a:solidFill>
                <a:latin typeface="Times New Roman" charset="0"/>
                <a:ea typeface="ＭＳ Ｐゴシック" charset="0"/>
                <a:cs typeface="Times New Roman" charset="0"/>
                <a:sym typeface="Times New Roman" charset="0"/>
              </a:rPr>
              <a:t>Code walk-through</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1" u="sng" baseline="0" dirty="0" err="1" smtClean="0">
                <a:solidFill>
                  <a:srgbClr val="000000"/>
                </a:solidFill>
                <a:latin typeface="Times New Roman" charset="0"/>
                <a:ea typeface="ＭＳ Ｐゴシック" charset="0"/>
                <a:cs typeface="Times New Roman" charset="0"/>
                <a:sym typeface="Times New Roman" charset="0"/>
              </a:rPr>
              <a:t>app.js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require() is safer &amp; better for JS-based modules</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Ti.include</a:t>
            </a:r>
            <a:r>
              <a:rPr lang="en-US" baseline="0" dirty="0" smtClean="0">
                <a:solidFill>
                  <a:srgbClr val="000000"/>
                </a:solidFill>
                <a:latin typeface="Times New Roman" charset="0"/>
                <a:ea typeface="ＭＳ Ｐゴシック" charset="0"/>
                <a:cs typeface="Times New Roman" charset="0"/>
                <a:sym typeface="Times New Roman" charset="0"/>
              </a:rPr>
              <a:t>() adds to global variable, which require() doesn’t</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We include a helper to set up a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method that will then use require()</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err="1" smtClean="0">
                <a:solidFill>
                  <a:srgbClr val="000000"/>
                </a:solidFill>
                <a:latin typeface="Times New Roman" charset="0"/>
                <a:ea typeface="ＭＳ Ｐゴシック" charset="0"/>
                <a:cs typeface="Times New Roman" charset="0"/>
                <a:sym typeface="Times New Roman" charset="0"/>
              </a:rPr>
              <a:t>js</a:t>
            </a:r>
            <a:r>
              <a:rPr lang="en-US" b="1" u="sng" baseline="0" dirty="0" smtClean="0">
                <a:solidFill>
                  <a:srgbClr val="000000"/>
                </a:solidFill>
                <a:latin typeface="Times New Roman" charset="0"/>
                <a:ea typeface="ＭＳ Ｐゴシック" charset="0"/>
                <a:cs typeface="Times New Roman" charset="0"/>
                <a:sym typeface="Times New Roman" charset="0"/>
              </a:rPr>
              <a:t>/lib/</a:t>
            </a:r>
            <a:r>
              <a:rPr lang="en-US" b="1" u="sng" baseline="0" dirty="0" err="1" smtClean="0">
                <a:solidFill>
                  <a:srgbClr val="000000"/>
                </a:solidFill>
                <a:latin typeface="Times New Roman" charset="0"/>
                <a:ea typeface="ＭＳ Ｐゴシック" charset="0"/>
                <a:cs typeface="Times New Roman" charset="0"/>
                <a:sym typeface="Times New Roman" charset="0"/>
              </a:rPr>
              <a:t>require_once.js</a:t>
            </a:r>
            <a:endParaRPr lang="en-US" b="1" u="sng" baseline="0" dirty="0" smtClean="0">
              <a:solidFill>
                <a:srgbClr val="000000"/>
              </a:solidFill>
              <a:latin typeface="Times New Roman" charset="0"/>
              <a:ea typeface="ＭＳ Ｐゴシック" charset="0"/>
              <a:cs typeface="Times New Roman" charset="0"/>
              <a:sym typeface="Times New Roman" charset="0"/>
            </a:endParaRP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explain how this will do </a:t>
            </a: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style loading – registers a module and checks that registry before loading again</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app directory contains all the </a:t>
            </a:r>
            <a:r>
              <a:rPr lang="en-US" baseline="0" dirty="0" err="1" smtClean="0">
                <a:solidFill>
                  <a:srgbClr val="000000"/>
                </a:solidFill>
                <a:latin typeface="Times New Roman" charset="0"/>
                <a:ea typeface="ＭＳ Ｐゴシック" charset="0"/>
                <a:cs typeface="Times New Roman" charset="0"/>
                <a:sym typeface="Times New Roman" charset="0"/>
              </a:rPr>
              <a:t>js</a:t>
            </a:r>
            <a:r>
              <a:rPr lang="en-US" baseline="0" dirty="0" smtClean="0">
                <a:solidFill>
                  <a:srgbClr val="000000"/>
                </a:solidFill>
                <a:latin typeface="Times New Roman" charset="0"/>
                <a:ea typeface="ＭＳ Ｐゴシック" charset="0"/>
                <a:cs typeface="Times New Roman" charset="0"/>
                <a:sym typeface="Times New Roman" charset="0"/>
              </a:rPr>
              <a:t> files corresponding to the </a:t>
            </a:r>
            <a:r>
              <a:rPr lang="en-US" baseline="0" dirty="0" err="1" smtClean="0">
                <a:solidFill>
                  <a:srgbClr val="000000"/>
                </a:solidFill>
                <a:latin typeface="Times New Roman" charset="0"/>
                <a:ea typeface="ＭＳ Ｐゴシック" charset="0"/>
                <a:cs typeface="Times New Roman" charset="0"/>
                <a:sym typeface="Times New Roman" charset="0"/>
              </a:rPr>
              <a:t>ui</a:t>
            </a:r>
            <a:r>
              <a:rPr lang="en-US" baseline="0" dirty="0" smtClean="0">
                <a:solidFill>
                  <a:srgbClr val="000000"/>
                </a:solidFill>
                <a:latin typeface="Times New Roman" charset="0"/>
                <a:ea typeface="ＭＳ Ｐゴシック" charset="0"/>
                <a:cs typeface="Times New Roman" charset="0"/>
                <a:sym typeface="Times New Roman" charset="0"/>
              </a:rPr>
              <a:t> elements of the app</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files correspond generally to each window</a:t>
            </a:r>
          </a:p>
          <a:p>
            <a:pPr marL="119063" indent="0" eaLnBrk="1" hangingPunct="1">
              <a:spcBef>
                <a:spcPts val="450"/>
              </a:spcBef>
              <a:buFont typeface="Arial"/>
              <a:buNone/>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1" u="sng" baseline="0" dirty="0" smtClean="0">
                <a:solidFill>
                  <a:srgbClr val="000000"/>
                </a:solidFill>
                <a:latin typeface="Times New Roman" charset="0"/>
                <a:ea typeface="ＭＳ Ｐゴシック" charset="0"/>
                <a:cs typeface="Times New Roman" charset="0"/>
                <a:sym typeface="Times New Roman" charset="0"/>
              </a:rPr>
              <a:t>Optimizations include:</a:t>
            </a:r>
          </a:p>
          <a:p>
            <a:pPr marL="290513" indent="-171450" eaLnBrk="1" hangingPunct="1">
              <a:spcBef>
                <a:spcPts val="450"/>
              </a:spcBef>
              <a:buFont typeface="Arial"/>
              <a:buChar char="•"/>
            </a:pPr>
            <a:r>
              <a:rPr lang="en-US" baseline="0" dirty="0" err="1" smtClean="0">
                <a:solidFill>
                  <a:srgbClr val="000000"/>
                </a:solidFill>
                <a:latin typeface="Times New Roman" charset="0"/>
                <a:ea typeface="ＭＳ Ｐゴシック" charset="0"/>
                <a:cs typeface="Times New Roman" charset="0"/>
                <a:sym typeface="Times New Roman" charset="0"/>
              </a:rPr>
              <a:t>require_once</a:t>
            </a:r>
            <a:r>
              <a:rPr lang="en-US" baseline="0" dirty="0" smtClean="0">
                <a:solidFill>
                  <a:srgbClr val="000000"/>
                </a:solidFill>
                <a:latin typeface="Times New Roman" charset="0"/>
                <a:ea typeface="ＭＳ Ｐゴシック" charset="0"/>
                <a:cs typeface="Times New Roman" charset="0"/>
                <a:sym typeface="Times New Roman" charset="0"/>
              </a:rPr>
              <a:t> ensures we don’t load scripts multiple times (repeatedly allocate memory/resources)</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biggest optimization for </a:t>
            </a:r>
            <a:r>
              <a:rPr lang="en-US" baseline="0" dirty="0" err="1" smtClean="0">
                <a:solidFill>
                  <a:srgbClr val="000000"/>
                </a:solidFill>
                <a:latin typeface="Times New Roman" charset="0"/>
                <a:ea typeface="ＭＳ Ｐゴシック" charset="0"/>
                <a:cs typeface="Times New Roman" charset="0"/>
                <a:sym typeface="Times New Roman" charset="0"/>
              </a:rPr>
              <a:t>TiBH</a:t>
            </a:r>
            <a:r>
              <a:rPr lang="en-US" baseline="0" dirty="0" smtClean="0">
                <a:solidFill>
                  <a:srgbClr val="000000"/>
                </a:solidFill>
                <a:latin typeface="Times New Roman" charset="0"/>
                <a:ea typeface="ＭＳ Ｐゴシック" charset="0"/>
                <a:cs typeface="Times New Roman" charset="0"/>
                <a:sym typeface="Times New Roman" charset="0"/>
              </a:rPr>
              <a:t> is that modules are no longer loaded all up front (as in BNAPPs version)</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Instead, we require modules in line as needed, and only once</a:t>
            </a:r>
          </a:p>
          <a:p>
            <a:pPr marL="290513" indent="-171450" eaLnBrk="1" hangingPunct="1">
              <a:spcBef>
                <a:spcPts val="450"/>
              </a:spcBef>
              <a:buFont typeface="Arial"/>
              <a:buChar char="•"/>
            </a:pPr>
            <a:r>
              <a:rPr lang="en-US" baseline="0" dirty="0" smtClean="0">
                <a:solidFill>
                  <a:srgbClr val="000000"/>
                </a:solidFill>
                <a:latin typeface="Times New Roman" charset="0"/>
                <a:ea typeface="ＭＳ Ｐゴシック" charset="0"/>
                <a:cs typeface="Times New Roman" charset="0"/>
                <a:sym typeface="Times New Roman" charset="0"/>
              </a:rPr>
              <a:t>When windows close (e.g. </a:t>
            </a:r>
            <a:r>
              <a:rPr lang="en-US" baseline="0" dirty="0" err="1" smtClean="0">
                <a:solidFill>
                  <a:srgbClr val="000000"/>
                </a:solidFill>
                <a:latin typeface="Times New Roman" charset="0"/>
                <a:ea typeface="ＭＳ Ｐゴシック" charset="0"/>
                <a:cs typeface="Times New Roman" charset="0"/>
                <a:sym typeface="Times New Roman" charset="0"/>
              </a:rPr>
              <a:t>DetailWindow</a:t>
            </a:r>
            <a:r>
              <a:rPr lang="en-US" baseline="0" dirty="0" smtClean="0">
                <a:solidFill>
                  <a:srgbClr val="000000"/>
                </a:solidFill>
                <a:latin typeface="Times New Roman" charset="0"/>
                <a:ea typeface="ＭＳ Ｐゴシック" charset="0"/>
                <a:cs typeface="Times New Roman" charset="0"/>
                <a:sym typeface="Times New Roman" charset="0"/>
              </a:rPr>
              <a:t>), there will be no reference to it any more so its resources will be garbage collected</a:t>
            </a:r>
          </a:p>
          <a:p>
            <a:pPr marL="290513" indent="-171450" eaLnBrk="1" hangingPunct="1">
              <a:spcBef>
                <a:spcPts val="450"/>
              </a:spcBef>
              <a:buFont typeface="Arial"/>
              <a:buChar char="•"/>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Make sure to take all the normal </a:t>
            </a:r>
            <a:r>
              <a:rPr lang="en-US" baseline="0" dirty="0" err="1" smtClean="0">
                <a:solidFill>
                  <a:srgbClr val="000000"/>
                </a:solidFill>
                <a:latin typeface="Times New Roman" charset="0"/>
                <a:ea typeface="ＭＳ Ｐゴシック" charset="0"/>
                <a:cs typeface="Times New Roman" charset="0"/>
                <a:sym typeface="Times New Roman" charset="0"/>
              </a:rPr>
              <a:t>javascript</a:t>
            </a:r>
            <a:r>
              <a:rPr lang="en-US" baseline="0" dirty="0" smtClean="0">
                <a:solidFill>
                  <a:srgbClr val="000000"/>
                </a:solidFill>
                <a:latin typeface="Times New Roman" charset="0"/>
                <a:ea typeface="ＭＳ Ｐゴシック" charset="0"/>
                <a:cs typeface="Times New Roman" charset="0"/>
                <a:sym typeface="Times New Roman" charset="0"/>
              </a:rPr>
              <a:t> optimization steps you can. </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e.g. with a loop, set a variable equal to the upper-bound count prior to the loop rather than within the for() statement</a:t>
            </a:r>
          </a:p>
          <a:p>
            <a:pPr marL="119063" indent="0" eaLnBrk="1" hangingPunct="1">
              <a:spcBef>
                <a:spcPts val="450"/>
              </a:spcBef>
              <a:buFont typeface="Arial"/>
              <a:buNone/>
            </a:pPr>
            <a:r>
              <a:rPr lang="en-US" baseline="0" dirty="0" smtClean="0">
                <a:solidFill>
                  <a:srgbClr val="000000"/>
                </a:solidFill>
                <a:latin typeface="Times New Roman" charset="0"/>
                <a:ea typeface="ＭＳ Ｐゴシック" charset="0"/>
                <a:cs typeface="Times New Roman" charset="0"/>
                <a:sym typeface="Times New Roman" charset="0"/>
              </a:rPr>
              <a:t>Especially if the count is going to point to some proxy object that would call over the bridge to native land (child rows of a table)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Need</a:t>
            </a:r>
            <a:r>
              <a:rPr lang="en-US" b="0" baseline="0" dirty="0" smtClean="0">
                <a:solidFill>
                  <a:srgbClr val="000000"/>
                </a:solidFill>
                <a:latin typeface="Lucida Grande" charset="0"/>
                <a:ea typeface="ＭＳ Ｐゴシック" charset="0"/>
                <a:cs typeface="Lucida Grande" charset="0"/>
                <a:sym typeface="Lucida Grande" charset="0"/>
              </a:rPr>
              <a:t> to worry about running out of resources</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 biggest concern is running out of memory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Mostly that means getting rid of things you no longer need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Garbage</a:t>
            </a:r>
            <a:r>
              <a:rPr lang="en-US" b="0" baseline="0" dirty="0" smtClean="0">
                <a:solidFill>
                  <a:srgbClr val="000000"/>
                </a:solidFill>
                <a:latin typeface="Lucida Grande" charset="0"/>
                <a:ea typeface="ＭＳ Ｐゴシック" charset="0"/>
                <a:cs typeface="Lucida Grande" charset="0"/>
                <a:sym typeface="Lucida Grande" charset="0"/>
              </a:rPr>
              <a:t> collection is automatic, you don’t have to manually track and release memory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Objects are </a:t>
            </a:r>
            <a:r>
              <a:rPr lang="en-US" b="0" baseline="0" dirty="0" err="1" smtClean="0">
                <a:solidFill>
                  <a:srgbClr val="000000"/>
                </a:solidFill>
                <a:latin typeface="Lucida Grande" charset="0"/>
                <a:ea typeface="ＭＳ Ｐゴシック" charset="0"/>
                <a:cs typeface="Lucida Grande" charset="0"/>
                <a:sym typeface="Lucida Grande" charset="0"/>
              </a:rPr>
              <a:t>GC’d</a:t>
            </a:r>
            <a:r>
              <a:rPr lang="en-US" b="0" baseline="0" dirty="0" smtClean="0">
                <a:solidFill>
                  <a:srgbClr val="000000"/>
                </a:solidFill>
                <a:latin typeface="Lucida Grande" charset="0"/>
                <a:ea typeface="ＭＳ Ｐゴシック" charset="0"/>
                <a:cs typeface="Lucida Grande" charset="0"/>
                <a:sym typeface="Lucida Grande" charset="0"/>
              </a:rPr>
              <a:t> when no references remain</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Mark &amp; Sweep:</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JS stops and scans</a:t>
            </a:r>
          </a:p>
          <a:p>
            <a:pPr marL="250825" indent="-171450" eaLnBrk="1" hangingPunct="1">
              <a:buFont typeface="Arial"/>
              <a:buChar char="•"/>
            </a:pPr>
            <a:r>
              <a:rPr lang="en-US" b="0" dirty="0" smtClean="0">
                <a:solidFill>
                  <a:srgbClr val="000000"/>
                </a:solidFill>
                <a:latin typeface="Lucida Grande" charset="0"/>
                <a:ea typeface="ＭＳ Ｐゴシック" charset="0"/>
                <a:cs typeface="Lucida Grande" charset="0"/>
                <a:sym typeface="Lucida Grande" charset="0"/>
              </a:rPr>
              <a:t>Marks all objects except those in use</a:t>
            </a:r>
          </a:p>
          <a:p>
            <a:pPr marL="250825" indent="-171450" eaLnBrk="1" hangingPunct="1">
              <a:buFont typeface="Arial"/>
              <a:buChar char="•"/>
            </a:pPr>
            <a:r>
              <a:rPr lang="en-US" b="0" dirty="0" smtClean="0">
                <a:solidFill>
                  <a:srgbClr val="000000"/>
                </a:solidFill>
                <a:latin typeface="Lucida Grande" charset="0"/>
                <a:ea typeface="ＭＳ Ｐゴシック" charset="0"/>
                <a:cs typeface="Lucida Grande" charset="0"/>
                <a:sym typeface="Lucida Grande" charset="0"/>
              </a:rPr>
              <a:t>Objects</a:t>
            </a:r>
            <a:r>
              <a:rPr lang="en-US" b="0" baseline="0" dirty="0" smtClean="0">
                <a:solidFill>
                  <a:srgbClr val="000000"/>
                </a:solidFill>
                <a:latin typeface="Lucida Grande" charset="0"/>
                <a:ea typeface="ＭＳ Ｐゴシック" charset="0"/>
                <a:cs typeface="Lucida Grande" charset="0"/>
                <a:sym typeface="Lucida Grande" charset="0"/>
              </a:rPr>
              <a:t> marked are instructed to shut down &amp; destroy</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App execution resumes</a:t>
            </a:r>
          </a:p>
          <a:p>
            <a:pPr marL="250825" indent="-171450" eaLnBrk="1" hangingPunct="1">
              <a:buFont typeface="Arial"/>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Force an object to be </a:t>
            </a:r>
            <a:r>
              <a:rPr lang="en-US" b="0" baseline="0" dirty="0" err="1" smtClean="0">
                <a:solidFill>
                  <a:srgbClr val="000000"/>
                </a:solidFill>
                <a:latin typeface="Lucida Grande" charset="0"/>
                <a:ea typeface="ＭＳ Ｐゴシック" charset="0"/>
                <a:cs typeface="Lucida Grande" charset="0"/>
                <a:sym typeface="Lucida Grande" charset="0"/>
              </a:rPr>
              <a:t>GC’d</a:t>
            </a:r>
            <a:r>
              <a:rPr lang="en-US" b="0" baseline="0" dirty="0" smtClean="0">
                <a:solidFill>
                  <a:srgbClr val="000000"/>
                </a:solidFill>
                <a:latin typeface="Lucida Grande" charset="0"/>
                <a:ea typeface="ＭＳ Ｐゴシック" charset="0"/>
                <a:cs typeface="Lucida Grande" charset="0"/>
                <a:sym typeface="Lucida Grande" charset="0"/>
              </a:rPr>
              <a:t> by removing all references to it</a:t>
            </a: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Can be tough as references can be “hidden” in event listeners, closures, etc.</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Garbage</a:t>
            </a:r>
            <a:r>
              <a:rPr lang="en-US" b="0" baseline="0" dirty="0" smtClean="0">
                <a:solidFill>
                  <a:srgbClr val="000000"/>
                </a:solidFill>
                <a:latin typeface="Lucida Grande" charset="0"/>
                <a:ea typeface="ＭＳ Ｐゴシック" charset="0"/>
                <a:cs typeface="Lucida Grande" charset="0"/>
                <a:sym typeface="Lucida Grande" charset="0"/>
              </a:rPr>
              <a:t> management:</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When a window is closed, the object it contains are generally removed and memory freed</a:t>
            </a:r>
          </a:p>
          <a:p>
            <a:pPr marL="250825" indent="-171450" eaLnBrk="1" hangingPunct="1">
              <a:buFont typeface="Arial"/>
              <a:buChar char="•"/>
            </a:pPr>
            <a:r>
              <a:rPr lang="en-US" b="0" baseline="0" dirty="0" smtClean="0">
                <a:solidFill>
                  <a:srgbClr val="000000"/>
                </a:solidFill>
                <a:latin typeface="Lucida Grande" charset="0"/>
                <a:ea typeface="ＭＳ Ｐゴシック" charset="0"/>
                <a:cs typeface="Lucida Grande" charset="0"/>
                <a:sym typeface="Lucida Grande" charset="0"/>
              </a:rPr>
              <a:t>Manually – set a reference to null (proxy objects are the JS objects that represent the native equivalent)</a:t>
            </a:r>
          </a:p>
          <a:p>
            <a:pPr marL="250825" indent="-171450" eaLnBrk="1" hangingPunct="1">
              <a:buFont typeface="Arial"/>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Use DDMS and Instruments to monitor memory usage, see when &amp; where you’re running out of memory</a:t>
            </a: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Then you can take manual actions to clean up</a:t>
            </a:r>
          </a:p>
          <a:p>
            <a:pPr marL="79375" indent="0" eaLnBrk="1" hangingPunct="1">
              <a:buFont typeface="Arial"/>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 typeface="Arial"/>
              <a:buNone/>
            </a:pPr>
            <a:r>
              <a:rPr lang="en-US" b="0" baseline="0" dirty="0" smtClean="0">
                <a:solidFill>
                  <a:srgbClr val="000000"/>
                </a:solidFill>
                <a:latin typeface="Lucida Grande" charset="0"/>
                <a:ea typeface="ＭＳ Ｐゴシック" charset="0"/>
                <a:cs typeface="Lucida Grande" charset="0"/>
                <a:sym typeface="Lucida Grande" charset="0"/>
              </a:rPr>
              <a:t>Optional: Demo </a:t>
            </a:r>
            <a:r>
              <a:rPr lang="en-US" b="0" baseline="0" dirty="0" err="1" smtClean="0">
                <a:solidFill>
                  <a:srgbClr val="000000"/>
                </a:solidFill>
                <a:latin typeface="Lucida Grande" charset="0"/>
                <a:ea typeface="ＭＳ Ｐゴシック" charset="0"/>
                <a:cs typeface="Lucida Grande" charset="0"/>
                <a:sym typeface="Lucida Grande" charset="0"/>
              </a:rPr>
              <a:t>AppLeak</a:t>
            </a:r>
            <a:r>
              <a:rPr lang="en-US" b="0" baseline="0" dirty="0" smtClean="0">
                <a:solidFill>
                  <a:srgbClr val="000000"/>
                </a:solidFill>
                <a:latin typeface="Lucida Grande" charset="0"/>
                <a:ea typeface="ＭＳ Ｐゴシック" charset="0"/>
                <a:cs typeface="Lucida Grande" charset="0"/>
                <a:sym typeface="Lucida Grande" charset="0"/>
              </a:rPr>
              <a:t> project and </a:t>
            </a:r>
            <a:r>
              <a:rPr lang="en-US" b="0" baseline="0" smtClean="0">
                <a:solidFill>
                  <a:srgbClr val="000000"/>
                </a:solidFill>
                <a:latin typeface="Lucida Grande" charset="0"/>
                <a:ea typeface="ＭＳ Ｐゴシック" charset="0"/>
                <a:cs typeface="Lucida Grande" charset="0"/>
                <a:sym typeface="Lucida Grande" charset="0"/>
              </a:rPr>
              <a:t>fixing memory leaks now</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Slow window open time is a common problem:</a:t>
            </a:r>
          </a:p>
          <a:p>
            <a:pPr marL="290513" indent="-171450" eaLnBrk="1" hangingPunct="1">
              <a:spcBef>
                <a:spcPts val="450"/>
              </a:spcBef>
              <a:buFont typeface="Arial"/>
              <a:buChar char="•"/>
            </a:pPr>
            <a:r>
              <a:rPr lang="en-US" dirty="0" smtClean="0">
                <a:solidFill>
                  <a:srgbClr val="000000"/>
                </a:solidFill>
                <a:latin typeface="Times New Roman" charset="0"/>
                <a:ea typeface="ＭＳ Ｐゴシック" charset="0"/>
                <a:cs typeface="Times New Roman" charset="0"/>
                <a:sym typeface="Times New Roman" charset="0"/>
              </a:rPr>
              <a:t>A bigger problem on Android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App start-up time can be slow,</a:t>
            </a:r>
            <a:r>
              <a:rPr lang="en-US" baseline="0" dirty="0" smtClean="0">
                <a:solidFill>
                  <a:srgbClr val="000000"/>
                </a:solidFill>
                <a:latin typeface="Times New Roman" charset="0"/>
                <a:ea typeface="ＭＳ Ｐゴシック" charset="0"/>
                <a:cs typeface="Times New Roman" charset="0"/>
                <a:sym typeface="Times New Roman" charset="0"/>
              </a:rPr>
              <a:t> especially on Android</a:t>
            </a:r>
            <a:endParaRPr lang="en-US" dirty="0" smtClean="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A bigger problem on Android</a:t>
            </a:r>
          </a:p>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Rhino is slower than JavaScript Core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12/7/11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12/7/11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12/7/11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12/7/11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12/7/11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12/7/11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12/7/11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12/7/11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Performance Optimization</a:t>
            </a:r>
            <a:b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dirty="0" smtClean="0">
                <a:solidFill>
                  <a:srgbClr val="122956"/>
                </a:solidFill>
                <a:effectLst>
                  <a:innerShdw blurRad="63500" dist="50800" dir="13500000">
                    <a:prstClr val="black">
                      <a:alpha val="50000"/>
                    </a:prstClr>
                  </a:innerShdw>
                </a:effectLst>
                <a:ea typeface="Hiragino Sans GB W6" charset="0"/>
              </a:rPr>
              <a:t>Advanced Titanium Mobile Development</a:t>
            </a:r>
            <a:endParaRPr lang="en-US" sz="2800" b="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JavaScript loading tips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Only include or require a script WHEN IT IS ABSOLUTELY NEEDED</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Ti.include</a:t>
            </a:r>
            <a:r>
              <a:rPr lang="en-US" dirty="0" smtClean="0">
                <a:latin typeface="Trebuchet MS" charset="0"/>
                <a:ea typeface="ヒラギノ角ゴ ProN W3" charset="0"/>
                <a:cs typeface="ヒラギノ角ゴ ProN W3" charset="0"/>
              </a:rPr>
              <a:t>() and require() faster than </a:t>
            </a:r>
            <a:r>
              <a:rPr lang="en-US" dirty="0" err="1" smtClean="0">
                <a:latin typeface="Trebuchet MS" charset="0"/>
                <a:ea typeface="ヒラギノ角ゴ ProN W3" charset="0"/>
                <a:cs typeface="ヒラギノ角ゴ ProN W3" charset="0"/>
              </a:rPr>
              <a:t>eval</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Don’t parse JSON packaged with your app – put it inline in JavaScript</a:t>
            </a:r>
          </a:p>
          <a:p>
            <a:pPr eaLnBrk="1" hangingPunct="1"/>
            <a:endParaRPr lang="en-US" dirty="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8146779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Multiple contexts can be good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In very large apps for which deferring script evaluation is critical, multiple contexts are a good choice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With multi contexts, app level events are critical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Downside – dependencies may be evaluated multiple 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Titanium 2 – Single context will likely be default</a:t>
            </a: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8105085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Table View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err="1" smtClean="0">
                <a:latin typeface="Trebuchet MS" charset="0"/>
                <a:ea typeface="ヒラギノ角ゴ ProN W3" charset="0"/>
                <a:cs typeface="ヒラギノ角ゴ ProN W3" charset="0"/>
              </a:rPr>
              <a:t>className</a:t>
            </a:r>
            <a:r>
              <a:rPr lang="en-US" dirty="0" smtClean="0">
                <a:latin typeface="Trebuchet MS" charset="0"/>
                <a:ea typeface="ヒラギノ角ゴ ProN W3" charset="0"/>
                <a:cs typeface="ヒラギノ角ゴ ProN W3" charset="0"/>
              </a:rPr>
              <a:t> allows Titanium to cheat a bit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Set all rows at the same time, don’t call append 300 times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Only load as much data as needed</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 table has 1,000s of custom rows, you might need to rethink your design for Ti.  Chunk it up into 20 row sets?  Is your data hierarchical?  Smaller data set helps.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Lazy Loaded Tables http://</a:t>
            </a:r>
            <a:r>
              <a:rPr lang="en-US" dirty="0" err="1" smtClean="0">
                <a:latin typeface="Trebuchet MS" charset="0"/>
                <a:ea typeface="ヒラギノ角ゴ ProN W3" charset="0"/>
                <a:cs typeface="ヒラギノ角ゴ ProN W3" charset="0"/>
              </a:rPr>
              <a:t>j.mp</a:t>
            </a:r>
            <a:r>
              <a:rPr lang="en-US" dirty="0" smtClean="0">
                <a:latin typeface="Trebuchet MS" charset="0"/>
                <a:ea typeface="ヒラギノ角ゴ ProN W3" charset="0"/>
                <a:cs typeface="ヒラギノ角ゴ ProN W3" charset="0"/>
              </a:rPr>
              <a:t>/rbL32h</a:t>
            </a:r>
            <a:endParaRPr lang="en-US" dirty="0" smtClean="0">
              <a:latin typeface="Trebuchet MS" charset="0"/>
              <a:ea typeface="ヒラギノ角ゴ ProN W3" charset="0"/>
              <a:cs typeface="ヒラギノ角ゴ ProN W3" charset="0"/>
            </a:endParaRP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34565097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Database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SQL Queries are fast – use these rather than in-memory sorting of JS arrays, etc.</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RAM is the bottleneck – avoid loading Blobs into memory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Database connection management - open/close connections after use</a:t>
            </a:r>
          </a:p>
          <a:p>
            <a:pPr eaLnBrk="1" hangingPunct="1"/>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endParaRPr lang="en-US" b="1"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1494514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Network Performance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Don’t assume wifi – test on cell networks</a:t>
            </a:r>
          </a:p>
          <a:p>
            <a:pPr eaLnBrk="1" hangingPunct="1"/>
            <a:endParaRPr lang="en-US" b="1"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Decrease service payload sizes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Existing web service APIs aren’t generally optimized for mobile – make mobile service APIs such that:</a:t>
            </a:r>
          </a:p>
          <a:p>
            <a:pPr eaLnBrk="1" hangingPunct="1"/>
            <a:endParaRPr lang="en-US" dirty="0">
              <a:latin typeface="Trebuchet MS" charset="0"/>
              <a:ea typeface="ヒラギノ角ゴ ProN W3" charset="0"/>
              <a:cs typeface="ヒラギノ角ゴ ProN W3" charset="0"/>
            </a:endParaRPr>
          </a:p>
          <a:p>
            <a:pPr eaLnBrk="1" hangingPunct="1">
              <a:buFontTx/>
              <a:buChar char="-"/>
            </a:pPr>
            <a:r>
              <a:rPr lang="en-US" dirty="0" smtClean="0">
                <a:latin typeface="Trebuchet MS" charset="0"/>
                <a:ea typeface="ヒラギノ角ゴ ProN W3" charset="0"/>
                <a:cs typeface="ヒラギノ角ゴ ProN W3" charset="0"/>
              </a:rPr>
              <a:t>As few requests are made as possible</a:t>
            </a:r>
          </a:p>
          <a:p>
            <a:pPr eaLnBrk="1" hangingPunct="1">
              <a:buFontTx/>
              <a:buChar char="-"/>
            </a:pPr>
            <a:r>
              <a:rPr lang="en-US" dirty="0" smtClean="0">
                <a:latin typeface="Trebuchet MS" charset="0"/>
                <a:ea typeface="ヒラギノ角ゴ ProN W3" charset="0"/>
                <a:cs typeface="ヒラギノ角ゴ ProN W3" charset="0"/>
              </a:rPr>
              <a:t>The data sets being returned are as small as possible</a:t>
            </a:r>
          </a:p>
          <a:p>
            <a:pPr marL="0" indent="0" eaLnBrk="1" hangingPunct="1"/>
            <a:endParaRPr lang="en-US" dirty="0">
              <a:latin typeface="Trebuchet MS" charset="0"/>
              <a:ea typeface="ヒラギノ角ゴ ProN W3" charset="0"/>
              <a:cs typeface="ヒラギノ角ゴ ProN W3" charset="0"/>
            </a:endParaRPr>
          </a:p>
          <a:p>
            <a:pPr marL="0" indent="0" eaLnBrk="1" hangingPunct="1"/>
            <a:r>
              <a:rPr lang="en-US" dirty="0" smtClean="0">
                <a:latin typeface="Trebuchet MS" charset="0"/>
                <a:ea typeface="ヒラギノ角ゴ ProN W3" charset="0"/>
                <a:cs typeface="ヒラギノ角ゴ ProN W3" charset="0"/>
              </a:rPr>
              <a:t>JSON helps for the second one</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2135638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316836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Examine refactored </a:t>
            </a:r>
            <a:r>
              <a:rPr lang="en-US" dirty="0" err="1" smtClean="0"/>
              <a:t>TiBountyHunter</a:t>
            </a:r>
            <a:endParaRPr lang="en-US" dirty="0" smtClean="0"/>
          </a:p>
          <a:p>
            <a:pPr>
              <a:spcBef>
                <a:spcPts val="600"/>
              </a:spcBef>
              <a:buClrTx/>
              <a:buFontTx/>
              <a:buNone/>
            </a:pPr>
            <a:endParaRPr lang="en-US" dirty="0"/>
          </a:p>
          <a:p>
            <a:pPr>
              <a:spcBef>
                <a:spcPts val="600"/>
              </a:spcBef>
              <a:buClrTx/>
              <a:buFontTx/>
              <a:buNone/>
            </a:pPr>
            <a:r>
              <a:rPr lang="en-US" dirty="0" smtClean="0"/>
              <a:t>Improves code modularization</a:t>
            </a:r>
          </a:p>
          <a:p>
            <a:pPr>
              <a:spcBef>
                <a:spcPts val="600"/>
              </a:spcBef>
              <a:buClrTx/>
              <a:buFontTx/>
              <a:buNone/>
            </a:pPr>
            <a:endParaRPr lang="en-US" dirty="0"/>
          </a:p>
          <a:p>
            <a:pPr>
              <a:spcBef>
                <a:spcPts val="600"/>
              </a:spcBef>
              <a:buClrTx/>
              <a:buFontTx/>
              <a:buNone/>
            </a:pPr>
            <a:r>
              <a:rPr lang="en-US" dirty="0" smtClean="0"/>
              <a:t>Defers script loading</a:t>
            </a:r>
          </a:p>
          <a:p>
            <a:pPr>
              <a:spcBef>
                <a:spcPts val="600"/>
              </a:spcBef>
              <a:buClrTx/>
              <a:buFontTx/>
              <a:buNone/>
            </a:pPr>
            <a:endParaRPr lang="en-US" dirty="0"/>
          </a:p>
          <a:p>
            <a:pPr>
              <a:spcBef>
                <a:spcPts val="600"/>
              </a:spcBef>
              <a:buClrTx/>
              <a:buFontTx/>
              <a:buNone/>
            </a:pPr>
            <a:r>
              <a:rPr lang="en-US" dirty="0" smtClean="0"/>
              <a:t>Wiki URL</a:t>
            </a:r>
            <a:endParaRPr lang="en-US" dirty="0"/>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63355350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457200" y="1346200"/>
            <a:ext cx="8229600" cy="5359400"/>
          </a:xfrm>
        </p:spPr>
        <p:txBody>
          <a:bodyPr rIns="81279"/>
          <a:lstStyle/>
          <a:p>
            <a:pPr eaLnBrk="1" hangingPunct="1"/>
            <a:r>
              <a:rPr lang="en-US" dirty="0" smtClean="0">
                <a:latin typeface="Trebuchet MS" charset="0"/>
                <a:ea typeface="ヒラギノ角ゴ ProN W3" charset="0"/>
                <a:cs typeface="ヒラギノ角ゴ ProN W3" charset="0"/>
              </a:rPr>
              <a:t>Performance tips and tricks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Code organization in large projects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Dos and Don’ts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Performance Optimization in Ti</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For small-medium apps, not a concern usually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 apps become complex, Titanium can’t shield you from memory management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Computation is usually not bottleneck, RAM is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Managing memory usually means management of UI components</a:t>
            </a: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JavaScript Garbage Collection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Automatic (you don’t have to release memory)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Objects collected when no references remain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“Mark and sweep”</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Force by removing all references</a:t>
            </a: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90174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When Does Titanium Clean Up?</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When a window is closed (UI is cleaned up)</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When a variable holding a proxy object is set to null</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If you’re running into memory issues, look to do one of these things.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Note: Showing/hiding views will improve DRAW SPEED, but memory will still be in use</a:t>
            </a: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5</a:t>
            </a:fld>
            <a:endParaRPr lang="en-US" sz="1200" b="1" dirty="0">
              <a:solidFill>
                <a:srgbClr val="122956"/>
              </a:solidFill>
              <a:cs typeface="Trebuchet MS" charset="0"/>
            </a:endParaRPr>
          </a:p>
        </p:txBody>
      </p:sp>
      <p:sp>
        <p:nvSpPr>
          <p:cNvPr id="2" name="TextBox 1"/>
          <p:cNvSpPr txBox="1"/>
          <p:nvPr/>
        </p:nvSpPr>
        <p:spPr>
          <a:xfrm>
            <a:off x="2057400" y="5486400"/>
            <a:ext cx="4745410" cy="830997"/>
          </a:xfrm>
          <a:prstGeom prst="rect">
            <a:avLst/>
          </a:prstGeom>
          <a:noFill/>
        </p:spPr>
        <p:txBody>
          <a:bodyPr wrap="none" rtlCol="0">
            <a:spAutoFit/>
          </a:bodyPr>
          <a:lstStyle/>
          <a:p>
            <a:pPr algn="ctr"/>
            <a:r>
              <a:rPr lang="pt-BR" sz="2400" dirty="0" err="1"/>
              <a:t>http</a:t>
            </a:r>
            <a:r>
              <a:rPr lang="pt-BR" sz="2400" dirty="0"/>
              <a:t>://</a:t>
            </a:r>
            <a:r>
              <a:rPr lang="pt-BR" sz="2400" dirty="0" err="1"/>
              <a:t>vimeo.com</a:t>
            </a:r>
            <a:r>
              <a:rPr lang="pt-BR" sz="2400" dirty="0"/>
              <a:t>/</a:t>
            </a:r>
            <a:r>
              <a:rPr lang="pt-BR" sz="2400" dirty="0" smtClean="0"/>
              <a:t>29804284</a:t>
            </a:r>
            <a:br>
              <a:rPr lang="pt-BR" sz="2400" dirty="0" smtClean="0"/>
            </a:br>
            <a:r>
              <a:rPr lang="pt-BR" sz="2400" dirty="0" smtClean="0"/>
              <a:t>(</a:t>
            </a:r>
            <a:r>
              <a:rPr lang="pt-BR" sz="2400" dirty="0" err="1" smtClean="0"/>
              <a:t>Codestrong</a:t>
            </a:r>
            <a:r>
              <a:rPr lang="pt-BR" sz="2400" dirty="0" smtClean="0"/>
              <a:t> – </a:t>
            </a:r>
            <a:r>
              <a:rPr lang="pt-BR" sz="2400" dirty="0" err="1" smtClean="0"/>
              <a:t>Memory</a:t>
            </a:r>
            <a:r>
              <a:rPr lang="pt-BR" sz="2400" dirty="0" smtClean="0"/>
              <a:t> </a:t>
            </a:r>
            <a:r>
              <a:rPr lang="pt-BR" sz="2400" dirty="0" err="1" smtClean="0"/>
              <a:t>leaks</a:t>
            </a:r>
            <a:r>
              <a:rPr lang="pt-BR" sz="2400" dirty="0" smtClean="0"/>
              <a:t> </a:t>
            </a:r>
            <a:r>
              <a:rPr lang="pt-BR" sz="2400" dirty="0" err="1" smtClean="0"/>
              <a:t>talk</a:t>
            </a:r>
            <a:r>
              <a:rPr lang="pt-BR" sz="2400" dirty="0" smtClean="0"/>
              <a:t>)</a:t>
            </a:r>
            <a:endParaRPr lang="en-US" sz="2400" dirty="0"/>
          </a:p>
        </p:txBody>
      </p:sp>
    </p:spTree>
    <p:extLst>
      <p:ext uri="{BB962C8B-B14F-4D97-AF65-F5344CB8AC3E}">
        <p14:creationId xmlns:p14="http://schemas.microsoft.com/office/powerpoint/2010/main" val="11739821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Window displaying</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slowly?</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5309796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Application startup </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too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087608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JS evaluation is slow!</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72778690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Defer JS loading!</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smtClean="0">
                <a:solidFill>
                  <a:srgbClr val="122956"/>
                </a:solidFill>
                <a:cs typeface="Trebuchet MS" charset="0"/>
              </a:rPr>
              <a:t>PERF-</a:t>
            </a:r>
            <a:fld id="{31B56995-E14C-B64F-86C9-12D6DB74A41E}" type="slidenum">
              <a:rPr lang="en-US" sz="1200" b="1">
                <a:solidFill>
                  <a:srgbClr val="122956"/>
                </a:solidFill>
                <a:cs typeface="Trebuchet MS" charset="0"/>
              </a:rPr>
              <a:pPr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48054133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5530</TotalTime>
  <Pages>0</Pages>
  <Words>1371</Words>
  <Characters>0</Characters>
  <Application>Microsoft Macintosh PowerPoint</Application>
  <PresentationFormat>On-screen Show (4:3)</PresentationFormat>
  <Lines>0</Lines>
  <Paragraphs>180</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New Training</vt:lpstr>
      <vt:lpstr>Performance Optimization Advanced Titanium Mobile Development</vt:lpstr>
      <vt:lpstr>Agenda</vt:lpstr>
      <vt:lpstr>Performance Optimization in Ti</vt:lpstr>
      <vt:lpstr>JavaScript Garbage Collection</vt:lpstr>
      <vt:lpstr>When Does Titanium Clean Up?</vt:lpstr>
      <vt:lpstr>Window displaying slowly?</vt:lpstr>
      <vt:lpstr>Application startup  too slow?</vt:lpstr>
      <vt:lpstr>JS evaluation is slow!</vt:lpstr>
      <vt:lpstr>Defer JS loading!</vt:lpstr>
      <vt:lpstr>JavaScript loading tips</vt:lpstr>
      <vt:lpstr>Multiple contexts can be good</vt:lpstr>
      <vt:lpstr>Table View Performance</vt:lpstr>
      <vt:lpstr>Database Performance</vt:lpstr>
      <vt:lpstr>Network Performance</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174</cp:revision>
  <dcterms:created xsi:type="dcterms:W3CDTF">2011-03-28T13:25:35Z</dcterms:created>
  <dcterms:modified xsi:type="dcterms:W3CDTF">2011-12-07T20:44:31Z</dcterms:modified>
</cp:coreProperties>
</file>