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6" r:id="rId1"/>
  </p:sldMasterIdLst>
  <p:notesMasterIdLst>
    <p:notesMasterId r:id="rId30"/>
  </p:notesMasterIdLst>
  <p:sldIdLst>
    <p:sldId id="256" r:id="rId2"/>
    <p:sldId id="258" r:id="rId3"/>
    <p:sldId id="349" r:id="rId4"/>
    <p:sldId id="369" r:id="rId5"/>
    <p:sldId id="370" r:id="rId6"/>
    <p:sldId id="371" r:id="rId7"/>
    <p:sldId id="372" r:id="rId8"/>
    <p:sldId id="368" r:id="rId9"/>
    <p:sldId id="361" r:id="rId10"/>
    <p:sldId id="360" r:id="rId11"/>
    <p:sldId id="362" r:id="rId12"/>
    <p:sldId id="363" r:id="rId13"/>
    <p:sldId id="364" r:id="rId14"/>
    <p:sldId id="365" r:id="rId15"/>
    <p:sldId id="367" r:id="rId16"/>
    <p:sldId id="366" r:id="rId17"/>
    <p:sldId id="373" r:id="rId18"/>
    <p:sldId id="374" r:id="rId19"/>
    <p:sldId id="375" r:id="rId20"/>
    <p:sldId id="376" r:id="rId21"/>
    <p:sldId id="359" r:id="rId22"/>
    <p:sldId id="378" r:id="rId23"/>
    <p:sldId id="379" r:id="rId24"/>
    <p:sldId id="380" r:id="rId25"/>
    <p:sldId id="381" r:id="rId26"/>
    <p:sldId id="377" r:id="rId27"/>
    <p:sldId id="382" r:id="rId28"/>
    <p:sldId id="328" r:id="rId29"/>
  </p:sldIdLst>
  <p:sldSz cx="9144000" cy="6858000" type="screen4x3"/>
  <p:notesSz cx="6858000" cy="9144000"/>
  <p:defaultTextStyle>
    <a:defPPr>
      <a:defRPr lang="en-US"/>
    </a:defPPr>
    <a:lvl1pPr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1pPr>
    <a:lvl2pPr marL="4572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2pPr>
    <a:lvl3pPr marL="9144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3pPr>
    <a:lvl4pPr marL="13716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4pPr>
    <a:lvl5pPr marL="1828800" algn="l" rtl="0" fontAlgn="base">
      <a:spcBef>
        <a:spcPct val="0"/>
      </a:spcBef>
      <a:spcAft>
        <a:spcPct val="0"/>
      </a:spcAft>
      <a:defRPr sz="1200" kern="1200">
        <a:solidFill>
          <a:srgbClr val="3F4B53"/>
        </a:solidFill>
        <a:latin typeface="Trebuchet MS" charset="0"/>
        <a:ea typeface="ヒラギノ角ゴ ProN W3" charset="0"/>
        <a:cs typeface="ヒラギノ角ゴ ProN W3" charset="0"/>
        <a:sym typeface="Trebuchet MS" charset="0"/>
      </a:defRPr>
    </a:lvl5pPr>
    <a:lvl6pPr marL="22860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6pPr>
    <a:lvl7pPr marL="27432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7pPr>
    <a:lvl8pPr marL="32004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8pPr>
    <a:lvl9pPr marL="3657600" algn="l" defTabSz="457200" rtl="0" eaLnBrk="1" latinLnBrk="0" hangingPunct="1">
      <a:defRPr sz="1200" kern="1200">
        <a:solidFill>
          <a:srgbClr val="3F4B53"/>
        </a:solidFill>
        <a:latin typeface="Trebuchet MS" charset="0"/>
        <a:ea typeface="ヒラギノ角ゴ ProN W3" charset="0"/>
        <a:cs typeface="ヒラギノ角ゴ ProN W3" charset="0"/>
        <a:sym typeface="Trebuchet M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01" autoAdjust="0"/>
  </p:normalViewPr>
  <p:slideViewPr>
    <p:cSldViewPr>
      <p:cViewPr varScale="1">
        <p:scale>
          <a:sx n="100" d="100"/>
          <a:sy n="100" d="100"/>
        </p:scale>
        <p:origin x="-1240" y="-112"/>
      </p:cViewPr>
      <p:guideLst>
        <p:guide orient="horz" pos="2736"/>
        <p:guide pos="2880"/>
      </p:guideLst>
    </p:cSldViewPr>
  </p:slideViewPr>
  <p:notesTextViewPr>
    <p:cViewPr>
      <p:scale>
        <a:sx n="100" d="100"/>
        <a:sy n="100" d="100"/>
      </p:scale>
      <p:origin x="0" y="0"/>
    </p:cViewPr>
  </p:notesTextViewPr>
  <p:sorterViewPr>
    <p:cViewPr>
      <p:scale>
        <a:sx n="102" d="100"/>
        <a:sy n="102"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02173827"/>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2pPr>
    <a:lvl3pPr marL="9144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3pPr>
    <a:lvl4pPr marL="13716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4pPr>
    <a:lvl5pPr marL="1828800" algn="l" rtl="0" eaLnBrk="0" fontAlgn="base" hangingPunct="0">
      <a:spcBef>
        <a:spcPct val="0"/>
      </a:spcBef>
      <a:spcAft>
        <a:spcPct val="0"/>
      </a:spcAft>
      <a:defRPr sz="1200" kern="1200">
        <a:solidFill>
          <a:schemeClr val="tx1"/>
        </a:solidFill>
        <a:latin typeface="Trebuchet MS" charset="0"/>
        <a:ea typeface="ＭＳ Ｐゴシック"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Rot="1" noChangeAspect="1" noChangeArrowheads="1"/>
          </p:cNvSpPr>
          <p:nvPr>
            <p:ph type="sldImg"/>
          </p:nvPr>
        </p:nvSpPr>
        <p:spPr>
          <a:solidFill>
            <a:srgbClr val="FFFFFF"/>
          </a:solidFill>
          <a:ln/>
        </p:spPr>
      </p:sp>
      <p:sp>
        <p:nvSpPr>
          <p:cNvPr id="1126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r>
              <a:rPr lang="en-US" b="1" dirty="0">
                <a:latin typeface="Calibri" charset="0"/>
                <a:ea typeface="ＭＳ Ｐゴシック" charset="0"/>
                <a:cs typeface="ＭＳ Ｐゴシック" charset="0"/>
              </a:rPr>
              <a:t>Module time: </a:t>
            </a:r>
            <a:r>
              <a:rPr lang="en-US" b="1" dirty="0" smtClean="0">
                <a:latin typeface="Calibri" charset="0"/>
                <a:ea typeface="ＭＳ Ｐゴシック" charset="0"/>
                <a:cs typeface="ＭＳ Ｐゴシック" charset="0"/>
              </a:rPr>
              <a:t>90 </a:t>
            </a:r>
            <a:r>
              <a:rPr lang="en-US" b="1" dirty="0" err="1" smtClean="0">
                <a:latin typeface="Calibri" charset="0"/>
                <a:ea typeface="ＭＳ Ｐゴシック" charset="0"/>
                <a:cs typeface="ＭＳ Ｐゴシック" charset="0"/>
              </a:rPr>
              <a:t>mins</a:t>
            </a:r>
            <a:r>
              <a:rPr lang="en-US" b="1" dirty="0" smtClean="0">
                <a:latin typeface="Calibri" charset="0"/>
                <a:ea typeface="ＭＳ Ｐゴシック" charset="0"/>
                <a:cs typeface="ＭＳ Ｐゴシック" charset="0"/>
              </a:rPr>
              <a:t> </a:t>
            </a:r>
            <a:r>
              <a:rPr lang="en-US" dirty="0" smtClean="0">
                <a:latin typeface="Calibri" charset="0"/>
                <a:ea typeface="ＭＳ Ｐゴシック" charset="0"/>
                <a:cs typeface="ＭＳ Ｐゴシック" charset="0"/>
              </a:rPr>
              <a:t>(60 </a:t>
            </a:r>
            <a:r>
              <a:rPr lang="en-US" dirty="0" err="1" smtClean="0">
                <a:latin typeface="Calibri" charset="0"/>
                <a:ea typeface="ＭＳ Ｐゴシック" charset="0"/>
                <a:cs typeface="ＭＳ Ｐゴシック" charset="0"/>
              </a:rPr>
              <a:t>mins</a:t>
            </a:r>
            <a:r>
              <a:rPr lang="en-US" dirty="0" smtClean="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teaching</a:t>
            </a:r>
            <a:r>
              <a:rPr lang="en-US">
                <a:latin typeface="Calibri" charset="0"/>
                <a:ea typeface="ＭＳ Ｐゴシック" charset="0"/>
                <a:cs typeface="ＭＳ Ｐゴシック" charset="0"/>
              </a:rPr>
              <a:t>, </a:t>
            </a:r>
            <a:r>
              <a:rPr lang="en-US" smtClean="0">
                <a:latin typeface="Calibri" charset="0"/>
                <a:ea typeface="ＭＳ Ｐゴシック" charset="0"/>
                <a:cs typeface="ＭＳ Ｐゴシック" charset="0"/>
              </a:rPr>
              <a:t>30 </a:t>
            </a:r>
            <a:r>
              <a:rPr lang="en-US" dirty="0" err="1">
                <a:latin typeface="Calibri" charset="0"/>
                <a:ea typeface="ＭＳ Ｐゴシック" charset="0"/>
                <a:cs typeface="ＭＳ Ｐゴシック" charset="0"/>
              </a:rPr>
              <a:t>mins</a:t>
            </a:r>
            <a:r>
              <a:rPr lang="en-US" dirty="0">
                <a:latin typeface="Calibri" charset="0"/>
                <a:ea typeface="ＭＳ Ｐゴシック" charset="0"/>
                <a:cs typeface="ＭＳ Ｐゴシック" charset="0"/>
              </a:rPr>
              <a:t> for lab)</a:t>
            </a:r>
            <a:endParaRPr lang="en-US" b="1" dirty="0">
              <a:latin typeface="Calibri" charset="0"/>
              <a:ea typeface="ＭＳ Ｐゴシック" charset="0"/>
              <a:cs typeface="ＭＳ Ｐゴシック" charset="0"/>
            </a:endParaRPr>
          </a:p>
          <a:p>
            <a:pPr marL="117475" eaLnBrk="1" hangingPunct="1">
              <a:tabLst>
                <a:tab pos="152400" algn="l"/>
                <a:tab pos="1066800" algn="l"/>
                <a:tab pos="1981200" algn="l"/>
                <a:tab pos="2895600" algn="l"/>
                <a:tab pos="3810000" algn="l"/>
                <a:tab pos="4724400" algn="l"/>
                <a:tab pos="5638800" algn="l"/>
                <a:tab pos="6553200" algn="l"/>
                <a:tab pos="7467600" algn="l"/>
                <a:tab pos="8382000" algn="l"/>
                <a:tab pos="9296400" algn="l"/>
                <a:tab pos="10210800" algn="l"/>
                <a:tab pos="10452100" algn="l"/>
                <a:tab pos="10591800" algn="l"/>
                <a:tab pos="11010900" algn="l"/>
              </a:tabLst>
            </a:pPr>
            <a:endParaRPr lang="en-US"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Play music in the background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Check</a:t>
            </a:r>
            <a:r>
              <a:rPr lang="en-US" b="0" baseline="0" dirty="0" smtClean="0">
                <a:solidFill>
                  <a:srgbClr val="000000"/>
                </a:solidFill>
                <a:latin typeface="Lucida Grande" charset="0"/>
                <a:ea typeface="ＭＳ Ｐゴシック" charset="0"/>
                <a:cs typeface="Lucida Grande" charset="0"/>
                <a:sym typeface="Lucida Grande" charset="0"/>
              </a:rPr>
              <a:t> a network source periodically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Listen for data from a local or remote resource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System broadcasts: screen is on/off, battery is low, picture was captured</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Your app could initiate a broadcast (when data is available to be used by other apps) or react to broadcasts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Broadcasts</a:t>
            </a:r>
            <a:r>
              <a:rPr lang="en-US" b="0" baseline="0" dirty="0" smtClean="0">
                <a:solidFill>
                  <a:srgbClr val="000000"/>
                </a:solidFill>
                <a:latin typeface="Lucida Grande" charset="0"/>
                <a:ea typeface="ＭＳ Ｐゴシック" charset="0"/>
                <a:cs typeface="Lucida Grande" charset="0"/>
                <a:sym typeface="Lucida Grande" charset="0"/>
              </a:rPr>
              <a:t> don’t interact with the user (no UI) except via a notification in the Notification Bar</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Intents are</a:t>
            </a:r>
            <a:r>
              <a:rPr lang="en-US" b="0" baseline="0" dirty="0" smtClean="0">
                <a:solidFill>
                  <a:srgbClr val="000000"/>
                </a:solidFill>
                <a:latin typeface="Lucida Grande" charset="0"/>
                <a:ea typeface="ＭＳ Ｐゴシック" charset="0"/>
                <a:cs typeface="Lucida Grande" charset="0"/>
                <a:sym typeface="Lucida Grande" charset="0"/>
              </a:rPr>
              <a:t> basically message objects that hold data which pass from one activity to a service, or one activity to another activity,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Broadcasts are communicated in the form of events</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For security reasons, your app can’t directly start an activity in another app. Instead, you send an intent requesting that activity and the OS starts the activity on your app’s behalf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request service from another activity directly (call on it) or you can publish an intent and a “filter” describing the type of service you need and let the OS find appropriate activities for you (think of how the Share button works – your app is publishing some text and the OS is returning all the activities that could share that text: email, twitter, etc.</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Much of this goes on behind the scenes without you having to worry a lot over it. But you can manage</a:t>
            </a:r>
            <a:r>
              <a:rPr lang="en-US" baseline="0" dirty="0" smtClean="0">
                <a:solidFill>
                  <a:srgbClr val="000000"/>
                </a:solidFill>
                <a:latin typeface="Times New Roman" charset="0"/>
                <a:ea typeface="ＭＳ Ｐゴシック" charset="0"/>
                <a:cs typeface="Times New Roman" charset="0"/>
                <a:sym typeface="Times New Roman" charset="0"/>
              </a:rPr>
              <a:t> the process and take specific actions to capitalize on this application architecture</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Activities,</a:t>
            </a:r>
            <a:r>
              <a:rPr lang="en-US" b="0" baseline="0" dirty="0" smtClean="0">
                <a:solidFill>
                  <a:srgbClr val="000000"/>
                </a:solidFill>
                <a:latin typeface="Lucida Grande" charset="0"/>
                <a:ea typeface="ＭＳ Ｐゴシック" charset="0"/>
                <a:cs typeface="Lucida Grande" charset="0"/>
                <a:sym typeface="Lucida Grande" charset="0"/>
              </a:rPr>
              <a:t> services, &amp; content providers not defined in the manifest are not visible to the OS and therefore cannot be started</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Titanium adds these elements, but you could also define or configure them yourself</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Also use the manifest to define hardware needs (orientation, screen size &amp; density, platform version)</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Demo</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Show kitchen sink </a:t>
            </a:r>
            <a:r>
              <a:rPr lang="en-US" b="0" dirty="0" err="1" smtClean="0">
                <a:solidFill>
                  <a:srgbClr val="000000"/>
                </a:solidFill>
                <a:latin typeface="Lucida Grande" charset="0"/>
                <a:ea typeface="ＭＳ Ｐゴシック" charset="0"/>
                <a:cs typeface="Lucida Grande" charset="0"/>
                <a:sym typeface="Lucida Grande" charset="0"/>
              </a:rPr>
              <a:t>tiapp.xml</a:t>
            </a:r>
            <a:r>
              <a:rPr lang="en-US" b="0" dirty="0" smtClean="0">
                <a:solidFill>
                  <a:srgbClr val="000000"/>
                </a:solidFill>
                <a:latin typeface="Lucida Grande" charset="0"/>
                <a:ea typeface="ＭＳ Ｐゴシック" charset="0"/>
                <a:cs typeface="Lucida Grande" charset="0"/>
                <a:sym typeface="Lucida Grande" charset="0"/>
              </a:rPr>
              <a:t> – activity &amp; services configurations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Via finder, open KS/build/android/</a:t>
            </a:r>
            <a:r>
              <a:rPr lang="en-US" b="0" dirty="0" err="1" smtClean="0">
                <a:solidFill>
                  <a:srgbClr val="000000"/>
                </a:solidFill>
                <a:latin typeface="Lucida Grande" charset="0"/>
                <a:ea typeface="ＭＳ Ｐゴシック" charset="0"/>
                <a:cs typeface="Lucida Grande" charset="0"/>
                <a:sym typeface="Lucida Grande" charset="0"/>
              </a:rPr>
              <a:t>AndroidManifest.xml</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&lt;intent-filter&gt; describes the capabilities of your activities</a:t>
            </a:r>
            <a:r>
              <a:rPr lang="en-US" b="0" baseline="0" dirty="0" smtClean="0">
                <a:solidFill>
                  <a:srgbClr val="000000"/>
                </a:solidFill>
                <a:latin typeface="Lucida Grande" charset="0"/>
                <a:ea typeface="ＭＳ Ｐゴシック" charset="0"/>
                <a:cs typeface="Lucida Grande" charset="0"/>
                <a:sym typeface="Lucida Grande" charset="0"/>
              </a:rPr>
              <a:t> so the OS knows what type of intents they could respond to</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Explain how you could create a custom</a:t>
            </a:r>
            <a:r>
              <a:rPr lang="en-US" b="0" baseline="0" dirty="0" smtClean="0">
                <a:solidFill>
                  <a:srgbClr val="000000"/>
                </a:solidFill>
                <a:latin typeface="Lucida Grande" charset="0"/>
                <a:ea typeface="ＭＳ Ｐゴシック" charset="0"/>
                <a:cs typeface="Lucida Grande" charset="0"/>
                <a:sym typeface="Lucida Grande" charset="0"/>
              </a:rPr>
              <a:t> manifest </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 “heavyweight” window is Ti terminology for an</a:t>
            </a:r>
            <a:r>
              <a:rPr lang="en-US" b="0" baseline="0" dirty="0" smtClean="0">
                <a:solidFill>
                  <a:srgbClr val="000000"/>
                </a:solidFill>
                <a:latin typeface="Lucida Grande" charset="0"/>
                <a:ea typeface="ＭＳ Ｐゴシック" charset="0"/>
                <a:cs typeface="Lucida Grande" charset="0"/>
                <a:sym typeface="Lucida Grande" charset="0"/>
              </a:rPr>
              <a:t>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You can have a lightweight window that isn’t exactly equivalent to an Activity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To force a Ti window to be a heavyweight window (an activity), set </a:t>
            </a:r>
            <a:r>
              <a:rPr lang="en-US" b="0" baseline="0" dirty="0" err="1" smtClean="0">
                <a:solidFill>
                  <a:srgbClr val="000000"/>
                </a:solidFill>
                <a:latin typeface="Lucida Grande" charset="0"/>
                <a:ea typeface="ＭＳ Ｐゴシック" charset="0"/>
                <a:cs typeface="Lucida Grande" charset="0"/>
                <a:sym typeface="Lucida Grande" charset="0"/>
              </a:rPr>
              <a:t>navBarHidden</a:t>
            </a:r>
            <a:r>
              <a:rPr lang="en-US" b="0" baseline="0" dirty="0" smtClean="0">
                <a:solidFill>
                  <a:srgbClr val="000000"/>
                </a:solidFill>
                <a:latin typeface="Lucida Grande" charset="0"/>
                <a:ea typeface="ＭＳ Ｐゴシック" charset="0"/>
                <a:cs typeface="Lucida Grande" charset="0"/>
                <a:sym typeface="Lucida Grande" charset="0"/>
              </a:rPr>
              <a:t>=true or set </a:t>
            </a:r>
            <a:r>
              <a:rPr lang="en-US" b="0" baseline="0" dirty="0" err="1" smtClean="0">
                <a:solidFill>
                  <a:srgbClr val="000000"/>
                </a:solidFill>
                <a:latin typeface="Lucida Grande" charset="0"/>
                <a:ea typeface="ＭＳ Ｐゴシック" charset="0"/>
                <a:cs typeface="Lucida Grande" charset="0"/>
                <a:sym typeface="Lucida Grande" charset="0"/>
              </a:rPr>
              <a:t>fullscreen</a:t>
            </a:r>
            <a:r>
              <a:rPr lang="en-US" b="0" baseline="0" dirty="0" smtClean="0">
                <a:solidFill>
                  <a:srgbClr val="000000"/>
                </a:solidFill>
                <a:latin typeface="Lucida Grande" charset="0"/>
                <a:ea typeface="ＭＳ Ｐゴシック" charset="0"/>
                <a:cs typeface="Lucida Grande" charset="0"/>
                <a:sym typeface="Lucida Grande" charset="0"/>
              </a:rPr>
              <a:t>=true or false and see the module development guide in the wiki for a couple of extra ways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 android_menu1, 2, and 3</a:t>
            </a:r>
          </a:p>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a:t>
            </a:r>
            <a:r>
              <a:rPr lang="en-US" b="0" dirty="0" err="1" smtClean="0">
                <a:solidFill>
                  <a:srgbClr val="000000"/>
                </a:solidFill>
                <a:latin typeface="Lucida Grande" charset="0"/>
                <a:ea typeface="ＭＳ Ｐゴシック" charset="0"/>
                <a:cs typeface="Lucida Grande" charset="0"/>
                <a:sym typeface="Lucida Grande" charset="0"/>
              </a:rPr>
              <a:t>label_linkify.js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dirty="0" smtClean="0">
                <a:solidFill>
                  <a:srgbClr val="000000"/>
                </a:solidFill>
                <a:latin typeface="Lucida Grande" charset="0"/>
                <a:ea typeface="ＭＳ Ｐゴシック" charset="0"/>
                <a:cs typeface="Lucida Grande" charset="0"/>
                <a:sym typeface="Lucida Grande" charset="0"/>
              </a:rPr>
              <a:t> Platform&gt;Notifications</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a:t>
            </a:r>
            <a:r>
              <a:rPr lang="en-US" b="0" baseline="0" dirty="0" smtClean="0">
                <a:solidFill>
                  <a:srgbClr val="000000"/>
                </a:solidFill>
                <a:latin typeface="Lucida Grande" charset="0"/>
                <a:ea typeface="ＭＳ Ｐゴシック" charset="0"/>
                <a:cs typeface="Lucida Grande" charset="0"/>
                <a:sym typeface="Lucida Grande" charset="0"/>
              </a:rPr>
              <a:t> see </a:t>
            </a:r>
            <a:r>
              <a:rPr lang="en-US" b="0" dirty="0" err="1" smtClean="0">
                <a:solidFill>
                  <a:srgbClr val="000000"/>
                </a:solidFill>
                <a:latin typeface="Lucida Grande" charset="0"/>
                <a:ea typeface="ＭＳ Ｐゴシック" charset="0"/>
                <a:cs typeface="Lucida Grande" charset="0"/>
                <a:sym typeface="Lucida Grande" charset="0"/>
              </a:rPr>
              <a:t>notification.js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The </a:t>
            </a:r>
            <a:r>
              <a:rPr lang="en-US" b="0" dirty="0" err="1" smtClean="0">
                <a:solidFill>
                  <a:srgbClr val="000000"/>
                </a:solidFill>
                <a:latin typeface="Lucida Grande" charset="0"/>
                <a:ea typeface="ＭＳ Ｐゴシック" charset="0"/>
                <a:cs typeface="Lucida Grande" charset="0"/>
                <a:sym typeface="Lucida Grande" charset="0"/>
              </a:rPr>
              <a:t>offsetX</a:t>
            </a:r>
            <a:r>
              <a:rPr lang="en-US" b="0" dirty="0" smtClean="0">
                <a:solidFill>
                  <a:srgbClr val="000000"/>
                </a:solidFill>
                <a:latin typeface="Lucida Grande" charset="0"/>
                <a:ea typeface="ＭＳ Ｐゴシック" charset="0"/>
                <a:cs typeface="Lucida Grande" charset="0"/>
                <a:sym typeface="Lucida Grande" charset="0"/>
              </a:rPr>
              <a:t> and </a:t>
            </a:r>
            <a:r>
              <a:rPr lang="en-US" b="0" dirty="0" err="1" smtClean="0">
                <a:solidFill>
                  <a:srgbClr val="000000"/>
                </a:solidFill>
                <a:latin typeface="Lucida Grande" charset="0"/>
                <a:ea typeface="ＭＳ Ｐゴシック" charset="0"/>
                <a:cs typeface="Lucida Grande" charset="0"/>
                <a:sym typeface="Lucida Grande" charset="0"/>
              </a:rPr>
              <a:t>offSetY</a:t>
            </a:r>
            <a:r>
              <a:rPr lang="en-US" b="0" dirty="0" smtClean="0">
                <a:solidFill>
                  <a:srgbClr val="000000"/>
                </a:solidFill>
                <a:latin typeface="Lucida Grande" charset="0"/>
                <a:ea typeface="ＭＳ Ｐゴシック" charset="0"/>
                <a:cs typeface="Lucida Grande" charset="0"/>
                <a:sym typeface="Lucida Grande" charset="0"/>
              </a:rPr>
              <a:t> coordinates are relative to the default location for the notification</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and corresponds to the center point of the notification bubble</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eaLnBrk="1" hangingPunct="1"/>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1" dirty="0" smtClean="0">
                <a:solidFill>
                  <a:srgbClr val="000000"/>
                </a:solidFill>
                <a:latin typeface="Lucida Grande" charset="0"/>
                <a:ea typeface="ＭＳ Ｐゴシック" charset="0"/>
                <a:cs typeface="Lucida Grande" charset="0"/>
                <a:sym typeface="Lucida Grande" charset="0"/>
              </a:rPr>
              <a:t>Demo</a:t>
            </a:r>
          </a:p>
          <a:p>
            <a:pPr marL="79375" indent="0" eaLnBrk="1" hangingPunct="1">
              <a:buFontTx/>
              <a:buNone/>
            </a:pPr>
            <a:r>
              <a:rPr lang="en-US" b="0" dirty="0" err="1" smtClean="0">
                <a:solidFill>
                  <a:srgbClr val="000000"/>
                </a:solidFill>
                <a:latin typeface="Lucida Grande" charset="0"/>
                <a:ea typeface="ＭＳ Ｐゴシック" charset="0"/>
                <a:cs typeface="Lucida Grande" charset="0"/>
                <a:sym typeface="Lucida Grande" charset="0"/>
              </a:rPr>
              <a:t>AndroidBackDemo</a:t>
            </a:r>
            <a:r>
              <a:rPr lang="en-US" b="0" baseline="0" dirty="0" smtClean="0">
                <a:solidFill>
                  <a:srgbClr val="000000"/>
                </a:solidFill>
                <a:latin typeface="Lucida Grande" charset="0"/>
                <a:ea typeface="ＭＳ Ｐゴシック" charset="0"/>
                <a:cs typeface="Lucida Grande" charset="0"/>
                <a:sym typeface="Lucida Grande" charset="0"/>
              </a:rPr>
              <a:t> project on the TCMD </a:t>
            </a:r>
            <a:r>
              <a:rPr lang="en-US" b="0" baseline="0" dirty="0" err="1" smtClean="0">
                <a:solidFill>
                  <a:srgbClr val="000000"/>
                </a:solidFill>
                <a:latin typeface="Lucida Grande" charset="0"/>
                <a:ea typeface="ＭＳ Ｐゴシック" charset="0"/>
                <a:cs typeface="Lucida Grande" charset="0"/>
                <a:sym typeface="Lucida Grande" charset="0"/>
              </a:rPr>
              <a:t>github</a:t>
            </a:r>
            <a:r>
              <a:rPr lang="en-US" b="0" baseline="0" dirty="0" smtClean="0">
                <a:solidFill>
                  <a:srgbClr val="000000"/>
                </a:solidFill>
                <a:latin typeface="Lucida Grande" charset="0"/>
                <a:ea typeface="ＭＳ Ｐゴシック" charset="0"/>
                <a:cs typeface="Lucida Grande" charset="0"/>
                <a:sym typeface="Lucida Grande" charset="0"/>
              </a:rPr>
              <a:t> repository</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https://</a:t>
            </a:r>
            <a:r>
              <a:rPr lang="en-US" b="0" baseline="0" dirty="0" err="1" smtClean="0">
                <a:solidFill>
                  <a:srgbClr val="000000"/>
                </a:solidFill>
                <a:latin typeface="Lucida Grande" charset="0"/>
                <a:ea typeface="ＭＳ Ｐゴシック" charset="0"/>
                <a:cs typeface="Lucida Grande" charset="0"/>
                <a:sym typeface="Lucida Grande" charset="0"/>
              </a:rPr>
              <a:t>github.com</a:t>
            </a:r>
            <a:r>
              <a:rPr lang="en-US" b="0" baseline="0" dirty="0" smtClean="0">
                <a:solidFill>
                  <a:srgbClr val="000000"/>
                </a:solidFill>
                <a:latin typeface="Lucida Grande" charset="0"/>
                <a:ea typeface="ＭＳ Ｐゴシック" charset="0"/>
                <a:cs typeface="Lucida Grande" charset="0"/>
                <a:sym typeface="Lucida Grande" charset="0"/>
              </a:rPr>
              <a:t>/</a:t>
            </a:r>
            <a:r>
              <a:rPr lang="en-US" b="0" baseline="0" dirty="0" err="1" smtClean="0">
                <a:solidFill>
                  <a:srgbClr val="000000"/>
                </a:solidFill>
                <a:latin typeface="Lucida Grande" charset="0"/>
                <a:ea typeface="ＭＳ Ｐゴシック" charset="0"/>
                <a:cs typeface="Lucida Grande" charset="0"/>
                <a:sym typeface="Lucida Grande" charset="0"/>
              </a:rPr>
              <a:t>appcelerator</a:t>
            </a:r>
            <a:r>
              <a:rPr lang="en-US" b="0" baseline="0" dirty="0" smtClean="0">
                <a:solidFill>
                  <a:srgbClr val="000000"/>
                </a:solidFill>
                <a:latin typeface="Lucida Grande" charset="0"/>
                <a:ea typeface="ＭＳ Ｐゴシック" charset="0"/>
                <a:cs typeface="Lucida Grande" charset="0"/>
                <a:sym typeface="Lucida Grande" charset="0"/>
              </a:rPr>
              <a:t>-training/</a:t>
            </a:r>
            <a:r>
              <a:rPr lang="en-US" b="0" baseline="0" dirty="0" err="1" smtClean="0">
                <a:solidFill>
                  <a:srgbClr val="000000"/>
                </a:solidFill>
                <a:latin typeface="Lucida Grande" charset="0"/>
                <a:ea typeface="ＭＳ Ｐゴシック" charset="0"/>
                <a:cs typeface="Lucida Grande" charset="0"/>
                <a:sym typeface="Lucida Grande" charset="0"/>
              </a:rPr>
              <a:t>tcmd_certification</a:t>
            </a:r>
            <a:r>
              <a:rPr lang="en-US" b="0" baseline="0" dirty="0" smtClean="0">
                <a:solidFill>
                  <a:srgbClr val="000000"/>
                </a:solidFill>
                <a:latin typeface="Lucida Grande" charset="0"/>
                <a:ea typeface="ＭＳ Ｐゴシック" charset="0"/>
                <a:cs typeface="Lucida Grande" charset="0"/>
                <a:sym typeface="Lucida Grande" charset="0"/>
              </a:rPr>
              <a:t>/blob/master/workspace/</a:t>
            </a:r>
            <a:r>
              <a:rPr lang="en-US" b="0" baseline="0" dirty="0" err="1" smtClean="0">
                <a:solidFill>
                  <a:srgbClr val="000000"/>
                </a:solidFill>
                <a:latin typeface="Lucida Grande" charset="0"/>
                <a:ea typeface="ＭＳ Ｐゴシック" charset="0"/>
                <a:cs typeface="Lucida Grande" charset="0"/>
                <a:sym typeface="Lucida Grande" charset="0"/>
              </a:rPr>
              <a:t>AndroidBackDemo.zip</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View hijacks the back button &amp; closes</a:t>
            </a:r>
          </a:p>
          <a:p>
            <a:pPr marL="79375" indent="0" eaLnBrk="1" hangingPunct="1">
              <a:buFontTx/>
              <a:buNone/>
            </a:pPr>
            <a:r>
              <a:rPr lang="en-US" b="0" baseline="0" dirty="0" smtClean="0">
                <a:solidFill>
                  <a:srgbClr val="000000"/>
                </a:solidFill>
                <a:latin typeface="Lucida Grande" charset="0"/>
                <a:ea typeface="ＭＳ Ｐゴシック" charset="0"/>
                <a:cs typeface="Lucida Grande" charset="0"/>
                <a:sym typeface="Lucida Grande" charset="0"/>
              </a:rPr>
              <a:t>Then restores it so you can close the window</a:t>
            </a:r>
          </a:p>
          <a:p>
            <a:pPr marL="79375" indent="0" eaLnBrk="1" hangingPunct="1">
              <a:buFontTx/>
              <a:buNone/>
            </a:pP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In the event listener, you can monitor the</a:t>
            </a:r>
            <a:r>
              <a:rPr lang="en-US" b="0" baseline="0" dirty="0" smtClean="0">
                <a:solidFill>
                  <a:srgbClr val="000000"/>
                </a:solidFill>
                <a:latin typeface="Lucida Grande" charset="0"/>
                <a:ea typeface="ＭＳ Ｐゴシック" charset="0"/>
                <a:cs typeface="Lucida Grande" charset="0"/>
                <a:sym typeface="Lucida Grande" charset="0"/>
              </a:rPr>
              <a:t> other hardware buttons in the form:</a:t>
            </a: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android:camera</a:t>
            </a:r>
            <a:endParaRPr lang="en-US" b="0" baseline="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baseline="0" dirty="0" err="1" smtClean="0">
                <a:solidFill>
                  <a:srgbClr val="000000"/>
                </a:solidFill>
                <a:latin typeface="Lucida Grande" charset="0"/>
                <a:ea typeface="ＭＳ Ｐゴシック" charset="0"/>
                <a:cs typeface="Lucida Grande" charset="0"/>
                <a:sym typeface="Lucida Grande" charset="0"/>
              </a:rPr>
              <a:t>android:home</a:t>
            </a:r>
            <a:endParaRPr lang="en-US" b="0" baseline="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Other apps can start an activity within your app and your app can start activities in other apps</a:t>
            </a:r>
          </a:p>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This</a:t>
            </a:r>
            <a:r>
              <a:rPr lang="en-US" b="0" baseline="0" dirty="0" smtClean="0">
                <a:solidFill>
                  <a:srgbClr val="000000"/>
                </a:solidFill>
                <a:latin typeface="Lucida Grande" charset="0"/>
                <a:ea typeface="ＭＳ Ｐゴシック" charset="0"/>
                <a:cs typeface="Lucida Grande" charset="0"/>
                <a:sym typeface="Lucida Grande" charset="0"/>
              </a:rPr>
              <a:t> gives a way to share functionality and make it appear to be part of your app</a:t>
            </a:r>
            <a:endParaRPr lang="en-US" b="0"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See </a:t>
            </a:r>
            <a:r>
              <a:rPr lang="en-US" b="0" dirty="0" err="1" smtClean="0">
                <a:solidFill>
                  <a:srgbClr val="000000"/>
                </a:solidFill>
                <a:latin typeface="Lucida Grande" charset="0"/>
                <a:ea typeface="ＭＳ Ｐゴシック" charset="0"/>
                <a:cs typeface="Lucida Grande" charset="0"/>
                <a:sym typeface="Lucida Grande" charset="0"/>
              </a:rPr>
              <a:t>android_services.js</a:t>
            </a:r>
            <a:r>
              <a:rPr lang="en-US" b="0" dirty="0" smtClean="0">
                <a:solidFill>
                  <a:srgbClr val="000000"/>
                </a:solidFill>
                <a:latin typeface="Lucida Grande" charset="0"/>
                <a:ea typeface="ＭＳ Ｐゴシック" charset="0"/>
                <a:cs typeface="Lucida Grande" charset="0"/>
                <a:sym typeface="Lucida Grande" charset="0"/>
              </a:rPr>
              <a:t> and Resources/android/</a:t>
            </a:r>
            <a:r>
              <a:rPr lang="en-US" b="0" dirty="0" err="1" smtClean="0">
                <a:solidFill>
                  <a:srgbClr val="000000"/>
                </a:solidFill>
                <a:latin typeface="Lucida Grande" charset="0"/>
                <a:ea typeface="ＭＳ Ｐゴシック" charset="0"/>
                <a:cs typeface="Lucida Grande" charset="0"/>
                <a:sym typeface="Lucida Grande" charset="0"/>
              </a:rPr>
              <a:t>testservice.js</a:t>
            </a: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Plus see entry in </a:t>
            </a:r>
            <a:r>
              <a:rPr lang="en-US" b="0" dirty="0" err="1" smtClean="0">
                <a:solidFill>
                  <a:srgbClr val="000000"/>
                </a:solidFill>
                <a:latin typeface="Lucida Grande" charset="0"/>
                <a:ea typeface="ＭＳ Ｐゴシック" charset="0"/>
                <a:cs typeface="Lucida Grande" charset="0"/>
                <a:sym typeface="Lucida Grande" charset="0"/>
              </a:rPr>
              <a:t>tiapp.xml</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b="0" dirty="0" smtClean="0">
                <a:solidFill>
                  <a:srgbClr val="000000"/>
                </a:solidFill>
                <a:latin typeface="Lucida Grande" charset="0"/>
                <a:ea typeface="ＭＳ Ｐゴシック" charset="0"/>
                <a:cs typeface="Lucida Grande" charset="0"/>
                <a:sym typeface="Lucida Grande" charset="0"/>
              </a:rPr>
              <a:t>Resources are assets, such as images, strings, layouts, animations, </a:t>
            </a:r>
            <a:r>
              <a:rPr lang="en-US" b="0" dirty="0" err="1" smtClean="0">
                <a:solidFill>
                  <a:srgbClr val="000000"/>
                </a:solidFill>
                <a:latin typeface="Lucida Grande" charset="0"/>
                <a:ea typeface="ＭＳ Ｐゴシック" charset="0"/>
                <a:cs typeface="Lucida Grande" charset="0"/>
                <a:sym typeface="Lucida Grande" charset="0"/>
              </a:rPr>
              <a:t>etc</a:t>
            </a:r>
            <a:r>
              <a:rPr lang="en-US" b="0" dirty="0" smtClean="0">
                <a:solidFill>
                  <a:srgbClr val="000000"/>
                </a:solidFill>
                <a:latin typeface="Lucida Grande" charset="0"/>
                <a:ea typeface="ＭＳ Ｐゴシック" charset="0"/>
                <a:cs typeface="Lucida Grande" charset="0"/>
                <a:sym typeface="Lucida Grande" charset="0"/>
              </a:rPr>
              <a:t> that are maintained external from your app so that you can swap, maintain, management outside</a:t>
            </a:r>
            <a:r>
              <a:rPr lang="en-US" b="0" baseline="0" dirty="0" smtClean="0">
                <a:solidFill>
                  <a:srgbClr val="000000"/>
                </a:solidFill>
                <a:latin typeface="Lucida Grande" charset="0"/>
                <a:ea typeface="ＭＳ Ｐゴシック" charset="0"/>
                <a:cs typeface="Lucida Grande" charset="0"/>
                <a:sym typeface="Lucida Grande" charset="0"/>
              </a:rPr>
              <a:t> of your code</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R is the class that represents resources in your app</a:t>
            </a: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Accessible in Ti. via </a:t>
            </a:r>
            <a:r>
              <a:rPr lang="en-US" b="0" dirty="0" err="1" smtClean="0">
                <a:solidFill>
                  <a:srgbClr val="000000"/>
                </a:solidFill>
                <a:latin typeface="Lucida Grande" charset="0"/>
                <a:ea typeface="ＭＳ Ｐゴシック" charset="0"/>
                <a:cs typeface="Lucida Grande" charset="0"/>
                <a:sym typeface="Lucida Grande" charset="0"/>
              </a:rPr>
              <a:t>Android.R</a:t>
            </a:r>
            <a:r>
              <a:rPr lang="en-US" b="0" dirty="0" smtClean="0">
                <a:solidFill>
                  <a:srgbClr val="000000"/>
                </a:solidFill>
                <a:latin typeface="Lucida Grande" charset="0"/>
                <a:ea typeface="ＭＳ Ｐゴシック" charset="0"/>
                <a:cs typeface="Lucida Grande" charset="0"/>
                <a:sym typeface="Lucida Grande" charset="0"/>
              </a:rPr>
              <a:t> class, see http://</a:t>
            </a:r>
            <a:r>
              <a:rPr lang="en-US" b="0" dirty="0" err="1" smtClean="0">
                <a:solidFill>
                  <a:srgbClr val="000000"/>
                </a:solidFill>
                <a:latin typeface="Lucida Grande" charset="0"/>
                <a:ea typeface="ＭＳ Ｐゴシック" charset="0"/>
                <a:cs typeface="Lucida Grande" charset="0"/>
                <a:sym typeface="Lucida Grande" charset="0"/>
              </a:rPr>
              <a:t>developer.appcelerator.com</a:t>
            </a:r>
            <a:r>
              <a:rPr lang="en-US" b="0" dirty="0" smtClean="0">
                <a:solidFill>
                  <a:srgbClr val="000000"/>
                </a:solidFill>
                <a:latin typeface="Lucida Grande" charset="0"/>
                <a:ea typeface="ＭＳ Ｐゴシック" charset="0"/>
                <a:cs typeface="Lucida Grande" charset="0"/>
                <a:sym typeface="Lucida Grande" charset="0"/>
              </a:rPr>
              <a:t>/</a:t>
            </a:r>
            <a:r>
              <a:rPr lang="en-US" b="0" dirty="0" err="1" smtClean="0">
                <a:solidFill>
                  <a:srgbClr val="000000"/>
                </a:solidFill>
                <a:latin typeface="Lucida Grande" charset="0"/>
                <a:ea typeface="ＭＳ Ｐゴシック" charset="0"/>
                <a:cs typeface="Lucida Grande" charset="0"/>
                <a:sym typeface="Lucida Grande" charset="0"/>
              </a:rPr>
              <a:t>apidoc</a:t>
            </a:r>
            <a:r>
              <a:rPr lang="en-US" b="0" dirty="0" smtClean="0">
                <a:solidFill>
                  <a:srgbClr val="000000"/>
                </a:solidFill>
                <a:latin typeface="Lucida Grande" charset="0"/>
                <a:ea typeface="ＭＳ Ｐゴシック" charset="0"/>
                <a:cs typeface="Lucida Grande" charset="0"/>
                <a:sym typeface="Lucida Grande" charset="0"/>
              </a:rPr>
              <a:t>/mobile/latest/</a:t>
            </a:r>
            <a:r>
              <a:rPr lang="en-US" b="0" dirty="0" err="1" smtClean="0">
                <a:solidFill>
                  <a:srgbClr val="000000"/>
                </a:solidFill>
                <a:latin typeface="Lucida Grande" charset="0"/>
                <a:ea typeface="ＭＳ Ｐゴシック" charset="0"/>
                <a:cs typeface="Lucida Grande" charset="0"/>
                <a:sym typeface="Lucida Grande" charset="0"/>
              </a:rPr>
              <a:t>Titanium.App.Android.R</a:t>
            </a:r>
            <a:r>
              <a:rPr lang="en-US" b="0" dirty="0" smtClean="0">
                <a:solidFill>
                  <a:srgbClr val="000000"/>
                </a:solidFill>
                <a:latin typeface="Lucida Grande" charset="0"/>
                <a:ea typeface="ＭＳ Ｐゴシック" charset="0"/>
                <a:cs typeface="Lucida Grande" charset="0"/>
                <a:sym typeface="Lucida Grande" charset="0"/>
              </a:rPr>
              <a:t>-object</a:t>
            </a:r>
          </a:p>
          <a:p>
            <a:pPr marL="79375" indent="0" eaLnBrk="1" hangingPunct="1">
              <a:buFontTx/>
              <a:buNone/>
            </a:pPr>
            <a:endParaRPr lang="en-US" b="0" dirty="0" smtClean="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Demo: </a:t>
            </a:r>
            <a:r>
              <a:rPr lang="en-US" b="0" dirty="0" err="1" smtClean="0">
                <a:solidFill>
                  <a:srgbClr val="000000"/>
                </a:solidFill>
                <a:latin typeface="Lucida Grande" charset="0"/>
                <a:ea typeface="ＭＳ Ｐゴシック" charset="0"/>
                <a:cs typeface="Lucida Grande" charset="0"/>
                <a:sym typeface="Lucida Grande" charset="0"/>
              </a:rPr>
              <a:t>KitchenSink</a:t>
            </a:r>
            <a:r>
              <a:rPr lang="en-US" b="0" baseline="0" dirty="0" smtClean="0">
                <a:solidFill>
                  <a:srgbClr val="000000"/>
                </a:solidFill>
                <a:latin typeface="Lucida Grande" charset="0"/>
                <a:ea typeface="ＭＳ Ｐゴシック" charset="0"/>
                <a:cs typeface="Lucida Grande" charset="0"/>
                <a:sym typeface="Lucida Grande" charset="0"/>
              </a:rPr>
              <a:t> </a:t>
            </a:r>
            <a:r>
              <a:rPr lang="en-US" b="0" dirty="0" smtClean="0">
                <a:solidFill>
                  <a:srgbClr val="000000"/>
                </a:solidFill>
                <a:latin typeface="Lucida Grande" charset="0"/>
                <a:ea typeface="ＭＳ Ｐゴシック" charset="0"/>
                <a:cs typeface="Lucida Grande" charset="0"/>
                <a:sym typeface="Lucida Grande" charset="0"/>
              </a:rPr>
              <a:t>android_menu_2.js, line 24</a:t>
            </a:r>
            <a:endParaRPr lang="en-US" b="0" dirty="0">
              <a:solidFill>
                <a:srgbClr val="000000"/>
              </a:solidFill>
              <a:latin typeface="Lucida Grande" charset="0"/>
              <a:ea typeface="ＭＳ Ｐゴシック" charset="0"/>
              <a:cs typeface="Lucida Grande" charset="0"/>
              <a:sym typeface="Lucida Grande" charset="0"/>
            </a:endParaRPr>
          </a:p>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Uses</a:t>
            </a:r>
            <a:r>
              <a:rPr lang="en-US" b="0" baseline="0" dirty="0" smtClean="0">
                <a:solidFill>
                  <a:srgbClr val="000000"/>
                </a:solidFill>
                <a:latin typeface="Lucida Grande" charset="0"/>
                <a:ea typeface="ＭＳ Ｐゴシック" charset="0"/>
                <a:cs typeface="Lucida Grande" charset="0"/>
                <a:sym typeface="Lucida Grande" charset="0"/>
              </a:rPr>
              <a:t> some of the built-in icons</a:t>
            </a:r>
            <a:endParaRPr lang="en-US" b="0" dirty="0" smtClean="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marR="0" indent="0" algn="l" defTabSz="914400" rtl="0" eaLnBrk="1" fontAlgn="base" latinLnBrk="0" hangingPunct="1">
              <a:lnSpc>
                <a:spcPct val="100000"/>
              </a:lnSpc>
              <a:spcBef>
                <a:spcPct val="0"/>
              </a:spcBef>
              <a:spcAft>
                <a:spcPct val="0"/>
              </a:spcAft>
              <a:buClrTx/>
              <a:buSzTx/>
              <a:buFontTx/>
              <a:buNone/>
              <a:tabLst/>
              <a:defRPr/>
            </a:pPr>
            <a:r>
              <a:rPr lang="en-US" dirty="0" smtClean="0">
                <a:solidFill>
                  <a:srgbClr val="000000"/>
                </a:solidFill>
                <a:latin typeface="Times New Roman" charset="0"/>
                <a:ea typeface="ＭＳ Ｐゴシック" charset="0"/>
                <a:cs typeface="Times New Roman" charset="0"/>
                <a:sym typeface="Times New Roman" charset="0"/>
              </a:rPr>
              <a:t>In this lab, you will enable an app to share text with other apps on the user's device. The app provides a simple text box. You'll plug in the code to share the text that users enter via an intent.</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There is no </a:t>
            </a:r>
            <a:r>
              <a:rPr lang="en-US" dirty="0" err="1" smtClean="0">
                <a:solidFill>
                  <a:srgbClr val="000000"/>
                </a:solidFill>
                <a:latin typeface="Times New Roman" charset="0"/>
                <a:ea typeface="ＭＳ Ｐゴシック" charset="0"/>
                <a:cs typeface="Times New Roman" charset="0"/>
                <a:sym typeface="Times New Roman" charset="0"/>
              </a:rPr>
              <a:t>TiBountyHunter</a:t>
            </a:r>
            <a:r>
              <a:rPr lang="en-US" dirty="0" smtClean="0">
                <a:solidFill>
                  <a:srgbClr val="000000"/>
                </a:solidFill>
                <a:latin typeface="Times New Roman" charset="0"/>
                <a:ea typeface="ＭＳ Ｐゴシック" charset="0"/>
                <a:cs typeface="Times New Roman" charset="0"/>
                <a:sym typeface="Times New Roman" charset="0"/>
              </a:rPr>
              <a:t> tie in for this </a:t>
            </a:r>
            <a:r>
              <a:rPr lang="en-US" smtClean="0">
                <a:solidFill>
                  <a:srgbClr val="000000"/>
                </a:solidFill>
                <a:latin typeface="Times New Roman" charset="0"/>
                <a:ea typeface="ＭＳ Ｐゴシック" charset="0"/>
                <a:cs typeface="Times New Roman" charset="0"/>
                <a:sym typeface="Times New Roman" charset="0"/>
              </a:rPr>
              <a:t>lab specifically</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Some carriers restrict installation of non-market apps</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Carrier themes add a layer of complexity in UI design (button backgrounds or default</a:t>
            </a:r>
            <a:r>
              <a:rPr lang="en-US" b="0" baseline="0" dirty="0" smtClean="0">
                <a:solidFill>
                  <a:srgbClr val="000000"/>
                </a:solidFill>
                <a:latin typeface="Lucida Grande" charset="0"/>
                <a:ea typeface="ＭＳ Ｐゴシック" charset="0"/>
                <a:cs typeface="Lucida Grande" charset="0"/>
                <a:sym typeface="Lucida Grande" charset="0"/>
              </a:rPr>
              <a:t> text vary by carrier themes, for example)</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UX is perhaps more confusing for novices, general public than for typical developer or tech geek</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API parity</a:t>
            </a:r>
            <a:r>
              <a:rPr lang="en-US" b="0" baseline="0" dirty="0" smtClean="0">
                <a:solidFill>
                  <a:srgbClr val="000000"/>
                </a:solidFill>
                <a:latin typeface="Lucida Grande" charset="0"/>
                <a:ea typeface="ＭＳ Ｐゴシック" charset="0"/>
                <a:cs typeface="Lucida Grande" charset="0"/>
                <a:sym typeface="Lucida Grande" charset="0"/>
              </a:rPr>
              <a:t> issues is basically a growing-pains result, we’re doing our best to catch up and achieve parity</a:t>
            </a:r>
          </a:p>
          <a:p>
            <a:pPr marL="250825" indent="-171450" eaLnBrk="1" hangingPunct="1">
              <a:buFontTx/>
              <a:buChar char="-"/>
            </a:pPr>
            <a:r>
              <a:rPr lang="en-US" b="0" baseline="0" dirty="0" smtClean="0">
                <a:solidFill>
                  <a:srgbClr val="000000"/>
                </a:solidFill>
                <a:latin typeface="Lucida Grande" charset="0"/>
                <a:ea typeface="ＭＳ Ｐゴシック" charset="0"/>
                <a:cs typeface="Lucida Grande" charset="0"/>
                <a:sym typeface="Lucida Grande" charset="0"/>
              </a:rPr>
              <a:t>JS engine will be replaced in future versions of Titanium, probably with V8</a:t>
            </a:r>
            <a:endParaRPr lang="en-US" b="0"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a:solidFill>
            <a:srgbClr val="FFFFFF"/>
          </a:solidFill>
          <a:ln/>
        </p:spPr>
      </p:sp>
      <p:sp>
        <p:nvSpPr>
          <p:cNvPr id="1741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9063" eaLnBrk="1" hangingPunct="1">
              <a:spcBef>
                <a:spcPts val="450"/>
              </a:spcBef>
            </a:pPr>
            <a:r>
              <a:rPr lang="en-US" dirty="0" smtClean="0">
                <a:solidFill>
                  <a:srgbClr val="000000"/>
                </a:solidFill>
                <a:latin typeface="Times New Roman" charset="0"/>
                <a:ea typeface="ＭＳ Ｐゴシック" charset="0"/>
                <a:cs typeface="Times New Roman" charset="0"/>
                <a:sym typeface="Times New Roman" charset="0"/>
              </a:rPr>
              <a:t>Target and test on</a:t>
            </a:r>
            <a:r>
              <a:rPr lang="en-US" baseline="0" dirty="0" smtClean="0">
                <a:solidFill>
                  <a:srgbClr val="000000"/>
                </a:solidFill>
                <a:latin typeface="Times New Roman" charset="0"/>
                <a:ea typeface="ＭＳ Ｐゴシック" charset="0"/>
                <a:cs typeface="Times New Roman" charset="0"/>
                <a:sym typeface="Times New Roman" charset="0"/>
              </a:rPr>
              <a:t> both platforms early in the development process</a:t>
            </a:r>
            <a:endParaRPr lang="en-US" dirty="0">
              <a:solidFill>
                <a:srgbClr val="000000"/>
              </a:solidFill>
              <a:latin typeface="Times New Roman" charset="0"/>
              <a:ea typeface="ＭＳ Ｐゴシック"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0825" indent="-171450" eaLnBrk="1" hangingPunct="1">
              <a:buFontTx/>
              <a:buChar char="-"/>
            </a:pPr>
            <a:r>
              <a:rPr lang="en-US" b="0" dirty="0" smtClean="0">
                <a:solidFill>
                  <a:srgbClr val="000000"/>
                </a:solidFill>
                <a:latin typeface="Lucida Grande" charset="0"/>
                <a:ea typeface="ＭＳ Ｐゴシック" charset="0"/>
                <a:cs typeface="Lucida Grande" charset="0"/>
                <a:sym typeface="Lucida Grande" charset="0"/>
              </a:rPr>
              <a:t>every app has the three components above, and we will explore each.  They form the fundamental building blocks of an android app</a:t>
            </a:r>
          </a:p>
          <a:p>
            <a:pPr marL="250825" indent="-171450" eaLnBrk="1" hangingPunct="1">
              <a:buFontTx/>
              <a:buChar char="-"/>
            </a:pPr>
            <a:endParaRPr lang="en-US" b="1" dirty="0" smtClean="0">
              <a:solidFill>
                <a:srgbClr val="000000"/>
              </a:solidFill>
              <a:latin typeface="Lucida Grande" charset="0"/>
              <a:ea typeface="ＭＳ Ｐゴシック" charset="0"/>
              <a:cs typeface="Lucida Grande" charset="0"/>
              <a:sym typeface="Lucida Grande" charset="0"/>
            </a:endParaRPr>
          </a:p>
          <a:p>
            <a:pPr marL="250825" indent="-171450" eaLnBrk="1" hangingPunct="1">
              <a:buFontTx/>
              <a:buChar char="-"/>
            </a:pPr>
            <a:r>
              <a:rPr lang="en-US" b="1" dirty="0" smtClean="0">
                <a:solidFill>
                  <a:srgbClr val="000000"/>
                </a:solidFill>
                <a:latin typeface="Lucida Grande" charset="0"/>
                <a:ea typeface="ＭＳ Ｐゴシック" charset="0"/>
                <a:cs typeface="Lucida Grande" charset="0"/>
                <a:sym typeface="Lucida Grande" charset="0"/>
              </a:rPr>
              <a:t>READ THE ANDROID APP FUNDAMENTALS!!!!!!!!!!  DON’T CHEAT AND HOPE TITANIUM WILL UNDERSTAND ALL OF ANDROID FOR YOU!</a:t>
            </a:r>
            <a:endParaRPr lang="en-US" b="1" dirty="0">
              <a:solidFill>
                <a:srgbClr val="000000"/>
              </a:solidFill>
              <a:latin typeface="Lucida Grande" charset="0"/>
              <a:ea typeface="ＭＳ Ｐゴシック" charset="0"/>
              <a:cs typeface="Lucida Grande" charset="0"/>
              <a:sym typeface="Lucida Grande"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Rot="1" noChangeAspect="1" noChangeArrowheads="1"/>
          </p:cNvSpPr>
          <p:nvPr>
            <p:ph type="sldImg"/>
          </p:nvPr>
        </p:nvSpPr>
        <p:spPr>
          <a:solidFill>
            <a:srgbClr val="FFFFFF"/>
          </a:solidFill>
          <a:ln/>
        </p:spPr>
      </p:sp>
      <p:sp>
        <p:nvSpPr>
          <p:cNvPr id="13314"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9375" indent="0" eaLnBrk="1" hangingPunct="1">
              <a:buFontTx/>
              <a:buNone/>
            </a:pPr>
            <a:r>
              <a:rPr lang="en-US" b="0" dirty="0" smtClean="0">
                <a:solidFill>
                  <a:srgbClr val="000000"/>
                </a:solidFill>
                <a:latin typeface="Lucida Grande" charset="0"/>
                <a:ea typeface="ＭＳ Ｐゴシック" charset="0"/>
                <a:cs typeface="Lucida Grande" charset="0"/>
                <a:sym typeface="Lucida Grande" charset="0"/>
              </a:rPr>
              <a:t>An app is</a:t>
            </a:r>
            <a:r>
              <a:rPr lang="en-US" b="0" baseline="0" dirty="0" smtClean="0">
                <a:solidFill>
                  <a:srgbClr val="000000"/>
                </a:solidFill>
                <a:latin typeface="Lucida Grande" charset="0"/>
                <a:ea typeface="ＭＳ Ｐゴシック" charset="0"/>
                <a:cs typeface="Lucida Grande" charset="0"/>
                <a:sym typeface="Lucida Grande" charset="0"/>
              </a:rPr>
              <a:t> made up from one or more activities: one to list email messages, one to compose a message, one to read a message, etc.</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TextBox 3"/>
          <p:cNvSpPr txBox="1">
            <a:spLocks noChangeArrowheads="1"/>
          </p:cNvSpPr>
          <p:nvPr/>
        </p:nvSpPr>
        <p:spPr bwMode="auto">
          <a:xfrm>
            <a:off x="9939338" y="3971925"/>
            <a:ext cx="185737" cy="369888"/>
          </a:xfrm>
          <a:prstGeom prst="rect">
            <a:avLst/>
          </a:prstGeom>
          <a:noFill/>
          <a:ln>
            <a:noFill/>
          </a:ln>
          <a:extLst/>
        </p:spPr>
        <p:txBody>
          <a:bodyPr wrap="none">
            <a:spAutoFit/>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defRPr/>
            </a:pPr>
            <a:endParaRPr lang="en-US" sz="1800"/>
          </a:p>
        </p:txBody>
      </p:sp>
      <p:sp>
        <p:nvSpPr>
          <p:cNvPr id="5" name="Date Placeholder 3"/>
          <p:cNvSpPr>
            <a:spLocks noGrp="1"/>
          </p:cNvSpPr>
          <p:nvPr>
            <p:ph type="dt" sz="half" idx="10"/>
          </p:nvPr>
        </p:nvSpPr>
        <p:spPr/>
        <p:txBody>
          <a:bodyPr/>
          <a:lstStyle>
            <a:lvl1pPr>
              <a:defRPr/>
            </a:lvl1pPr>
          </a:lstStyle>
          <a:p>
            <a:pPr>
              <a:defRPr/>
            </a:pPr>
            <a:fld id="{F30DB81F-B125-9B43-9F03-035596B66B00}" type="datetime1">
              <a:rPr lang="en-US"/>
              <a:pPr>
                <a:defRPr/>
              </a:pPr>
              <a:t>12/7/11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99E96B8-ADCB-7547-9380-C4B23A1C153C}" type="slidenum">
              <a:rPr lang="en-US"/>
              <a:pPr>
                <a:defRPr/>
              </a:pPr>
              <a:t>‹#›</a:t>
            </a:fld>
            <a:endParaRPr lang="en-US"/>
          </a:p>
        </p:txBody>
      </p:sp>
    </p:spTree>
    <p:extLst>
      <p:ext uri="{BB962C8B-B14F-4D97-AF65-F5344CB8AC3E}">
        <p14:creationId xmlns:p14="http://schemas.microsoft.com/office/powerpoint/2010/main" val="253572930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4"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6675" y="2106613"/>
            <a:ext cx="6456363"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3"/>
          <p:cNvSpPr>
            <a:spLocks noGrp="1"/>
          </p:cNvSpPr>
          <p:nvPr>
            <p:ph type="dt" sz="half" idx="10"/>
          </p:nvPr>
        </p:nvSpPr>
        <p:spPr/>
        <p:txBody>
          <a:bodyPr/>
          <a:lstStyle>
            <a:lvl1pPr>
              <a:defRPr/>
            </a:lvl1pPr>
          </a:lstStyle>
          <a:p>
            <a:pPr>
              <a:defRPr/>
            </a:pPr>
            <a:fld id="{0B75DDBA-B612-2F44-AB17-FBC18A515CE2}" type="datetime1">
              <a:rPr lang="en-US"/>
              <a:pPr>
                <a:defRPr/>
              </a:pPr>
              <a:t>12/7/11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a:t>© 2008-2011 Appcelerator </a:t>
            </a:r>
            <a:r>
              <a:rPr lang="en-US" dirty="0" err="1"/>
              <a:t>Inc</a:t>
            </a:r>
            <a:endParaRPr lang="en-US" dirty="0"/>
          </a:p>
        </p:txBody>
      </p:sp>
      <p:sp>
        <p:nvSpPr>
          <p:cNvPr id="7"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1109E28-6A3D-5541-B79F-374D5BAB488E}" type="slidenum">
              <a:rPr lang="en-US"/>
              <a:pPr>
                <a:defRPr/>
              </a:pPr>
              <a:t>‹#›</a:t>
            </a:fld>
            <a:endParaRPr lang="en-US"/>
          </a:p>
        </p:txBody>
      </p:sp>
    </p:spTree>
    <p:extLst>
      <p:ext uri="{BB962C8B-B14F-4D97-AF65-F5344CB8AC3E}">
        <p14:creationId xmlns:p14="http://schemas.microsoft.com/office/powerpoint/2010/main" val="341665184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4"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pic>
        <p:nvPicPr>
          <p:cNvPr id="6" name="Picture 8" descr="gray_stripe_head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05581"/>
            <a:ext cx="8229600" cy="808038"/>
          </a:xfrm>
        </p:spPr>
        <p:txBody>
          <a:bodyPr/>
          <a:lstStyle>
            <a:lvl1pPr>
              <a:defRPr sz="3600">
                <a:solidFill>
                  <a:srgbClr val="12295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346200"/>
            <a:ext cx="8229600" cy="4525963"/>
          </a:xfrm>
        </p:spPr>
        <p:txBody>
          <a:bodyPr/>
          <a:lstStyle>
            <a:lvl1pPr>
              <a:defRPr sz="2400">
                <a:solidFill>
                  <a:srgbClr val="122956"/>
                </a:solidFill>
              </a:defRPr>
            </a:lvl1pPr>
            <a:lvl2pPr>
              <a:defRPr sz="2000">
                <a:solidFill>
                  <a:srgbClr val="122956"/>
                </a:solidFill>
              </a:defRPr>
            </a:lvl2pPr>
            <a:lvl3pPr>
              <a:defRPr>
                <a:solidFill>
                  <a:srgbClr val="122956"/>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9" name="Date Placeholder 3"/>
          <p:cNvSpPr>
            <a:spLocks noGrp="1"/>
          </p:cNvSpPr>
          <p:nvPr>
            <p:ph type="dt" sz="half" idx="10"/>
          </p:nvPr>
        </p:nvSpPr>
        <p:spPr/>
        <p:txBody>
          <a:bodyPr/>
          <a:lstStyle>
            <a:lvl1pPr>
              <a:defRPr/>
            </a:lvl1pPr>
          </a:lstStyle>
          <a:p>
            <a:pPr>
              <a:defRPr/>
            </a:pPr>
            <a:fld id="{20564D4E-817C-5B44-9CAC-ABCFE555A12F}" type="datetime1">
              <a:rPr lang="en-US"/>
              <a:pPr>
                <a:defRPr/>
              </a:pPr>
              <a:t>12/7/11</a:t>
            </a:fld>
            <a:endParaRPr lang="en-US"/>
          </a:p>
        </p:txBody>
      </p:sp>
      <p:sp>
        <p:nvSpPr>
          <p:cNvPr id="10"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11"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35A16330-C327-5F46-9A04-FECF298E7238}" type="slidenum">
              <a:rPr lang="en-US"/>
              <a:pPr>
                <a:defRPr/>
              </a:pPr>
              <a:t>‹#›</a:t>
            </a:fld>
            <a:endParaRPr lang="en-US"/>
          </a:p>
        </p:txBody>
      </p:sp>
    </p:spTree>
    <p:extLst>
      <p:ext uri="{BB962C8B-B14F-4D97-AF65-F5344CB8AC3E}">
        <p14:creationId xmlns:p14="http://schemas.microsoft.com/office/powerpoint/2010/main" val="2412707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2" name="Title 1"/>
          <p:cNvSpPr>
            <a:spLocks noGrp="1"/>
          </p:cNvSpPr>
          <p:nvPr>
            <p:ph type="title"/>
          </p:nvPr>
        </p:nvSpPr>
        <p:spPr>
          <a:xfrm>
            <a:off x="457200" y="274638"/>
            <a:ext cx="8229600" cy="954722"/>
          </a:xfrm>
        </p:spPr>
        <p:txBody>
          <a:bodyPr/>
          <a:lstStyle>
            <a:lvl1pPr algn="l">
              <a:defRPr sz="3200" b="1"/>
            </a:lvl1pPr>
          </a:lstStyle>
          <a:p>
            <a:r>
              <a:rPr lang="en-US" smtClean="0"/>
              <a:t>Click to edit Master title style</a:t>
            </a:r>
            <a:endParaRPr lang="en-US" dirty="0"/>
          </a:p>
        </p:txBody>
      </p:sp>
      <p:sp>
        <p:nvSpPr>
          <p:cNvPr id="3" name="Content Placeholder 2"/>
          <p:cNvSpPr>
            <a:spLocks noGrp="1"/>
          </p:cNvSpPr>
          <p:nvPr>
            <p:ph sz="half" idx="1"/>
          </p:nvPr>
        </p:nvSpPr>
        <p:spPr>
          <a:xfrm>
            <a:off x="457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3764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3228FE6-9327-F242-9E6C-9D15E9703153}" type="datetime1">
              <a:rPr lang="en-US"/>
              <a:pPr>
                <a:defRPr/>
              </a:pPr>
              <a:t>12/7/11</a:t>
            </a:fld>
            <a:endParaRPr lang="en-US"/>
          </a:p>
        </p:txBody>
      </p:sp>
      <p:sp>
        <p:nvSpPr>
          <p:cNvPr id="8" name="Footer Placeholder 4"/>
          <p:cNvSpPr>
            <a:spLocks noGrp="1"/>
          </p:cNvSpPr>
          <p:nvPr>
            <p:ph type="ftr" sz="quarter" idx="11"/>
          </p:nvPr>
        </p:nvSpPr>
        <p:spPr/>
        <p:txBody>
          <a:bodyPr/>
          <a:lstStyle>
            <a:lvl1pPr>
              <a:defRPr/>
            </a:lvl1pPr>
          </a:lstStyle>
          <a:p>
            <a:pPr>
              <a:defRPr/>
            </a:pPr>
            <a:r>
              <a:rPr lang="tr-TR"/>
              <a:t>© 2008-2011 Appcelerator Inc</a:t>
            </a:r>
          </a:p>
        </p:txBody>
      </p:sp>
      <p:sp>
        <p:nvSpPr>
          <p:cNvPr id="9"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2DF5989-0FBC-EB43-B199-06D3320A5CF3}" type="slidenum">
              <a:rPr lang="en-US"/>
              <a:pPr>
                <a:defRPr/>
              </a:pPr>
              <a:t>‹#›</a:t>
            </a:fld>
            <a:endParaRPr lang="en-US"/>
          </a:p>
        </p:txBody>
      </p:sp>
    </p:spTree>
    <p:extLst>
      <p:ext uri="{BB962C8B-B14F-4D97-AF65-F5344CB8AC3E}">
        <p14:creationId xmlns:p14="http://schemas.microsoft.com/office/powerpoint/2010/main" val="117008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A4750B3D-5993-D443-A18C-6C42644588ED}" type="datetime1">
              <a:rPr lang="en-US"/>
              <a:pPr>
                <a:defRPr/>
              </a:pPr>
              <a:t>12/7/11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CA025D9-4168-FA49-94C8-B4302AAECA18}" type="slidenum">
              <a:rPr lang="en-US"/>
              <a:pPr>
                <a:defRPr/>
              </a:pPr>
              <a:t>‹#›</a:t>
            </a:fld>
            <a:endParaRPr lang="en-US"/>
          </a:p>
        </p:txBody>
      </p:sp>
    </p:spTree>
    <p:extLst>
      <p:ext uri="{BB962C8B-B14F-4D97-AF65-F5344CB8AC3E}">
        <p14:creationId xmlns:p14="http://schemas.microsoft.com/office/powerpoint/2010/main" val="2039454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3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2" name="Picture 7" descr="appc_gray_light_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
        <p:nvSpPr>
          <p:cNvPr id="4" name="Date Placeholder 3"/>
          <p:cNvSpPr>
            <a:spLocks noGrp="1"/>
          </p:cNvSpPr>
          <p:nvPr>
            <p:ph type="dt" sz="half" idx="10"/>
          </p:nvPr>
        </p:nvSpPr>
        <p:spPr/>
        <p:txBody>
          <a:bodyPr/>
          <a:lstStyle>
            <a:lvl1pPr>
              <a:defRPr/>
            </a:lvl1pPr>
          </a:lstStyle>
          <a:p>
            <a:pPr>
              <a:defRPr/>
            </a:pPr>
            <a:fld id="{2DB3A217-D9A5-8846-AAB9-F48B40C3E459}" type="datetime1">
              <a:rPr lang="en-US"/>
              <a:pPr>
                <a:defRPr/>
              </a:pPr>
              <a:t>12/7/11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E80557-2829-6D4D-9E6A-8513A623AFCD}" type="slidenum">
              <a:rPr lang="en-US"/>
              <a:pPr>
                <a:defRPr/>
              </a:pPr>
              <a:t>‹#›</a:t>
            </a:fld>
            <a:endParaRPr lang="en-US"/>
          </a:p>
        </p:txBody>
      </p:sp>
    </p:spTree>
    <p:extLst>
      <p:ext uri="{BB962C8B-B14F-4D97-AF65-F5344CB8AC3E}">
        <p14:creationId xmlns:p14="http://schemas.microsoft.com/office/powerpoint/2010/main" val="247576293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itle Slide">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pic>
        <p:nvPicPr>
          <p:cNvPr id="3" name="Picture 8" descr="raised_pap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7500"/>
            <a:ext cx="68326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ctrTitle" idx="4294967295"/>
          </p:nvPr>
        </p:nvSpPr>
        <p:spPr>
          <a:xfrm>
            <a:off x="727908" y="2318245"/>
            <a:ext cx="7772400" cy="1470025"/>
          </a:xfrm>
        </p:spPr>
        <p:txBody>
          <a:bodyPr/>
          <a:lstStyle>
            <a:lvl1pPr algn="ctr">
              <a:defRPr baseline="0">
                <a:solidFill>
                  <a:srgbClr val="122956"/>
                </a:solidFill>
              </a:defRPr>
            </a:lvl1pPr>
          </a:lstStyle>
          <a:p>
            <a:r>
              <a:rPr lang="en-US" smtClean="0"/>
              <a:t>Click to edit Master title style</a:t>
            </a:r>
            <a:endParaRPr lang="en-US" dirty="0"/>
          </a:p>
        </p:txBody>
      </p:sp>
      <p:sp>
        <p:nvSpPr>
          <p:cNvPr id="4" name="Date Placeholder 3"/>
          <p:cNvSpPr>
            <a:spLocks noGrp="1"/>
          </p:cNvSpPr>
          <p:nvPr>
            <p:ph type="dt" sz="half" idx="10"/>
          </p:nvPr>
        </p:nvSpPr>
        <p:spPr/>
        <p:txBody>
          <a:bodyPr anchor="t"/>
          <a:lstStyle>
            <a:lvl1pPr>
              <a:defRPr/>
            </a:lvl1pPr>
          </a:lstStyle>
          <a:p>
            <a:pPr>
              <a:defRPr/>
            </a:pPr>
            <a:fld id="{4EB12F80-DD94-CA48-A6EE-25FB3983D6FA}" type="datetime1">
              <a:rPr lang="en-US"/>
              <a:pPr>
                <a:defRPr/>
              </a:pPr>
              <a:t>12/7/11</a:t>
            </a:fld>
            <a:endParaRPr lang="en-US"/>
          </a:p>
        </p:txBody>
      </p:sp>
      <p:sp>
        <p:nvSpPr>
          <p:cNvPr id="5" name="Footer Placeholder 4"/>
          <p:cNvSpPr>
            <a:spLocks noGrp="1"/>
          </p:cNvSpPr>
          <p:nvPr>
            <p:ph type="ftr" sz="quarter" idx="11"/>
          </p:nvPr>
        </p:nvSpPr>
        <p:spPr/>
        <p:txBody>
          <a:bodyPr/>
          <a:lstStyle>
            <a:lvl1pPr>
              <a:defRPr/>
            </a:lvl1pPr>
          </a:lstStyle>
          <a:p>
            <a:pPr>
              <a:defRPr/>
            </a:pPr>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CF154E2-8B7C-5746-8D67-FA76569A3E47}" type="slidenum">
              <a:rPr lang="en-US"/>
              <a:pPr>
                <a:defRPr/>
              </a:pPr>
              <a:t>‹#›</a:t>
            </a:fld>
            <a:endParaRPr lang="en-US"/>
          </a:p>
        </p:txBody>
      </p:sp>
    </p:spTree>
    <p:extLst>
      <p:ext uri="{BB962C8B-B14F-4D97-AF65-F5344CB8AC3E}">
        <p14:creationId xmlns:p14="http://schemas.microsoft.com/office/powerpoint/2010/main" val="314819091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a:solidFill>
                  <a:srgbClr val="929698"/>
                </a:solidFill>
              </a:defRPr>
            </a:lvl1pPr>
          </a:lstStyle>
          <a:p>
            <a:pPr>
              <a:defRPr/>
            </a:pPr>
            <a:fld id="{7C47082A-DE79-7740-B784-823CCC145BD0}" type="datetime1">
              <a:rPr lang="en-US"/>
              <a:pPr>
                <a:defRPr/>
              </a:pPr>
              <a:t>12/7/11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a:t>© 2008-2011 Appcelerator </a:t>
            </a:r>
            <a:r>
              <a:rPr lang="en-US" dirty="0" err="1"/>
              <a:t>Inc</a:t>
            </a:r>
            <a:endParaRPr lang="en-US" dirty="0"/>
          </a:p>
        </p:txBody>
      </p:sp>
      <p:pic>
        <p:nvPicPr>
          <p:cNvPr id="1030" name="Picture 7" descr="appc_gray_light_triang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4"/>
          <p:cNvSpPr txBox="1">
            <a:spLocks/>
          </p:cNvSpPr>
          <p:nvPr/>
        </p:nvSpPr>
        <p:spPr bwMode="auto">
          <a:xfrm>
            <a:off x="3124200" y="6653213"/>
            <a:ext cx="2895600" cy="212725"/>
          </a:xfrm>
          <a:prstGeom prst="rect">
            <a:avLst/>
          </a:prstGeom>
          <a:noFill/>
          <a:extLst/>
        </p:spPr>
        <p:txBody>
          <a:bodyPr anchor="ctr"/>
          <a:lstStyle>
            <a:defPPr>
              <a:defRPr lang="en-US"/>
            </a:defPPr>
            <a:lvl1pPr marL="0" algn="ctr" defTabSz="914400" rtl="0" eaLnBrk="0" latinLnBrk="0" hangingPunct="0">
              <a:defRPr sz="3600" kern="1200">
                <a:solidFill>
                  <a:schemeClr val="tx1"/>
                </a:solidFill>
                <a:latin typeface="Arial" pitchFamily="34" charset="0"/>
                <a:ea typeface="+mn-ea"/>
                <a:cs typeface="Arial" pitchFamily="34" charset="0"/>
              </a:defRPr>
            </a:lvl1pPr>
            <a:lvl2pPr marL="742950" indent="-285750" algn="l" defTabSz="914400" rtl="0" eaLnBrk="0" latinLnBrk="0" hangingPunct="0">
              <a:defRPr sz="3600" kern="1200">
                <a:solidFill>
                  <a:schemeClr val="tx1"/>
                </a:solidFill>
                <a:latin typeface="Arial" pitchFamily="34" charset="0"/>
                <a:ea typeface="+mn-ea"/>
                <a:cs typeface="Arial" pitchFamily="34" charset="0"/>
              </a:defRPr>
            </a:lvl2pPr>
            <a:lvl3pPr marL="1143000" indent="-228600" algn="l" defTabSz="914400" rtl="0" eaLnBrk="0" latinLnBrk="0" hangingPunct="0">
              <a:defRPr sz="3600" kern="1200">
                <a:solidFill>
                  <a:schemeClr val="tx1"/>
                </a:solidFill>
                <a:latin typeface="Arial" pitchFamily="34" charset="0"/>
                <a:ea typeface="+mn-ea"/>
                <a:cs typeface="Arial" pitchFamily="34" charset="0"/>
              </a:defRPr>
            </a:lvl3pPr>
            <a:lvl4pPr marL="1600200" indent="-228600" algn="l" defTabSz="914400" rtl="0" eaLnBrk="0" latinLnBrk="0" hangingPunct="0">
              <a:defRPr sz="3600" kern="1200">
                <a:solidFill>
                  <a:schemeClr val="tx1"/>
                </a:solidFill>
                <a:latin typeface="Arial" pitchFamily="34" charset="0"/>
                <a:ea typeface="+mn-ea"/>
                <a:cs typeface="Arial" pitchFamily="34" charset="0"/>
              </a:defRPr>
            </a:lvl4pPr>
            <a:lvl5pPr marL="2057400" indent="-228600" algn="l" defTabSz="914400" rtl="0" eaLnBrk="0" latinLnBrk="0" hangingPunct="0">
              <a:defRPr sz="3600" kern="1200">
                <a:solidFill>
                  <a:schemeClr val="tx1"/>
                </a:solidFill>
                <a:latin typeface="Arial" pitchFamily="34" charset="0"/>
                <a:ea typeface="+mn-ea"/>
                <a:cs typeface="Arial" pitchFamily="34" charset="0"/>
              </a:defRPr>
            </a:lvl5pPr>
            <a:lvl6pPr marL="25146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6pPr>
            <a:lvl7pPr marL="29718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7pPr>
            <a:lvl8pPr marL="34290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8pPr>
            <a:lvl9pPr marL="3886200" indent="-228600" algn="l" defTabSz="457200" rtl="0" eaLnBrk="0" fontAlgn="base" latinLnBrk="0" hangingPunct="0">
              <a:spcBef>
                <a:spcPct val="0"/>
              </a:spcBef>
              <a:spcAft>
                <a:spcPct val="0"/>
              </a:spcAft>
              <a:defRPr sz="3600" kern="1200">
                <a:solidFill>
                  <a:schemeClr val="tx1"/>
                </a:solidFill>
                <a:latin typeface="Arial" pitchFamily="34" charset="0"/>
                <a:ea typeface="+mn-ea"/>
                <a:cs typeface="Arial" pitchFamily="34" charset="0"/>
              </a:defRPr>
            </a:lvl9pPr>
          </a:lstStyle>
          <a:p>
            <a:pPr eaLnBrk="1" hangingPunct="1">
              <a:defRPr/>
            </a:pPr>
            <a:r>
              <a:rPr lang="en-US" sz="800" dirty="0" smtClean="0">
                <a:solidFill>
                  <a:schemeClr val="tx1">
                    <a:lumMod val="40000"/>
                    <a:lumOff val="60000"/>
                  </a:schemeClr>
                </a:solidFill>
                <a:latin typeface="Helvetica"/>
                <a:cs typeface="Helvetica"/>
              </a:rPr>
              <a:t>© 2011 Appcelerator, Inc.</a:t>
            </a:r>
          </a:p>
        </p:txBody>
      </p:sp>
    </p:spTree>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Lst>
  <p:hf hdr="0" ftr="0" dt="0"/>
  <p:txStyles>
    <p:titleStyle>
      <a:lvl1pPr algn="l" defTabSz="457200" rtl="0" eaLnBrk="0" fontAlgn="base" hangingPunct="0">
        <a:spcBef>
          <a:spcPct val="0"/>
        </a:spcBef>
        <a:spcAft>
          <a:spcPct val="0"/>
        </a:spcAft>
        <a:defRPr sz="32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2pPr>
      <a:lvl3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3pPr>
      <a:lvl4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4pPr>
      <a:lvl5pPr algn="l" defTabSz="457200" rtl="0" eaLnBrk="0" fontAlgn="base" hangingPunct="0">
        <a:spcBef>
          <a:spcPct val="0"/>
        </a:spcBef>
        <a:spcAft>
          <a:spcPct val="0"/>
        </a:spcAft>
        <a:defRPr sz="3200" b="1">
          <a:solidFill>
            <a:schemeClr val="tx1"/>
          </a:solidFill>
          <a:latin typeface="Trebuchet MS"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Trebuchet MS"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charset="0"/>
        <a:defRPr sz="2800" kern="1200">
          <a:solidFill>
            <a:schemeClr val="tx1"/>
          </a:solidFill>
          <a:latin typeface="+mn-lt"/>
          <a:ea typeface="ＭＳ Ｐゴシック" charset="0"/>
          <a:cs typeface="ＭＳ Ｐゴシック" charset="0"/>
        </a:defRPr>
      </a:lvl1pPr>
      <a:lvl2pPr marL="457200" algn="l" defTabSz="457200" rtl="0" eaLnBrk="0" fontAlgn="base" hangingPunct="0">
        <a:spcBef>
          <a:spcPct val="20000"/>
        </a:spcBef>
        <a:spcAft>
          <a:spcPct val="0"/>
        </a:spcAft>
        <a:buFont typeface="Arial" charset="0"/>
        <a:defRPr sz="2400" kern="1200">
          <a:solidFill>
            <a:schemeClr val="tx1"/>
          </a:solidFill>
          <a:latin typeface="+mn-lt"/>
          <a:ea typeface="ＭＳ Ｐゴシック" charset="0"/>
          <a:cs typeface="ＭＳ Ｐゴシック" charset="0"/>
        </a:defRPr>
      </a:lvl2pPr>
      <a:lvl3pPr marL="914400" algn="l" defTabSz="457200" rtl="0" eaLnBrk="0" fontAlgn="base" hangingPunct="0">
        <a:spcBef>
          <a:spcPct val="20000"/>
        </a:spcBef>
        <a:spcAft>
          <a:spcPct val="0"/>
        </a:spcAft>
        <a:buFont typeface="Arial" charset="0"/>
        <a:defRPr kern="1200">
          <a:solidFill>
            <a:schemeClr val="tx1"/>
          </a:solidFill>
          <a:latin typeface="+mn-lt"/>
          <a:ea typeface="ＭＳ Ｐゴシック" charset="0"/>
          <a:cs typeface="ＭＳ Ｐゴシック" charset="0"/>
        </a:defRPr>
      </a:lvl3pPr>
      <a:lvl4pPr marL="1371600" algn="l" defTabSz="457200" rtl="0" eaLnBrk="0" fontAlgn="base" hangingPunct="0">
        <a:spcBef>
          <a:spcPct val="20000"/>
        </a:spcBef>
        <a:spcAft>
          <a:spcPct val="0"/>
        </a:spcAft>
        <a:buFont typeface="Arial" charset="0"/>
        <a:defRPr sz="2000" kern="1200">
          <a:solidFill>
            <a:schemeClr val="tx1"/>
          </a:solidFill>
          <a:latin typeface="+mn-lt"/>
          <a:ea typeface="ＭＳ Ｐゴシック" charset="0"/>
          <a:cs typeface="ＭＳ Ｐゴシック" charset="0"/>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7.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emf"/><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bit.ly/ryOSW4" TargetMode="External"/><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developer.android.com/reference/android/R.html"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png"/><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10242" name="Picture 8" descr="raised_pape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1524000"/>
            <a:ext cx="8915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idx="4294967295"/>
          </p:nvPr>
        </p:nvSpPr>
        <p:spPr>
          <a:xfrm>
            <a:off x="0" y="2362200"/>
            <a:ext cx="9144000" cy="1470025"/>
          </a:xfrm>
          <a:ln>
            <a:miter lim="800000"/>
            <a:headEnd/>
            <a:tailEnd/>
          </a:ln>
          <a:effectLst>
            <a:innerShdw blurRad="63500" dist="50800" dir="13500000">
              <a:prstClr val="black">
                <a:alpha val="50000"/>
              </a:prstClr>
            </a:innerShdw>
          </a:effectLst>
          <a:extLst/>
        </p:spPr>
        <p:txBody>
          <a:bodyPr/>
          <a:lstStyle/>
          <a:p>
            <a:pPr marL="39688" algn="ctr" eaLnBrk="1" hangingPunct="1">
              <a:defRPr/>
            </a:pPr>
            <a: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t>Android API Deep Dive</a:t>
            </a:r>
            <a:br>
              <a:rPr lang="en-US" sz="4400" i="1" dirty="0" smtClean="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rPr>
            </a:br>
            <a:r>
              <a:rPr lang="en-US" sz="2800" b="0" i="1" dirty="0">
                <a:solidFill>
                  <a:srgbClr val="122956"/>
                </a:solidFill>
                <a:effectLst>
                  <a:innerShdw blurRad="63500" dist="50800" dir="13500000">
                    <a:prstClr val="black">
                      <a:alpha val="50000"/>
                    </a:prstClr>
                  </a:innerShdw>
                </a:effectLst>
                <a:ea typeface="Hiragino Sans GB W6" charset="0"/>
              </a:rPr>
              <a:t>Advanced Titanium Mobile Development</a:t>
            </a:r>
            <a:endParaRPr lang="en-US" sz="4400" i="1" dirty="0">
              <a:solidFill>
                <a:schemeClr val="accent6"/>
              </a:solidFill>
              <a:effectLst>
                <a:innerShdw blurRad="63500" dist="50800" dir="13500000">
                  <a:prstClr val="black">
                    <a:alpha val="50000"/>
                  </a:prstClr>
                </a:innerShdw>
              </a:effectLst>
              <a:latin typeface="Trebuchet MS Bold" charset="0"/>
              <a:cs typeface="Trebuchet MS Bold" charset="0"/>
              <a:sym typeface="Trebuchet MS Bold" charset="0"/>
            </a:endParaRPr>
          </a:p>
        </p:txBody>
      </p:sp>
      <p:pic>
        <p:nvPicPr>
          <p:cNvPr id="10249" name="Picture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51288" y="1676400"/>
            <a:ext cx="123031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AND-</a:t>
            </a:r>
            <a:fld id="{31B56995-E14C-B64F-86C9-12D6DB74A41E}" type="slidenum">
              <a:rPr lang="en-US" sz="1200" b="1">
                <a:solidFill>
                  <a:srgbClr val="122956"/>
                </a:solidFill>
                <a:cs typeface="Trebuchet MS" charset="0"/>
              </a:rPr>
              <a:pPr algn="l" eaLnBrk="1" hangingPunct="1"/>
              <a:t>1</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Service</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Service is an application component representing either an application's desire to perform a longer-running operation while not interacting with the user or to supply functionality for other applications to use.”</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t>
            </a:r>
            <a:r>
              <a:rPr lang="en-US" dirty="0" smtClean="0">
                <a:latin typeface="Trebuchet MS" charset="0"/>
                <a:ea typeface="ヒラギノ角ゴ ProN W3" charset="0"/>
                <a:cs typeface="ヒラギノ角ゴ ProN W3" charset="0"/>
              </a:rPr>
              <a:t>app/</a:t>
            </a:r>
            <a:r>
              <a:rPr lang="en-US" dirty="0" err="1" smtClean="0">
                <a:latin typeface="Trebuchet MS" charset="0"/>
                <a:ea typeface="ヒラギノ角ゴ ProN W3" charset="0"/>
                <a:cs typeface="ヒラギノ角ゴ ProN W3" charset="0"/>
              </a:rPr>
              <a:t>Service.html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10</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6069743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Broadcast Receiver</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 broadcast receiver is a component that responds to system-wide broadcast announcements”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/reference/android/content/</a:t>
            </a:r>
            <a:r>
              <a:rPr lang="en-US" dirty="0" err="1">
                <a:latin typeface="Trebuchet MS" charset="0"/>
                <a:ea typeface="ヒラギノ角ゴ ProN W3" charset="0"/>
                <a:cs typeface="ヒラギノ角ゴ ProN W3" charset="0"/>
              </a:rPr>
              <a:t>BroadcastReceiver.html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11</a:t>
            </a:fld>
            <a:endParaRPr lang="en-US" sz="1200" b="1" dirty="0">
              <a:solidFill>
                <a:srgbClr val="122956"/>
              </a:solidFill>
              <a:cs typeface="Trebuchet MS" charset="0"/>
            </a:endParaRPr>
          </a:p>
        </p:txBody>
      </p:sp>
    </p:spTree>
    <p:extLst>
      <p:ext uri="{BB962C8B-B14F-4D97-AF65-F5344CB8AC3E}">
        <p14:creationId xmlns:p14="http://schemas.microsoft.com/office/powerpoint/2010/main" val="27289151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Intent</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“Three of the core components of an application — activities, services, and broadcast receivers — are activated through messages, called intents.”</a:t>
            </a: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/guide/topics/intents/intents-</a:t>
            </a:r>
            <a:r>
              <a:rPr lang="en-US" dirty="0" err="1">
                <a:latin typeface="Trebuchet MS" charset="0"/>
                <a:ea typeface="ヒラギノ角ゴ ProN W3" charset="0"/>
                <a:cs typeface="ヒラギノ角ゴ ProN W3" charset="0"/>
              </a:rPr>
              <a:t>filters.html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12</a:t>
            </a:fld>
            <a:endParaRPr lang="en-US" sz="1200" b="1" dirty="0">
              <a:solidFill>
                <a:srgbClr val="122956"/>
              </a:solidFill>
              <a:cs typeface="Trebuchet MS" charset="0"/>
            </a:endParaRPr>
          </a:p>
        </p:txBody>
      </p:sp>
    </p:spTree>
    <p:extLst>
      <p:ext uri="{BB962C8B-B14F-4D97-AF65-F5344CB8AC3E}">
        <p14:creationId xmlns:p14="http://schemas.microsoft.com/office/powerpoint/2010/main" val="120526701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All of these work in Ti</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24408186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Configuration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Most of the core OS services are configured in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properties can be configured in </a:t>
            </a:r>
            <a:r>
              <a:rPr lang="en-US" dirty="0" err="1" smtClean="0">
                <a:latin typeface="Trebuchet MS" charset="0"/>
                <a:ea typeface="ヒラギノ角ゴ ProN W3" charset="0"/>
                <a:cs typeface="ヒラギノ角ゴ ProN W3" charset="0"/>
              </a:rPr>
              <a:t>tiapp.xml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You can also have a custom </a:t>
            </a:r>
            <a:r>
              <a:rPr lang="en-US" dirty="0" err="1" smtClean="0">
                <a:latin typeface="Trebuchet MS" charset="0"/>
                <a:ea typeface="ヒラギノ角ゴ ProN W3" charset="0"/>
                <a:cs typeface="ヒラギノ角ゴ ProN W3" charset="0"/>
              </a:rPr>
              <a:t>AndroidManifest.xml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t>
            </a:r>
            <a:r>
              <a:rPr lang="en-US" dirty="0" err="1" smtClean="0">
                <a:latin typeface="Trebuchet MS" charset="0"/>
                <a:ea typeface="ヒラギノ角ゴ ProN W3" charset="0"/>
                <a:cs typeface="ヒラギノ角ゴ ProN W3" charset="0"/>
              </a:rPr>
              <a:t>tiapp.xml</a:t>
            </a:r>
            <a:r>
              <a:rPr lang="en-US" dirty="0" smtClean="0">
                <a:latin typeface="Trebuchet MS" charset="0"/>
                <a:ea typeface="ヒラギノ角ゴ ProN W3" charset="0"/>
                <a:cs typeface="ヒラギノ角ゴ ProN W3" charset="0"/>
              </a:rPr>
              <a:t> </a:t>
            </a:r>
            <a:r>
              <a:rPr lang="en-US" dirty="0" err="1" smtClean="0">
                <a:latin typeface="Trebuchet MS" charset="0"/>
                <a:ea typeface="ヒラギノ角ゴ ProN W3" charset="0"/>
                <a:cs typeface="ヒラギノ角ゴ ProN W3" charset="0"/>
              </a:rPr>
              <a:t>config</a:t>
            </a:r>
            <a:r>
              <a:rPr lang="en-US" dirty="0" smtClean="0">
                <a:latin typeface="Trebuchet MS" charset="0"/>
                <a:ea typeface="ヒラギノ角ゴ ProN W3" charset="0"/>
                <a:cs typeface="ヒラギノ角ゴ ProN W3" charset="0"/>
              </a:rPr>
              <a:t> and custom </a:t>
            </a:r>
            <a:r>
              <a:rPr lang="en-US" dirty="0" err="1" smtClean="0">
                <a:latin typeface="Trebuchet MS" charset="0"/>
                <a:ea typeface="ヒラギノ角ゴ ProN W3" charset="0"/>
                <a:cs typeface="ヒラギノ角ゴ ProN W3" charset="0"/>
              </a:rPr>
              <a:t>AndroidManifest.xml</a:t>
            </a:r>
            <a:r>
              <a:rPr lang="en-US" dirty="0" smtClean="0">
                <a:latin typeface="Trebuchet MS" charset="0"/>
                <a:ea typeface="ヒラギノ角ゴ ProN W3" charset="0"/>
                <a:cs typeface="ヒラギノ角ゴ ProN W3" charset="0"/>
              </a:rPr>
              <a:t> </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270600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Android UI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15</a:t>
            </a:fld>
            <a:endParaRPr lang="en-US" sz="1200" b="1" dirty="0">
              <a:solidFill>
                <a:srgbClr val="122956"/>
              </a:solidFill>
              <a:cs typeface="Trebuchet MS" charset="0"/>
            </a:endParaRPr>
          </a:p>
        </p:txBody>
      </p:sp>
    </p:spTree>
    <p:extLst>
      <p:ext uri="{BB962C8B-B14F-4D97-AF65-F5344CB8AC3E}">
        <p14:creationId xmlns:p14="http://schemas.microsoft.com/office/powerpoint/2010/main" val="427998970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Windows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Title bar is only present under specific conditions – depends on how you open the window</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Windows are generally associated with an Android activity (though not always)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quite as nimble as iOS windows in terms of animation</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wiki.appcelerator.org</a:t>
            </a:r>
            <a:r>
              <a:rPr lang="en-US" dirty="0">
                <a:latin typeface="Trebuchet MS" charset="0"/>
                <a:ea typeface="ヒラギノ角ゴ ProN W3" charset="0"/>
                <a:cs typeface="ヒラギノ角ゴ ProN W3" charset="0"/>
              </a:rPr>
              <a:t>/display/guides/</a:t>
            </a:r>
            <a:r>
              <a:rPr lang="en-US" dirty="0" err="1">
                <a:latin typeface="Trebuchet MS" charset="0"/>
                <a:ea typeface="ヒラギノ角ゴ ProN W3" charset="0"/>
                <a:cs typeface="ヒラギノ角ゴ ProN W3" charset="0"/>
              </a:rPr>
              <a:t>Module+Developer+Guide+for+Android</a:t>
            </a:r>
            <a:r>
              <a:rPr lang="en-US" dirty="0" smtClean="0">
                <a:latin typeface="Trebuchet MS" charset="0"/>
                <a:ea typeface="ヒラギノ角ゴ ProN W3" charset="0"/>
                <a:cs typeface="ヒラギノ角ゴ ProN W3" charset="0"/>
              </a:rPr>
              <a:t>#</a:t>
            </a:r>
            <a:br>
              <a:rPr lang="en-US" dirty="0" smtClean="0">
                <a:latin typeface="Trebuchet MS" charset="0"/>
                <a:ea typeface="ヒラギノ角ゴ ProN W3" charset="0"/>
                <a:cs typeface="ヒラギノ角ゴ ProN W3" charset="0"/>
              </a:rPr>
            </a:br>
            <a:r>
              <a:rPr lang="en-US" dirty="0" err="1" smtClean="0">
                <a:latin typeface="Trebuchet MS" charset="0"/>
                <a:ea typeface="ヒラギノ角ゴ ProN W3" charset="0"/>
                <a:cs typeface="ヒラギノ角ゴ ProN W3" charset="0"/>
              </a:rPr>
              <a:t>ModuleDeveloperGuideforAndroid</a:t>
            </a:r>
            <a:r>
              <a:rPr lang="en-US" dirty="0" err="1">
                <a:latin typeface="Trebuchet MS" charset="0"/>
                <a:ea typeface="ヒラギノ角ゴ ProN W3" charset="0"/>
                <a:cs typeface="ヒラギノ角ゴ ProN W3" charset="0"/>
              </a:rPr>
              <a:t>-HeavyweightandLightweightWindows</a:t>
            </a:r>
            <a:endParaRPr lang="en-US" dirty="0" smtClean="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16</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2758368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Hardware Menu</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Menu of options displayed when hardware button is pressed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Associated with an activity (a Titanium Window)</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TabGroup</a:t>
            </a:r>
            <a:r>
              <a:rPr lang="en-US" dirty="0" smtClean="0">
                <a:latin typeface="Trebuchet MS" charset="0"/>
                <a:ea typeface="ヒラギノ角ゴ ProN W3" charset="0"/>
                <a:cs typeface="ヒラギノ角ゴ ProN W3" charset="0"/>
              </a:rPr>
              <a:t> has N activities, and can have N menus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configure text and icons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Menu creation options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17</a:t>
            </a:fld>
            <a:endParaRPr lang="en-US" sz="1200" b="1" dirty="0">
              <a:solidFill>
                <a:srgbClr val="122956"/>
              </a:solidFill>
              <a:cs typeface="Trebuchet MS" charset="0"/>
            </a:endParaRPr>
          </a:p>
        </p:txBody>
      </p:sp>
    </p:spTree>
    <p:extLst>
      <p:ext uri="{BB962C8B-B14F-4D97-AF65-F5344CB8AC3E}">
        <p14:creationId xmlns:p14="http://schemas.microsoft.com/office/powerpoint/2010/main" val="92516470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Labels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Much more capable than iOS Labels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Styling properties on creation same cross platform</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inline HTML (basic formatting tags)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can display links inline (web, </a:t>
            </a:r>
            <a:r>
              <a:rPr lang="en-US" dirty="0" err="1" smtClean="0">
                <a:latin typeface="Trebuchet MS" charset="0"/>
                <a:ea typeface="ヒラギノ角ゴ ProN W3" charset="0"/>
                <a:cs typeface="ヒラギノ角ゴ ProN W3" charset="0"/>
              </a:rPr>
              <a:t>tel</a:t>
            </a:r>
            <a:r>
              <a:rPr lang="en-US" dirty="0" smtClean="0">
                <a:latin typeface="Trebuchet MS" charset="0"/>
                <a:ea typeface="ヒラギノ角ゴ ProN W3" charset="0"/>
                <a:cs typeface="ヒラギノ角ゴ ProN W3" charset="0"/>
              </a:rPr>
              <a:t>, maps)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Label gymnastics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18</a:t>
            </a:fld>
            <a:endParaRPr lang="en-US" sz="1200" b="1" dirty="0">
              <a:solidFill>
                <a:srgbClr val="122956"/>
              </a:solidFill>
              <a:cs typeface="Trebuchet MS" charset="0"/>
            </a:endParaRPr>
          </a:p>
        </p:txBody>
      </p:sp>
    </p:spTree>
    <p:extLst>
      <p:ext uri="{BB962C8B-B14F-4D97-AF65-F5344CB8AC3E}">
        <p14:creationId xmlns:p14="http://schemas.microsoft.com/office/powerpoint/2010/main" val="300361507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Toast Notifications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3733800" cy="4826000"/>
          </a:xfrm>
        </p:spPr>
        <p:txBody>
          <a:bodyPr rIns="81279"/>
          <a:lstStyle/>
          <a:p>
            <a:pPr eaLnBrk="1" hangingPunct="1"/>
            <a:r>
              <a:rPr lang="en-US" dirty="0" smtClean="0">
                <a:latin typeface="Trebuchet MS" charset="0"/>
                <a:ea typeface="ヒラギノ角ゴ ProN W3" charset="0"/>
                <a:cs typeface="ヒラギノ角ゴ ProN W3" charset="0"/>
              </a:rPr>
              <a:t>Simple text display over all activities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control positioning on screen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Rendering will be different based on OS version and skin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Notification</a:t>
            </a:r>
            <a:endParaRPr lang="en-US" dirty="0">
              <a:latin typeface="Trebuchet MS" charset="0"/>
              <a:ea typeface="ヒラギノ角ゴ ProN W3" charset="0"/>
              <a:cs typeface="ヒラギノ角ゴ ProN W3" charset="0"/>
            </a:endParaRPr>
          </a:p>
        </p:txBody>
      </p:sp>
      <p:pic>
        <p:nvPicPr>
          <p:cNvPr id="2" name="Picture 1"/>
          <p:cNvPicPr>
            <a:picLocks noChangeAspect="1"/>
          </p:cNvPicPr>
          <p:nvPr/>
        </p:nvPicPr>
        <p:blipFill>
          <a:blip r:embed="rId5"/>
          <a:stretch>
            <a:fillRect/>
          </a:stretch>
        </p:blipFill>
        <p:spPr>
          <a:xfrm>
            <a:off x="5334000" y="1219200"/>
            <a:ext cx="2955161" cy="4914900"/>
          </a:xfrm>
          <a:prstGeom prst="rect">
            <a:avLst/>
          </a:prstGeom>
        </p:spPr>
      </p:pic>
      <p:sp>
        <p:nvSpPr>
          <p:cNvPr id="8"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19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3813318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a:latin typeface="Trebuchet MS Bold" charset="0"/>
                <a:ea typeface="ヒラギノ角ゴ ProN W6" charset="0"/>
                <a:cs typeface="ヒラギノ角ゴ ProN W6" charset="0"/>
              </a:rPr>
              <a:t>Agenda</a:t>
            </a:r>
          </a:p>
        </p:txBody>
      </p:sp>
      <p:sp>
        <p:nvSpPr>
          <p:cNvPr id="12293" name="Rectangle 7"/>
          <p:cNvSpPr>
            <a:spLocks noGrp="1" noChangeArrowheads="1"/>
          </p:cNvSpPr>
          <p:nvPr>
            <p:ph idx="1"/>
          </p:nvPr>
        </p:nvSpPr>
        <p:spPr>
          <a:xfrm>
            <a:off x="152400" y="1346200"/>
            <a:ext cx="8229600" cy="5359400"/>
          </a:xfrm>
        </p:spPr>
        <p:txBody>
          <a:bodyPr rIns="81279"/>
          <a:lstStyle/>
          <a:p>
            <a:pPr indent="0" eaLnBrk="1" hangingPunct="1"/>
            <a:r>
              <a:rPr lang="en-US" dirty="0" smtClean="0">
                <a:latin typeface="Trebuchet MS" charset="0"/>
                <a:ea typeface="ヒラギノ角ゴ ProN W3" charset="0"/>
                <a:cs typeface="ヒラギノ角ゴ ProN W3" charset="0"/>
              </a:rPr>
              <a:t>Platform characteristics</a:t>
            </a:r>
          </a:p>
          <a:p>
            <a:pPr indent="0" eaLnBrk="1" hangingPunct="1"/>
            <a:r>
              <a:rPr lang="en-US" dirty="0">
                <a:latin typeface="Trebuchet MS" charset="0"/>
                <a:ea typeface="ヒラギノ角ゴ ProN W3" charset="0"/>
                <a:cs typeface="ヒラギノ角ゴ ProN W3" charset="0"/>
              </a:rPr>
              <a:t/>
            </a:r>
            <a:br>
              <a:rPr lang="en-US" dirty="0">
                <a:latin typeface="Trebuchet MS" charset="0"/>
                <a:ea typeface="ヒラギノ角ゴ ProN W3" charset="0"/>
                <a:cs typeface="ヒラギノ角ゴ ProN W3" charset="0"/>
              </a:rPr>
            </a:br>
            <a:r>
              <a:rPr lang="en-US" dirty="0" smtClean="0">
                <a:latin typeface="Trebuchet MS" charset="0"/>
                <a:ea typeface="ヒラギノ角ゴ ProN W3" charset="0"/>
                <a:cs typeface="ヒラギノ角ゴ ProN W3" charset="0"/>
              </a:rPr>
              <a:t>Android vocabulary</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Configuration Options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UI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dirty="0" smtClean="0">
                <a:latin typeface="Trebuchet MS" charset="0"/>
                <a:ea typeface="ヒラギノ角ゴ ProN W3" charset="0"/>
                <a:cs typeface="ヒラギノ角ゴ ProN W3" charset="0"/>
              </a:rPr>
              <a:t>Android Specific Non-visual APIs</a:t>
            </a:r>
          </a:p>
          <a:p>
            <a:pPr indent="0" eaLnBrk="1" hangingPunct="1"/>
            <a:endParaRPr lang="en-US" dirty="0">
              <a:latin typeface="Trebuchet MS" charset="0"/>
              <a:ea typeface="ヒラギノ角ゴ ProN W3" charset="0"/>
              <a:cs typeface="ヒラギノ角ゴ ProN W3" charset="0"/>
            </a:endParaRPr>
          </a:p>
          <a:p>
            <a:pPr indent="0" eaLnBrk="1" hangingPunct="1"/>
            <a:r>
              <a:rPr lang="en-US" smtClean="0">
                <a:latin typeface="Trebuchet MS" charset="0"/>
                <a:ea typeface="ヒラギノ角ゴ ProN W3" charset="0"/>
                <a:cs typeface="ヒラギノ角ゴ ProN W3" charset="0"/>
              </a:rPr>
              <a:t>Lab</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algn="l" eaLnBrk="1" hangingPunct="1"/>
            <a:r>
              <a:rPr lang="en-US" sz="1200" b="1" dirty="0" smtClean="0">
                <a:solidFill>
                  <a:srgbClr val="122956"/>
                </a:solidFill>
                <a:cs typeface="Trebuchet MS" charset="0"/>
              </a:rPr>
              <a:t>AND-</a:t>
            </a:r>
            <a:fld id="{31B56995-E14C-B64F-86C9-12D6DB74A41E}" type="slidenum">
              <a:rPr lang="en-US" sz="1200" b="1">
                <a:solidFill>
                  <a:srgbClr val="122956"/>
                </a:solidFill>
                <a:cs typeface="Trebuchet MS" charset="0"/>
              </a:rPr>
              <a:pPr algn="l" eaLnBrk="1" hangingPunct="1"/>
              <a:t>2</a:t>
            </a:fld>
            <a:endParaRPr lang="en-US" sz="1200" b="1" dirty="0">
              <a:solidFill>
                <a:srgbClr val="122956"/>
              </a:solidFill>
              <a:cs typeface="Trebuchet MS"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Hijacking the Back Button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Sometimes you want to override back button for your activity to provide better behavior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Example: Wizard interface, where you want “back” to go back to a previous state in the UI</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Careful about this!  Users expect back to go back to another activity (most of the time)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 button event</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20</a:t>
            </a:fld>
            <a:endParaRPr lang="en-US" sz="1200" b="1" dirty="0">
              <a:solidFill>
                <a:srgbClr val="122956"/>
              </a:solidFill>
              <a:cs typeface="Trebuchet MS" charset="0"/>
            </a:endParaRPr>
          </a:p>
        </p:txBody>
      </p:sp>
    </p:spTree>
    <p:extLst>
      <p:ext uri="{BB962C8B-B14F-4D97-AF65-F5344CB8AC3E}">
        <p14:creationId xmlns:p14="http://schemas.microsoft.com/office/powerpoint/2010/main" val="180648154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Non-Visual APIs</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21</a:t>
            </a:fld>
            <a:endParaRPr lang="en-US" sz="1200" b="1" dirty="0">
              <a:solidFill>
                <a:srgbClr val="122956"/>
              </a:solidFill>
              <a:cs typeface="Trebuchet MS" charset="0"/>
            </a:endParaRPr>
          </a:p>
        </p:txBody>
      </p:sp>
    </p:spTree>
    <p:extLst>
      <p:ext uri="{BB962C8B-B14F-4D97-AF65-F5344CB8AC3E}">
        <p14:creationId xmlns:p14="http://schemas.microsoft.com/office/powerpoint/2010/main" val="3433805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Launching Activities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launch other apps (activities) from JS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Need to have an intent object to pass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built in intents to use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Forging Titanium #9 – Android </a:t>
            </a:r>
            <a:r>
              <a:rPr lang="en-US" dirty="0">
                <a:latin typeface="Trebuchet MS" charset="0"/>
                <a:ea typeface="ヒラギノ角ゴ ProN W3" charset="0"/>
                <a:cs typeface="ヒラギノ角ゴ ProN W3" charset="0"/>
              </a:rPr>
              <a:t>Intents </a:t>
            </a:r>
            <a:r>
              <a:rPr lang="en-US" dirty="0" smtClean="0">
                <a:latin typeface="Trebuchet MS" charset="0"/>
                <a:ea typeface="ヒラギノ角ゴ ProN W3" charset="0"/>
                <a:cs typeface="ヒラギノ角ゴ ProN W3" charset="0"/>
              </a:rPr>
              <a:t>Cookbook</a:t>
            </a:r>
          </a:p>
          <a:p>
            <a:pPr algn="ctr" eaLnBrk="1" hangingPunct="1"/>
            <a:r>
              <a:rPr lang="en-US" sz="2000" dirty="0" smtClean="0">
                <a:latin typeface="Trebuchet MS" charset="0"/>
                <a:ea typeface="ヒラギノ角ゴ ProN W3" charset="0"/>
                <a:cs typeface="ヒラギノ角ゴ ProN W3" charset="0"/>
                <a:hlinkClick r:id="rId5"/>
              </a:rPr>
              <a:t>http</a:t>
            </a:r>
            <a:r>
              <a:rPr lang="en-US" sz="2000" dirty="0">
                <a:latin typeface="Trebuchet MS" charset="0"/>
                <a:ea typeface="ヒラギノ角ゴ ProN W3" charset="0"/>
                <a:cs typeface="ヒラギノ角ゴ ProN W3" charset="0"/>
                <a:hlinkClick r:id="rId5"/>
              </a:rPr>
              <a:t>://bit.ly/</a:t>
            </a:r>
            <a:r>
              <a:rPr lang="en-US" sz="2000" dirty="0" smtClean="0">
                <a:latin typeface="Trebuchet MS" charset="0"/>
                <a:ea typeface="ヒラギノ角ゴ ProN W3" charset="0"/>
                <a:cs typeface="ヒラギノ角ゴ ProN W3" charset="0"/>
                <a:hlinkClick r:id="rId5"/>
              </a:rPr>
              <a:t>ryOSW4</a:t>
            </a:r>
            <a:r>
              <a:rPr lang="en-US" sz="2000" dirty="0" smtClean="0">
                <a:latin typeface="Trebuchet MS" charset="0"/>
                <a:ea typeface="ヒラギノ角ゴ ProN W3" charset="0"/>
                <a:cs typeface="ヒラギノ角ゴ ProN W3" charset="0"/>
              </a:rPr>
              <a:t> </a:t>
            </a:r>
            <a:endParaRPr lang="en-US" sz="2000"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22</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9312730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Service Support</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You can have JS-based services running in the background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Can communicate with it from your main application</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background service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23</a:t>
            </a:fld>
            <a:endParaRPr lang="en-US" sz="1200" b="1" dirty="0">
              <a:solidFill>
                <a:srgbClr val="122956"/>
              </a:solidFill>
              <a:cs typeface="Trebuchet MS" charset="0"/>
            </a:endParaRPr>
          </a:p>
        </p:txBody>
      </p:sp>
    </p:spTree>
    <p:extLst>
      <p:ext uri="{BB962C8B-B14F-4D97-AF65-F5344CB8AC3E}">
        <p14:creationId xmlns:p14="http://schemas.microsoft.com/office/powerpoint/2010/main" val="26548792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Calendar and Event Integration</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Android exclusive feature, can’t do it on iOS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Add events to calendars, and alarms for status bar</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Ti.Android.Calendar</a:t>
            </a:r>
            <a:r>
              <a:rPr lang="en-US" dirty="0" smtClean="0">
                <a:latin typeface="Trebuchet MS" charset="0"/>
                <a:ea typeface="ヒラギノ角ゴ ProN W3" charset="0"/>
                <a:cs typeface="ヒラギノ角ゴ ProN W3" charset="0"/>
              </a:rPr>
              <a:t> module</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24</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0419632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Application Resources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JS access to </a:t>
            </a:r>
            <a:r>
              <a:rPr lang="en-US" dirty="0" err="1" smtClean="0">
                <a:latin typeface="Trebuchet MS" charset="0"/>
                <a:ea typeface="ヒラギノ角ゴ ProN W3" charset="0"/>
                <a:cs typeface="ヒラギノ角ゴ ProN W3" charset="0"/>
              </a:rPr>
              <a:t>R.java</a:t>
            </a:r>
            <a:r>
              <a:rPr lang="en-US" dirty="0">
                <a:latin typeface="Trebuchet MS" charset="0"/>
                <a:ea typeface="ヒラギノ角ゴ ProN W3" charset="0"/>
                <a:cs typeface="ヒラギノ角ゴ ProN W3" charset="0"/>
              </a:rPr>
              <a:t> - </a:t>
            </a:r>
            <a:r>
              <a:rPr lang="en-US" sz="2000" dirty="0">
                <a:latin typeface="Trebuchet MS" charset="0"/>
                <a:ea typeface="ヒラギノ角ゴ ProN W3" charset="0"/>
                <a:cs typeface="ヒラギノ角ゴ ProN W3" charset="0"/>
                <a:hlinkClick r:id="rId5"/>
              </a:rPr>
              <a:t>http://developer.android.com/reference/android/</a:t>
            </a:r>
            <a:r>
              <a:rPr lang="en-US" sz="2000" dirty="0" smtClean="0">
                <a:latin typeface="Trebuchet MS" charset="0"/>
                <a:ea typeface="ヒラギノ角ゴ ProN W3" charset="0"/>
                <a:cs typeface="ヒラギノ角ゴ ProN W3" charset="0"/>
                <a:hlinkClick r:id="rId5"/>
              </a:rPr>
              <a:t>R.html</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R.drawable</a:t>
            </a:r>
            <a:r>
              <a:rPr lang="en-US" dirty="0" smtClean="0">
                <a:latin typeface="Trebuchet MS" charset="0"/>
                <a:ea typeface="ヒラギノ角ゴ ProN W3" charset="0"/>
                <a:cs typeface="ヒラギノ角ゴ ProN W3" charset="0"/>
              </a:rPr>
              <a:t> – built in icons for </a:t>
            </a:r>
            <a:r>
              <a:rPr lang="en-US" dirty="0" err="1" smtClean="0">
                <a:latin typeface="Trebuchet MS" charset="0"/>
                <a:ea typeface="ヒラギノ角ゴ ProN W3" charset="0"/>
                <a:cs typeface="ヒラギノ角ゴ ProN W3" charset="0"/>
              </a:rPr>
              <a:t>ImageView</a:t>
            </a:r>
            <a:r>
              <a:rPr lang="en-US" dirty="0" smtClean="0">
                <a:latin typeface="Trebuchet MS" charset="0"/>
                <a:ea typeface="ヒラギノ角ゴ ProN W3" charset="0"/>
                <a:cs typeface="ヒラギノ角ゴ ProN W3" charset="0"/>
              </a:rPr>
              <a:t>, etc.</a:t>
            </a:r>
          </a:p>
          <a:p>
            <a:pPr eaLnBrk="1" hangingPunct="1"/>
            <a:endParaRPr lang="en-US" dirty="0">
              <a:latin typeface="Trebuchet MS" charset="0"/>
              <a:ea typeface="ヒラギノ角ゴ ProN W3" charset="0"/>
              <a:cs typeface="ヒラギノ角ゴ ProN W3" charset="0"/>
            </a:endParaRPr>
          </a:p>
          <a:p>
            <a:pPr eaLnBrk="1" hangingPunct="1"/>
            <a:r>
              <a:rPr lang="en-US" dirty="0" err="1" smtClean="0">
                <a:latin typeface="Trebuchet MS" charset="0"/>
                <a:ea typeface="ヒラギノ角ゴ ProN W3" charset="0"/>
                <a:cs typeface="ヒラギノ角ゴ ProN W3" charset="0"/>
              </a:rPr>
              <a:t>R.string</a:t>
            </a:r>
            <a:r>
              <a:rPr lang="en-US" dirty="0" smtClean="0">
                <a:latin typeface="Trebuchet MS" charset="0"/>
                <a:ea typeface="ヒラギノ角ゴ ProN W3" charset="0"/>
                <a:cs typeface="ヒラギノ角ゴ ProN W3" charset="0"/>
              </a:rPr>
              <a:t> – OS localized string for “OK”, “Cancel”, </a:t>
            </a:r>
            <a:r>
              <a:rPr lang="en-US" dirty="0" err="1" smtClean="0">
                <a:latin typeface="Trebuchet MS" charset="0"/>
                <a:ea typeface="ヒラギノ角ゴ ProN W3" charset="0"/>
                <a:cs typeface="ヒラギノ角ゴ ProN W3" charset="0"/>
              </a:rPr>
              <a:t>etc</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Android docs required to see properties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R resources in JS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25</a:t>
            </a:fld>
            <a:endParaRPr lang="en-US" sz="1200" b="1" dirty="0">
              <a:solidFill>
                <a:srgbClr val="122956"/>
              </a:solidFill>
              <a:cs typeface="Trebuchet MS" charset="0"/>
            </a:endParaRPr>
          </a:p>
        </p:txBody>
      </p:sp>
    </p:spTree>
    <p:extLst>
      <p:ext uri="{BB962C8B-B14F-4D97-AF65-F5344CB8AC3E}">
        <p14:creationId xmlns:p14="http://schemas.microsoft.com/office/powerpoint/2010/main" val="78902320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Q&amp;A</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26</a:t>
            </a:fld>
            <a:endParaRPr lang="en-US" sz="1200" b="1" dirty="0">
              <a:solidFill>
                <a:srgbClr val="122956"/>
              </a:solidFill>
              <a:cs typeface="Trebuchet MS" charset="0"/>
            </a:endParaRPr>
          </a:p>
        </p:txBody>
      </p:sp>
    </p:spTree>
    <p:extLst>
      <p:ext uri="{BB962C8B-B14F-4D97-AF65-F5344CB8AC3E}">
        <p14:creationId xmlns:p14="http://schemas.microsoft.com/office/powerpoint/2010/main" val="157838315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Lab Goals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Examine the ways you can share data between apps on Android</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Demo and wiki address</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27</a:t>
            </a:fld>
            <a:endParaRPr lang="en-US" sz="1200" b="1" dirty="0">
              <a:solidFill>
                <a:srgbClr val="122956"/>
              </a:solidFill>
              <a:cs typeface="Trebuchet MS" charset="0"/>
            </a:endParaRPr>
          </a:p>
        </p:txBody>
      </p:sp>
    </p:spTree>
    <p:extLst>
      <p:ext uri="{BB962C8B-B14F-4D97-AF65-F5344CB8AC3E}">
        <p14:creationId xmlns:p14="http://schemas.microsoft.com/office/powerpoint/2010/main" val="177470274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Lab</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28</a:t>
            </a:fld>
            <a:endParaRPr lang="en-US" sz="1200" b="1" dirty="0">
              <a:solidFill>
                <a:srgbClr val="122956"/>
              </a:solidFill>
              <a:cs typeface="Trebuchet MS" charset="0"/>
            </a:endParaRPr>
          </a:p>
        </p:txBody>
      </p:sp>
    </p:spTree>
    <p:extLst>
      <p:ext uri="{BB962C8B-B14F-4D97-AF65-F5344CB8AC3E}">
        <p14:creationId xmlns:p14="http://schemas.microsoft.com/office/powerpoint/2010/main" val="116369564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Variety of app distribution methods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Low cost handsets on a variety of hardware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Java-based environment (common skill set)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Many great Google apps</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3</a:t>
            </a:fld>
            <a:endParaRPr lang="en-US" sz="1200" b="1" dirty="0">
              <a:solidFill>
                <a:srgbClr val="122956"/>
              </a:solidFill>
              <a:cs typeface="Trebuchet MS" charset="0"/>
            </a:endParaRPr>
          </a:p>
        </p:txBody>
      </p:sp>
    </p:spTree>
    <p:extLst>
      <p:ext uri="{BB962C8B-B14F-4D97-AF65-F5344CB8AC3E}">
        <p14:creationId xmlns:p14="http://schemas.microsoft.com/office/powerpoint/2010/main" val="4151232707"/>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Strengths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Lots of support for OS specific functionality, focus on “best of breed”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deployment to devices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distribute apps for testing</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Easy to deploy apps to market</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4</a:t>
            </a:fld>
            <a:endParaRPr lang="en-US" sz="1200" b="1" dirty="0">
              <a:solidFill>
                <a:srgbClr val="122956"/>
              </a:solidFill>
              <a:cs typeface="Trebuchet MS" charset="0"/>
            </a:endParaRPr>
          </a:p>
        </p:txBody>
      </p:sp>
    </p:spTree>
    <p:extLst>
      <p:ext uri="{BB962C8B-B14F-4D97-AF65-F5344CB8AC3E}">
        <p14:creationId xmlns:p14="http://schemas.microsoft.com/office/powerpoint/2010/main" val="2190801171"/>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Open nature (</a:t>
            </a:r>
            <a:r>
              <a:rPr lang="en-US" dirty="0" err="1" smtClean="0">
                <a:latin typeface="Trebuchet MS" charset="0"/>
                <a:ea typeface="ヒラギノ角ゴ ProN W3" charset="0"/>
                <a:cs typeface="ヒラギノ角ゴ ProN W3" charset="0"/>
              </a:rPr>
              <a:t>Hackable</a:t>
            </a:r>
            <a:r>
              <a:rPr lang="en-US" dirty="0" smtClean="0">
                <a:latin typeface="Trebuchet MS" charset="0"/>
                <a:ea typeface="ヒラギノ角ゴ ProN W3" charset="0"/>
                <a:cs typeface="ヒラギノ角ゴ ProN W3" charset="0"/>
              </a:rPr>
              <a:t>)</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Large distribution of device screen types, hardware capabilities, OS versions…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Less active app economy (fewer purchases)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Confusing UX (Linux on a handset!)</a:t>
            </a: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5</a:t>
            </a:fld>
            <a:endParaRPr lang="en-US" sz="1200" b="1" dirty="0">
              <a:solidFill>
                <a:srgbClr val="122956"/>
              </a:solidFill>
              <a:cs typeface="Trebuchet MS" charset="0"/>
            </a:endParaRPr>
          </a:p>
        </p:txBody>
      </p:sp>
    </p:spTree>
    <p:extLst>
      <p:ext uri="{BB962C8B-B14F-4D97-AF65-F5344CB8AC3E}">
        <p14:creationId xmlns:p14="http://schemas.microsoft.com/office/powerpoint/2010/main" val="391099031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Ti Android Platform Weaknesses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API Parity – Platform diversity can make adding features slower</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Not as many built-in UI components (platform weakness really)</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JavaScript engine performance – Rhino is not as fast as </a:t>
            </a:r>
            <a:r>
              <a:rPr lang="en-US" dirty="0" err="1" smtClean="0">
                <a:latin typeface="Trebuchet MS" charset="0"/>
                <a:ea typeface="ヒラギノ角ゴ ProN W3" charset="0"/>
                <a:cs typeface="ヒラギノ角ゴ ProN W3" charset="0"/>
              </a:rPr>
              <a:t>JavaScriptCore</a:t>
            </a:r>
            <a:r>
              <a:rPr lang="en-US" dirty="0" smtClean="0">
                <a:latin typeface="Trebuchet MS" charset="0"/>
                <a:ea typeface="ヒラギノ角ゴ ProN W3" charset="0"/>
                <a:cs typeface="ヒラギノ角ゴ ProN W3" charset="0"/>
              </a:rPr>
              <a:t>, V8 will change that</a:t>
            </a:r>
            <a:endParaRPr lang="en-US" dirty="0" smtClean="0">
              <a:latin typeface="Trebuchet MS" charset="0"/>
              <a:ea typeface="ヒラギノ角ゴ ProN W3" charset="0"/>
              <a:cs typeface="ヒラギノ角ゴ ProN W3" charset="0"/>
            </a:endParaRPr>
          </a:p>
          <a:p>
            <a:pPr eaLnBrk="1" hangingPunct="1"/>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6</a:t>
            </a:fld>
            <a:endParaRPr lang="en-US" sz="1200" b="1" dirty="0">
              <a:solidFill>
                <a:srgbClr val="122956"/>
              </a:solidFill>
              <a:cs typeface="Trebuchet MS" charset="0"/>
            </a:endParaRPr>
          </a:p>
        </p:txBody>
      </p:sp>
    </p:spTree>
    <p:extLst>
      <p:ext uri="{BB962C8B-B14F-4D97-AF65-F5344CB8AC3E}">
        <p14:creationId xmlns:p14="http://schemas.microsoft.com/office/powerpoint/2010/main" val="87132917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6" name="Rectangle 5"/>
          <p:cNvSpPr>
            <a:spLocks noGrp="1" noChangeArrowheads="1"/>
          </p:cNvSpPr>
          <p:nvPr>
            <p:ph type="ctrTitle" idx="4294967295"/>
          </p:nvPr>
        </p:nvSpPr>
        <p:spPr>
          <a:xfrm>
            <a:off x="685800" y="2317750"/>
            <a:ext cx="7772400" cy="1470025"/>
          </a:xfrm>
        </p:spPr>
        <p:txBody>
          <a:bodyPr rIns="81279"/>
          <a:lstStyle/>
          <a:p>
            <a:pPr algn="ctr" eaLnBrk="1" hangingPunct="1"/>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Each platform is different,</a:t>
            </a:r>
            <a:br>
              <a:rPr lang="en-US" sz="3600" dirty="0" smtClean="0">
                <a:solidFill>
                  <a:srgbClr val="122956"/>
                </a:solidFill>
                <a:latin typeface="Trebuchet MS Bold Italic" charset="0"/>
                <a:ea typeface="ヒラギノ角ゴ ProN W6" charset="0"/>
                <a:cs typeface="ヒラギノ角ゴ ProN W6" charset="0"/>
                <a:sym typeface="Trebuchet MS Bold Italic" charset="0"/>
              </a:rPr>
            </a:br>
            <a:r>
              <a:rPr lang="en-US" sz="3600" dirty="0" smtClean="0">
                <a:solidFill>
                  <a:srgbClr val="122956"/>
                </a:solidFill>
                <a:latin typeface="Trebuchet MS Bold Italic" charset="0"/>
                <a:ea typeface="ヒラギノ角ゴ ProN W6" charset="0"/>
                <a:cs typeface="ヒラギノ角ゴ ProN W6" charset="0"/>
                <a:sym typeface="Trebuchet MS Bold Italic" charset="0"/>
              </a:rPr>
              <a:t>must test on both!</a:t>
            </a:r>
            <a:endParaRPr lang="en-US" sz="1400" dirty="0">
              <a:solidFill>
                <a:srgbClr val="122956"/>
              </a:solidFill>
              <a:latin typeface="Trebuchet MS Bold Italic" charset="0"/>
              <a:ea typeface="ヒラギノ角ゴ ProN W6" charset="0"/>
              <a:cs typeface="ヒラギノ角ゴ ProN W6" charset="0"/>
              <a:sym typeface="Trebuchet MS Bold Italic" charset="0"/>
            </a:endParaRPr>
          </a:p>
        </p:txBody>
      </p:sp>
      <p:sp>
        <p:nvSpPr>
          <p:cNvPr id="4"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7</a:t>
            </a:fld>
            <a:endParaRPr lang="en-US" sz="1200" b="1" dirty="0">
              <a:solidFill>
                <a:srgbClr val="122956"/>
              </a:solidFill>
              <a:cs typeface="Trebuchet MS" charset="0"/>
            </a:endParaRPr>
          </a:p>
        </p:txBody>
      </p:sp>
    </p:spTree>
    <p:extLst>
      <p:ext uri="{BB962C8B-B14F-4D97-AF65-F5344CB8AC3E}">
        <p14:creationId xmlns:p14="http://schemas.microsoft.com/office/powerpoint/2010/main" val="257327945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Application Key Components</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dirty="0" smtClean="0">
                <a:latin typeface="Trebuchet MS" charset="0"/>
                <a:ea typeface="ヒラギノ角ゴ ProN W3" charset="0"/>
                <a:cs typeface="ヒラギノ角ゴ ProN W3" charset="0"/>
              </a:rPr>
              <a:t>- Activities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Services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Broadcast Receivers</a:t>
            </a:r>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 Intents</a:t>
            </a:r>
          </a:p>
          <a:p>
            <a:pPr eaLnBrk="1" hangingPunct="1"/>
            <a:endParaRPr lang="en-US" dirty="0">
              <a:latin typeface="Trebuchet MS" charset="0"/>
              <a:ea typeface="ヒラギノ角ゴ ProN W3" charset="0"/>
              <a:cs typeface="ヒラギノ角ゴ ProN W3" charset="0"/>
            </a:endParaRPr>
          </a:p>
          <a:p>
            <a:pPr eaLnBrk="1" hangingPunct="1"/>
            <a:r>
              <a:rPr lang="en-US" dirty="0" smtClean="0">
                <a:latin typeface="Trebuchet MS" charset="0"/>
                <a:ea typeface="ヒラギノ角ゴ ProN W3" charset="0"/>
                <a:cs typeface="ヒラギノ角ゴ ProN W3" charset="0"/>
              </a:rPr>
              <a:t>It is necessary to understand and implement these in Ti to provide a native experience</a:t>
            </a:r>
          </a:p>
          <a:p>
            <a:pPr eaLnBrk="1" hangingPunct="1"/>
            <a:endParaRPr lang="en-US" dirty="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/guide/topics/</a:t>
            </a:r>
            <a:r>
              <a:rPr lang="en-US" dirty="0" err="1">
                <a:latin typeface="Trebuchet MS" charset="0"/>
                <a:ea typeface="ヒラギノ角ゴ ProN W3" charset="0"/>
                <a:cs typeface="ヒラギノ角ゴ ProN W3" charset="0"/>
              </a:rPr>
              <a:t>fundamentals.html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8</a:t>
            </a:fld>
            <a:endParaRPr lang="en-US" sz="1200" b="1" dirty="0">
              <a:solidFill>
                <a:srgbClr val="122956"/>
              </a:solidFill>
              <a:cs typeface="Trebuchet MS" charset="0"/>
            </a:endParaRPr>
          </a:p>
        </p:txBody>
      </p:sp>
    </p:spTree>
    <p:extLst>
      <p:ext uri="{BB962C8B-B14F-4D97-AF65-F5344CB8AC3E}">
        <p14:creationId xmlns:p14="http://schemas.microsoft.com/office/powerpoint/2010/main" val="151062693"/>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9" name="Picture 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0" name="Picture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5825" y="6311900"/>
            <a:ext cx="442913"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Grp="1" noChangeArrowheads="1"/>
          </p:cNvSpPr>
          <p:nvPr>
            <p:ph type="title"/>
          </p:nvPr>
        </p:nvSpPr>
        <p:spPr>
          <a:xfrm>
            <a:off x="457200" y="0"/>
            <a:ext cx="8229600" cy="1219200"/>
          </a:xfrm>
        </p:spPr>
        <p:txBody>
          <a:bodyPr rIns="81279"/>
          <a:lstStyle/>
          <a:p>
            <a:pPr eaLnBrk="1" hangingPunct="1"/>
            <a:r>
              <a:rPr lang="en-US" dirty="0" smtClean="0">
                <a:latin typeface="Trebuchet MS Bold" charset="0"/>
                <a:ea typeface="ヒラギノ角ゴ ProN W6" charset="0"/>
                <a:cs typeface="ヒラギノ角ゴ ProN W6" charset="0"/>
              </a:rPr>
              <a:t>Android Vocabulary</a:t>
            </a:r>
            <a:endParaRPr lang="en-US" dirty="0">
              <a:latin typeface="Trebuchet MS Bold" charset="0"/>
              <a:ea typeface="ヒラギノ角ゴ ProN W6" charset="0"/>
              <a:cs typeface="ヒラギノ角ゴ ProN W6" charset="0"/>
            </a:endParaRPr>
          </a:p>
        </p:txBody>
      </p:sp>
      <p:sp>
        <p:nvSpPr>
          <p:cNvPr id="12293" name="Rectangle 7"/>
          <p:cNvSpPr>
            <a:spLocks noGrp="1" noChangeArrowheads="1"/>
          </p:cNvSpPr>
          <p:nvPr>
            <p:ph idx="1"/>
          </p:nvPr>
        </p:nvSpPr>
        <p:spPr>
          <a:xfrm>
            <a:off x="457200" y="1346200"/>
            <a:ext cx="8229600" cy="4826000"/>
          </a:xfrm>
        </p:spPr>
        <p:txBody>
          <a:bodyPr rIns="81279"/>
          <a:lstStyle/>
          <a:p>
            <a:pPr eaLnBrk="1" hangingPunct="1"/>
            <a:r>
              <a:rPr lang="en-US" b="1" dirty="0" smtClean="0">
                <a:latin typeface="Trebuchet MS" charset="0"/>
                <a:ea typeface="ヒラギノ角ゴ ProN W3" charset="0"/>
                <a:cs typeface="ヒラギノ角ゴ ProN W3" charset="0"/>
              </a:rPr>
              <a:t>Activity</a:t>
            </a:r>
            <a:endParaRPr lang="en-US" dirty="0" smtClean="0">
              <a:latin typeface="Trebuchet MS" charset="0"/>
              <a:ea typeface="ヒラギノ角ゴ ProN W3" charset="0"/>
              <a:cs typeface="ヒラギノ角ゴ ProN W3" charset="0"/>
            </a:endParaRPr>
          </a:p>
          <a:p>
            <a:pPr eaLnBrk="1" hangingPunct="1"/>
            <a:endParaRPr lang="en-US"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“An activity is a single, focused thing that the user can do. Almost all activities interact with the user, so the Activity class takes care of creating a window for you in which you can place your </a:t>
            </a:r>
            <a:r>
              <a:rPr lang="en-US" dirty="0" smtClean="0">
                <a:latin typeface="Trebuchet MS" charset="0"/>
                <a:ea typeface="ヒラギノ角ゴ ProN W3" charset="0"/>
                <a:cs typeface="ヒラギノ角ゴ ProN W3" charset="0"/>
              </a:rPr>
              <a:t>UI”</a:t>
            </a:r>
            <a:endParaRPr lang="en-US" dirty="0">
              <a:latin typeface="Trebuchet MS" charset="0"/>
              <a:ea typeface="ヒラギノ角ゴ ProN W3" charset="0"/>
              <a:cs typeface="ヒラギノ角ゴ ProN W3" charset="0"/>
            </a:endParaRPr>
          </a:p>
          <a:p>
            <a:pPr eaLnBrk="1" hangingPunct="1"/>
            <a:endParaRPr lang="en-US" b="1" dirty="0" smtClean="0">
              <a:latin typeface="Trebuchet MS" charset="0"/>
              <a:ea typeface="ヒラギノ角ゴ ProN W3" charset="0"/>
              <a:cs typeface="ヒラギノ角ゴ ProN W3" charset="0"/>
            </a:endParaRPr>
          </a:p>
          <a:p>
            <a:pPr eaLnBrk="1" hangingPunct="1"/>
            <a:r>
              <a:rPr lang="en-US" dirty="0">
                <a:latin typeface="Trebuchet MS" charset="0"/>
                <a:ea typeface="ヒラギノ角ゴ ProN W3" charset="0"/>
                <a:cs typeface="ヒラギノ角ゴ ProN W3" charset="0"/>
              </a:rPr>
              <a:t>http://</a:t>
            </a:r>
            <a:r>
              <a:rPr lang="en-US" dirty="0" err="1">
                <a:latin typeface="Trebuchet MS" charset="0"/>
                <a:ea typeface="ヒラギノ角ゴ ProN W3" charset="0"/>
                <a:cs typeface="ヒラギノ角ゴ ProN W3" charset="0"/>
              </a:rPr>
              <a:t>developer.android.com</a:t>
            </a:r>
            <a:r>
              <a:rPr lang="en-US" dirty="0">
                <a:latin typeface="Trebuchet MS" charset="0"/>
                <a:ea typeface="ヒラギノ角ゴ ProN W3" charset="0"/>
                <a:cs typeface="ヒラギノ角ゴ ProN W3" charset="0"/>
              </a:rPr>
              <a:t>/reference/android/app/</a:t>
            </a:r>
            <a:r>
              <a:rPr lang="en-US" dirty="0" err="1">
                <a:latin typeface="Trebuchet MS" charset="0"/>
                <a:ea typeface="ヒラギノ角ゴ ProN W3" charset="0"/>
                <a:cs typeface="ヒラギノ角ゴ ProN W3" charset="0"/>
              </a:rPr>
              <a:t>Activity.html</a:t>
            </a:r>
            <a:endParaRPr lang="en-US" dirty="0">
              <a:latin typeface="Trebuchet MS" charset="0"/>
              <a:ea typeface="ヒラギノ角ゴ ProN W3" charset="0"/>
              <a:cs typeface="ヒラギノ角ゴ ProN W3" charset="0"/>
            </a:endParaRPr>
          </a:p>
        </p:txBody>
      </p:sp>
      <p:sp>
        <p:nvSpPr>
          <p:cNvPr id="7" name="Slide Number Placeholder 5"/>
          <p:cNvSpPr>
            <a:spLocks noGrp="1"/>
          </p:cNvSpPr>
          <p:nvPr>
            <p:ph type="sldNum" sz="quarter" idx="12"/>
          </p:nvPr>
        </p:nvSpPr>
        <p:spPr bwMode="auto">
          <a:xfrm>
            <a:off x="203200" y="640080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2400">
                <a:solidFill>
                  <a:schemeClr val="tx1"/>
                </a:solidFill>
                <a:latin typeface="Trebuchet MS" charset="0"/>
                <a:ea typeface="ＭＳ Ｐゴシック" charset="0"/>
                <a:cs typeface="ＭＳ Ｐゴシック" charset="0"/>
              </a:defRPr>
            </a:lvl1pPr>
            <a:lvl2pPr marL="742950" indent="-285750" eaLnBrk="0" hangingPunct="0">
              <a:defRPr sz="2400">
                <a:solidFill>
                  <a:schemeClr val="tx1"/>
                </a:solidFill>
                <a:latin typeface="Trebuchet MS" charset="0"/>
                <a:ea typeface="ＭＳ Ｐゴシック" charset="0"/>
              </a:defRPr>
            </a:lvl2pPr>
            <a:lvl3pPr marL="1143000" indent="-228600" eaLnBrk="0" hangingPunct="0">
              <a:defRPr sz="2400">
                <a:solidFill>
                  <a:schemeClr val="tx1"/>
                </a:solidFill>
                <a:latin typeface="Trebuchet MS" charset="0"/>
                <a:ea typeface="ＭＳ Ｐゴシック" charset="0"/>
              </a:defRPr>
            </a:lvl3pPr>
            <a:lvl4pPr marL="1600200" indent="-228600" eaLnBrk="0" hangingPunct="0">
              <a:defRPr sz="2400">
                <a:solidFill>
                  <a:schemeClr val="tx1"/>
                </a:solidFill>
                <a:latin typeface="Trebuchet MS" charset="0"/>
                <a:ea typeface="ＭＳ Ｐゴシック" charset="0"/>
              </a:defRPr>
            </a:lvl4pPr>
            <a:lvl5pPr marL="2057400" indent="-228600" eaLnBrk="0" hangingPunct="0">
              <a:defRPr sz="2400">
                <a:solidFill>
                  <a:schemeClr val="tx1"/>
                </a:solidFill>
                <a:latin typeface="Trebuchet MS" charset="0"/>
                <a:ea typeface="ＭＳ Ｐゴシック" charset="0"/>
              </a:defRPr>
            </a:lvl5pPr>
            <a:lvl6pPr marL="2514600" indent="-228600" eaLnBrk="0" fontAlgn="base" hangingPunct="0">
              <a:spcBef>
                <a:spcPct val="0"/>
              </a:spcBef>
              <a:spcAft>
                <a:spcPct val="0"/>
              </a:spcAft>
              <a:defRPr sz="2400">
                <a:solidFill>
                  <a:schemeClr val="tx1"/>
                </a:solidFill>
                <a:latin typeface="Trebuchet MS" charset="0"/>
                <a:ea typeface="ＭＳ Ｐゴシック" charset="0"/>
              </a:defRPr>
            </a:lvl6pPr>
            <a:lvl7pPr marL="2971800" indent="-228600" eaLnBrk="0" fontAlgn="base" hangingPunct="0">
              <a:spcBef>
                <a:spcPct val="0"/>
              </a:spcBef>
              <a:spcAft>
                <a:spcPct val="0"/>
              </a:spcAft>
              <a:defRPr sz="2400">
                <a:solidFill>
                  <a:schemeClr val="tx1"/>
                </a:solidFill>
                <a:latin typeface="Trebuchet MS" charset="0"/>
                <a:ea typeface="ＭＳ Ｐゴシック" charset="0"/>
              </a:defRPr>
            </a:lvl7pPr>
            <a:lvl8pPr marL="3429000" indent="-228600" eaLnBrk="0" fontAlgn="base" hangingPunct="0">
              <a:spcBef>
                <a:spcPct val="0"/>
              </a:spcBef>
              <a:spcAft>
                <a:spcPct val="0"/>
              </a:spcAft>
              <a:defRPr sz="2400">
                <a:solidFill>
                  <a:schemeClr val="tx1"/>
                </a:solidFill>
                <a:latin typeface="Trebuchet MS" charset="0"/>
                <a:ea typeface="ＭＳ Ｐゴシック" charset="0"/>
              </a:defRPr>
            </a:lvl8pPr>
            <a:lvl9pPr marL="3886200" indent="-228600" eaLnBrk="0" fontAlgn="base" hangingPunct="0">
              <a:spcBef>
                <a:spcPct val="0"/>
              </a:spcBef>
              <a:spcAft>
                <a:spcPct val="0"/>
              </a:spcAft>
              <a:defRPr sz="2400">
                <a:solidFill>
                  <a:schemeClr val="tx1"/>
                </a:solidFill>
                <a:latin typeface="Trebuchet MS" charset="0"/>
                <a:ea typeface="ＭＳ Ｐゴシック" charset="0"/>
              </a:defRPr>
            </a:lvl9pPr>
          </a:lstStyle>
          <a:p>
            <a:pPr eaLnBrk="1" hangingPunct="1"/>
            <a:r>
              <a:rPr lang="en-US" sz="1200" b="1" dirty="0">
                <a:solidFill>
                  <a:srgbClr val="122956"/>
                </a:solidFill>
                <a:cs typeface="Trebuchet MS" charset="0"/>
              </a:rPr>
              <a:t>AND-</a:t>
            </a:r>
            <a:fld id="{31B56995-E14C-B64F-86C9-12D6DB74A41E}" type="slidenum">
              <a:rPr lang="en-US" sz="1200" b="1">
                <a:solidFill>
                  <a:srgbClr val="122956"/>
                </a:solidFill>
                <a:cs typeface="Trebuchet MS" charset="0"/>
              </a:rPr>
              <a:pPr eaLnBrk="1" hangingPunct="1"/>
              <a:t>9</a:t>
            </a:fld>
            <a:endParaRPr lang="en-US" sz="1200" b="1" dirty="0">
              <a:solidFill>
                <a:srgbClr val="122956"/>
              </a:solidFill>
              <a:cs typeface="Trebuchet MS" charset="0"/>
            </a:endParaRPr>
          </a:p>
        </p:txBody>
      </p:sp>
    </p:spTree>
    <p:extLst>
      <p:ext uri="{BB962C8B-B14F-4D97-AF65-F5344CB8AC3E}">
        <p14:creationId xmlns:p14="http://schemas.microsoft.com/office/powerpoint/2010/main" val="245031745"/>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theme1.xml><?xml version="1.0" encoding="utf-8"?>
<a:theme xmlns:a="http://schemas.openxmlformats.org/drawingml/2006/main" name="New Training">
  <a:themeElements>
    <a:clrScheme name="Custom 4">
      <a:dk1>
        <a:srgbClr val="3F4B53"/>
      </a:dk1>
      <a:lt1>
        <a:srgbClr val="FFFFFF"/>
      </a:lt1>
      <a:dk2>
        <a:srgbClr val="677588"/>
      </a:dk2>
      <a:lt2>
        <a:srgbClr val="DCE6EC"/>
      </a:lt2>
      <a:accent1>
        <a:srgbClr val="F0B200"/>
      </a:accent1>
      <a:accent2>
        <a:srgbClr val="9C030B"/>
      </a:accent2>
      <a:accent3>
        <a:srgbClr val="7BBD0B"/>
      </a:accent3>
      <a:accent4>
        <a:srgbClr val="00CDFF"/>
      </a:accent4>
      <a:accent5>
        <a:srgbClr val="FB2C08"/>
      </a:accent5>
      <a:accent6>
        <a:srgbClr val="122956"/>
      </a:accent6>
      <a:hlink>
        <a:srgbClr val="9C030B"/>
      </a:hlink>
      <a:folHlink>
        <a:srgbClr val="9C030B"/>
      </a:folHlink>
    </a:clrScheme>
    <a:fontScheme name="Slipstream">
      <a:majorFont>
        <a:latin typeface="Trebuchet MS"/>
        <a:ea typeface=""/>
        <a:cs typeface=""/>
        <a:font script="Jpan" typeface="ＭＳ ゴシック"/>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5583</TotalTime>
  <Pages>0</Pages>
  <Words>1870</Words>
  <Characters>0</Characters>
  <Application>Microsoft Macintosh PowerPoint</Application>
  <PresentationFormat>On-screen Show (4:3)</PresentationFormat>
  <Lines>0</Lines>
  <Paragraphs>263</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New Training</vt:lpstr>
      <vt:lpstr>Android API Deep Dive Advanced Titanium Mobile Development</vt:lpstr>
      <vt:lpstr>Agenda</vt:lpstr>
      <vt:lpstr>Android Platform Strengths</vt:lpstr>
      <vt:lpstr>Ti Android Platform Strengths</vt:lpstr>
      <vt:lpstr>Android Platform Weaknesses</vt:lpstr>
      <vt:lpstr>Ti Android Platform Weaknesses</vt:lpstr>
      <vt:lpstr>Each platform is different, must test on both!</vt:lpstr>
      <vt:lpstr>Android Application Key Components</vt:lpstr>
      <vt:lpstr>Android Vocabulary</vt:lpstr>
      <vt:lpstr>Android Vocabulary</vt:lpstr>
      <vt:lpstr>Android Vocabulary</vt:lpstr>
      <vt:lpstr>Android Vocabulary</vt:lpstr>
      <vt:lpstr>All of these work in Ti</vt:lpstr>
      <vt:lpstr>Android Configuration</vt:lpstr>
      <vt:lpstr>Android UI APIs</vt:lpstr>
      <vt:lpstr>Windows</vt:lpstr>
      <vt:lpstr>Hardware Menu</vt:lpstr>
      <vt:lpstr>Android Labels</vt:lpstr>
      <vt:lpstr>Toast Notifications</vt:lpstr>
      <vt:lpstr>Hijacking the Back Button</vt:lpstr>
      <vt:lpstr>Non-Visual APIs</vt:lpstr>
      <vt:lpstr>Launching Activities</vt:lpstr>
      <vt:lpstr>Service Support</vt:lpstr>
      <vt:lpstr>Calendar and Event Integration</vt:lpstr>
      <vt:lpstr>Application Resources</vt:lpstr>
      <vt:lpstr>Q&amp;A</vt:lpstr>
      <vt:lpstr>Lab Goals</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Maria Iu</dc:creator>
  <cp:keywords/>
  <dc:description/>
  <cp:lastModifiedBy>Tim Poulsen</cp:lastModifiedBy>
  <cp:revision>177</cp:revision>
  <dcterms:created xsi:type="dcterms:W3CDTF">2011-03-28T13:25:35Z</dcterms:created>
  <dcterms:modified xsi:type="dcterms:W3CDTF">2011-12-07T21:18:25Z</dcterms:modified>
</cp:coreProperties>
</file>