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4" r:id="rId1"/>
    <p:sldMasterId id="2147483818" r:id="rId2"/>
  </p:sldMasterIdLst>
  <p:notesMasterIdLst>
    <p:notesMasterId r:id="rId57"/>
  </p:notesMasterIdLst>
  <p:handoutMasterIdLst>
    <p:handoutMasterId r:id="rId58"/>
  </p:handoutMasterIdLst>
  <p:sldIdLst>
    <p:sldId id="256" r:id="rId3"/>
    <p:sldId id="301" r:id="rId4"/>
    <p:sldId id="318" r:id="rId5"/>
    <p:sldId id="302" r:id="rId6"/>
    <p:sldId id="341" r:id="rId7"/>
    <p:sldId id="317" r:id="rId8"/>
    <p:sldId id="304" r:id="rId9"/>
    <p:sldId id="339" r:id="rId10"/>
    <p:sldId id="346" r:id="rId11"/>
    <p:sldId id="347" r:id="rId12"/>
    <p:sldId id="349" r:id="rId13"/>
    <p:sldId id="343" r:id="rId14"/>
    <p:sldId id="350" r:id="rId15"/>
    <p:sldId id="351" r:id="rId16"/>
    <p:sldId id="352" r:id="rId17"/>
    <p:sldId id="355" r:id="rId18"/>
    <p:sldId id="345" r:id="rId19"/>
    <p:sldId id="360" r:id="rId20"/>
    <p:sldId id="361" r:id="rId21"/>
    <p:sldId id="344" r:id="rId22"/>
    <p:sldId id="323" r:id="rId23"/>
    <p:sldId id="325" r:id="rId24"/>
    <p:sldId id="324" r:id="rId25"/>
    <p:sldId id="354" r:id="rId26"/>
    <p:sldId id="353" r:id="rId27"/>
    <p:sldId id="362" r:id="rId28"/>
    <p:sldId id="356" r:id="rId29"/>
    <p:sldId id="357" r:id="rId30"/>
    <p:sldId id="358" r:id="rId31"/>
    <p:sldId id="359" r:id="rId32"/>
    <p:sldId id="363" r:id="rId33"/>
    <p:sldId id="364" r:id="rId34"/>
    <p:sldId id="348" r:id="rId35"/>
    <p:sldId id="319" r:id="rId36"/>
    <p:sldId id="320" r:id="rId37"/>
    <p:sldId id="322" r:id="rId38"/>
    <p:sldId id="328" r:id="rId39"/>
    <p:sldId id="329" r:id="rId40"/>
    <p:sldId id="330" r:id="rId41"/>
    <p:sldId id="331" r:id="rId42"/>
    <p:sldId id="365" r:id="rId43"/>
    <p:sldId id="332" r:id="rId44"/>
    <p:sldId id="333" r:id="rId45"/>
    <p:sldId id="334" r:id="rId46"/>
    <p:sldId id="335" r:id="rId47"/>
    <p:sldId id="336" r:id="rId48"/>
    <p:sldId id="337" r:id="rId49"/>
    <p:sldId id="338" r:id="rId50"/>
    <p:sldId id="326" r:id="rId51"/>
    <p:sldId id="327" r:id="rId52"/>
    <p:sldId id="303" r:id="rId53"/>
    <p:sldId id="305" r:id="rId54"/>
    <p:sldId id="367" r:id="rId55"/>
    <p:sldId id="366" r:id="rId56"/>
  </p:sldIdLst>
  <p:sldSz cx="9144000" cy="6858000" type="screen4x3"/>
  <p:notesSz cx="6858000" cy="9144000"/>
  <p:defaultTextStyle>
    <a:defPPr>
      <a:defRPr lang="en-US"/>
    </a:defPPr>
    <a:lvl1pPr algn="l" defTabSz="457200" rtl="0" fontAlgn="base">
      <a:spcBef>
        <a:spcPct val="0"/>
      </a:spcBef>
      <a:spcAft>
        <a:spcPct val="0"/>
      </a:spcAft>
      <a:defRPr sz="2400" kern="1200">
        <a:solidFill>
          <a:schemeClr val="tx1"/>
        </a:solidFill>
        <a:latin typeface="Trebuchet MS" charset="0"/>
        <a:ea typeface="ＭＳ Ｐゴシック" charset="-128"/>
        <a:cs typeface="ＭＳ Ｐゴシック" charset="-128"/>
      </a:defRPr>
    </a:lvl1pPr>
    <a:lvl2pPr marL="457200" algn="l" defTabSz="457200" rtl="0" fontAlgn="base">
      <a:spcBef>
        <a:spcPct val="0"/>
      </a:spcBef>
      <a:spcAft>
        <a:spcPct val="0"/>
      </a:spcAft>
      <a:defRPr sz="2400" kern="1200">
        <a:solidFill>
          <a:schemeClr val="tx1"/>
        </a:solidFill>
        <a:latin typeface="Trebuchet MS" charset="0"/>
        <a:ea typeface="ＭＳ Ｐゴシック" charset="-128"/>
        <a:cs typeface="ＭＳ Ｐゴシック" charset="-128"/>
      </a:defRPr>
    </a:lvl2pPr>
    <a:lvl3pPr marL="914400" algn="l" defTabSz="457200" rtl="0" fontAlgn="base">
      <a:spcBef>
        <a:spcPct val="0"/>
      </a:spcBef>
      <a:spcAft>
        <a:spcPct val="0"/>
      </a:spcAft>
      <a:defRPr sz="2400" kern="1200">
        <a:solidFill>
          <a:schemeClr val="tx1"/>
        </a:solidFill>
        <a:latin typeface="Trebuchet MS" charset="0"/>
        <a:ea typeface="ＭＳ Ｐゴシック" charset="-128"/>
        <a:cs typeface="ＭＳ Ｐゴシック" charset="-128"/>
      </a:defRPr>
    </a:lvl3pPr>
    <a:lvl4pPr marL="1371600" algn="l" defTabSz="457200" rtl="0" fontAlgn="base">
      <a:spcBef>
        <a:spcPct val="0"/>
      </a:spcBef>
      <a:spcAft>
        <a:spcPct val="0"/>
      </a:spcAft>
      <a:defRPr sz="2400" kern="1200">
        <a:solidFill>
          <a:schemeClr val="tx1"/>
        </a:solidFill>
        <a:latin typeface="Trebuchet MS" charset="0"/>
        <a:ea typeface="ＭＳ Ｐゴシック" charset="-128"/>
        <a:cs typeface="ＭＳ Ｐゴシック" charset="-128"/>
      </a:defRPr>
    </a:lvl4pPr>
    <a:lvl5pPr marL="1828800" algn="l" defTabSz="457200" rtl="0" fontAlgn="base">
      <a:spcBef>
        <a:spcPct val="0"/>
      </a:spcBef>
      <a:spcAft>
        <a:spcPct val="0"/>
      </a:spcAft>
      <a:defRPr sz="2400" kern="1200">
        <a:solidFill>
          <a:schemeClr val="tx1"/>
        </a:solidFill>
        <a:latin typeface="Trebuchet MS" charset="0"/>
        <a:ea typeface="ＭＳ Ｐゴシック" charset="-128"/>
        <a:cs typeface="ＭＳ Ｐゴシック" charset="-128"/>
      </a:defRPr>
    </a:lvl5pPr>
    <a:lvl6pPr marL="2286000" algn="l" defTabSz="457200" rtl="0" eaLnBrk="1" latinLnBrk="0" hangingPunct="1">
      <a:defRPr sz="2400" kern="1200">
        <a:solidFill>
          <a:schemeClr val="tx1"/>
        </a:solidFill>
        <a:latin typeface="Trebuchet MS" charset="0"/>
        <a:ea typeface="ＭＳ Ｐゴシック" charset="-128"/>
        <a:cs typeface="ＭＳ Ｐゴシック" charset="-128"/>
      </a:defRPr>
    </a:lvl6pPr>
    <a:lvl7pPr marL="2743200" algn="l" defTabSz="457200" rtl="0" eaLnBrk="1" latinLnBrk="0" hangingPunct="1">
      <a:defRPr sz="2400" kern="1200">
        <a:solidFill>
          <a:schemeClr val="tx1"/>
        </a:solidFill>
        <a:latin typeface="Trebuchet MS" charset="0"/>
        <a:ea typeface="ＭＳ Ｐゴシック" charset="-128"/>
        <a:cs typeface="ＭＳ Ｐゴシック" charset="-128"/>
      </a:defRPr>
    </a:lvl7pPr>
    <a:lvl8pPr marL="3200400" algn="l" defTabSz="457200" rtl="0" eaLnBrk="1" latinLnBrk="0" hangingPunct="1">
      <a:defRPr sz="2400" kern="1200">
        <a:solidFill>
          <a:schemeClr val="tx1"/>
        </a:solidFill>
        <a:latin typeface="Trebuchet MS" charset="0"/>
        <a:ea typeface="ＭＳ Ｐゴシック" charset="-128"/>
        <a:cs typeface="ＭＳ Ｐゴシック" charset="-128"/>
      </a:defRPr>
    </a:lvl8pPr>
    <a:lvl9pPr marL="3657600" algn="l" defTabSz="457200" rtl="0" eaLnBrk="1" latinLnBrk="0" hangingPunct="1">
      <a:defRPr sz="2400" kern="1200">
        <a:solidFill>
          <a:schemeClr val="tx1"/>
        </a:solidFill>
        <a:latin typeface="Trebuchet MS" charset="0"/>
        <a:ea typeface="ＭＳ Ｐゴシック" charset="-128"/>
        <a:cs typeface="ＭＳ Ｐゴシック" charset="-128"/>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CB4"/>
    <a:srgbClr val="96B7CB"/>
    <a:srgbClr val="7A93A2"/>
    <a:srgbClr val="C1E3FF"/>
    <a:srgbClr val="122956"/>
    <a:srgbClr val="1A2D5B"/>
    <a:srgbClr val="202B5B"/>
    <a:srgbClr val="172772"/>
    <a:srgbClr val="51626B"/>
    <a:srgbClr val="DCE6E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031" autoAdjust="0"/>
    <p:restoredTop sz="73132" autoAdjust="0"/>
  </p:normalViewPr>
  <p:slideViewPr>
    <p:cSldViewPr snapToGrid="0" snapToObjects="1">
      <p:cViewPr>
        <p:scale>
          <a:sx n="100" d="100"/>
          <a:sy n="100" d="100"/>
        </p:scale>
        <p:origin x="-1760" y="-88"/>
      </p:cViewPr>
      <p:guideLst>
        <p:guide orient="horz" pos="3855"/>
        <p:guide pos="2911"/>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63" Type="http://schemas.openxmlformats.org/officeDocument/2006/relationships/tableStyles" Target="tableStyles.xml"/><Relationship Id="rId50" Type="http://schemas.openxmlformats.org/officeDocument/2006/relationships/slide" Target="slides/slide48.xml"/><Relationship Id="rId51" Type="http://schemas.openxmlformats.org/officeDocument/2006/relationships/slide" Target="slides/slide49.xml"/><Relationship Id="rId52" Type="http://schemas.openxmlformats.org/officeDocument/2006/relationships/slide" Target="slides/slide50.xml"/><Relationship Id="rId53" Type="http://schemas.openxmlformats.org/officeDocument/2006/relationships/slide" Target="slides/slide51.xml"/><Relationship Id="rId54" Type="http://schemas.openxmlformats.org/officeDocument/2006/relationships/slide" Target="slides/slide52.xml"/><Relationship Id="rId55" Type="http://schemas.openxmlformats.org/officeDocument/2006/relationships/slide" Target="slides/slide53.xml"/><Relationship Id="rId56" Type="http://schemas.openxmlformats.org/officeDocument/2006/relationships/slide" Target="slides/slide54.xml"/><Relationship Id="rId57" Type="http://schemas.openxmlformats.org/officeDocument/2006/relationships/notesMaster" Target="notesMasters/notesMaster1.xml"/><Relationship Id="rId58" Type="http://schemas.openxmlformats.org/officeDocument/2006/relationships/handoutMaster" Target="handoutMasters/handoutMaster1.xml"/><Relationship Id="rId59" Type="http://schemas.openxmlformats.org/officeDocument/2006/relationships/printerSettings" Target="printerSettings/printerSettings1.bin"/><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43" Type="http://schemas.openxmlformats.org/officeDocument/2006/relationships/slide" Target="slides/slide41.xml"/><Relationship Id="rId44" Type="http://schemas.openxmlformats.org/officeDocument/2006/relationships/slide" Target="slides/slide42.xml"/><Relationship Id="rId45" Type="http://schemas.openxmlformats.org/officeDocument/2006/relationships/slide" Target="slides/slide43.xml"/><Relationship Id="rId46" Type="http://schemas.openxmlformats.org/officeDocument/2006/relationships/slide" Target="slides/slide44.xml"/><Relationship Id="rId47" Type="http://schemas.openxmlformats.org/officeDocument/2006/relationships/slide" Target="slides/slide45.xml"/><Relationship Id="rId48" Type="http://schemas.openxmlformats.org/officeDocument/2006/relationships/slide" Target="slides/slide46.xml"/><Relationship Id="rId49" Type="http://schemas.openxmlformats.org/officeDocument/2006/relationships/slide" Target="slides/slide4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60" Type="http://schemas.openxmlformats.org/officeDocument/2006/relationships/presProps" Target="presProps.xml"/><Relationship Id="rId61" Type="http://schemas.openxmlformats.org/officeDocument/2006/relationships/viewProps" Target="viewProps.xml"/><Relationship Id="rId62" Type="http://schemas.openxmlformats.org/officeDocument/2006/relationships/theme" Target="theme/theme1.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ＭＳ Ｐゴシック" charset="0"/>
                <a:cs typeface="ＭＳ Ｐゴシック"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ECAD9C49-E13F-0847-87C2-2806BC5BA001}" type="datetimeFigureOut">
              <a:rPr lang="en-US"/>
              <a:pPr/>
              <a:t>7/22/11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ea typeface="ＭＳ Ｐゴシック" charset="0"/>
                <a:cs typeface="ＭＳ Ｐゴシック" charset="0"/>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D4DA47EF-D96E-A344-A87B-4C50F2DD13B2}" type="slidenum">
              <a:rPr lang="en-US"/>
              <a:pPr/>
              <a:t>‹#›</a:t>
            </a:fld>
            <a:endParaRPr lang="en-US"/>
          </a:p>
        </p:txBody>
      </p:sp>
    </p:spTree>
    <p:extLst>
      <p:ext uri="{BB962C8B-B14F-4D97-AF65-F5344CB8AC3E}">
        <p14:creationId xmlns:p14="http://schemas.microsoft.com/office/powerpoint/2010/main" val="38035115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ＭＳ Ｐゴシック" charset="0"/>
                <a:cs typeface="ＭＳ Ｐゴシック"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E3347076-6F8B-AA42-91FC-CE0CB5BC8F84}" type="datetimeFigureOut">
              <a:rPr lang="en-US"/>
              <a:pPr/>
              <a:t>7/22/11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ea typeface="ＭＳ Ｐゴシック" charset="0"/>
                <a:cs typeface="ＭＳ Ｐゴシック"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70027AD7-30C5-944D-9F16-1C4EC4C696FB}" type="slidenum">
              <a:rPr lang="en-US"/>
              <a:pPr/>
              <a:t>‹#›</a:t>
            </a:fld>
            <a:endParaRPr lang="en-US"/>
          </a:p>
        </p:txBody>
      </p:sp>
    </p:spTree>
    <p:extLst>
      <p:ext uri="{BB962C8B-B14F-4D97-AF65-F5344CB8AC3E}">
        <p14:creationId xmlns:p14="http://schemas.microsoft.com/office/powerpoint/2010/main" val="3482425129"/>
      </p:ext>
    </p:extLst>
  </p:cSld>
  <p:clrMap bg1="lt1" tx1="dk1" bg2="lt2" tx2="dk2" accent1="accent1" accent2="accent2" accent3="accent3" accent4="accent4" accent5="accent5" accent6="accent6" hlink="hlink" folHlink="folHlink"/>
  <p:notesStyle>
    <a:lvl1pPr algn="l" defTabSz="457200" rtl="0" fontAlgn="base">
      <a:spcBef>
        <a:spcPct val="30000"/>
      </a:spcBef>
      <a:spcAft>
        <a:spcPct val="0"/>
      </a:spcAft>
      <a:defRPr sz="1200" kern="1200">
        <a:solidFill>
          <a:schemeClr val="tx1"/>
        </a:solidFill>
        <a:latin typeface="+mn-lt"/>
        <a:ea typeface="ＭＳ Ｐゴシック" charset="-128"/>
        <a:cs typeface="ＭＳ Ｐゴシック" charset="-128"/>
      </a:defRPr>
    </a:lvl1pPr>
    <a:lvl2pPr marL="457200" algn="l" defTabSz="457200" rtl="0" fontAlgn="base">
      <a:spcBef>
        <a:spcPct val="30000"/>
      </a:spcBef>
      <a:spcAft>
        <a:spcPct val="0"/>
      </a:spcAft>
      <a:defRPr sz="1200" kern="1200">
        <a:solidFill>
          <a:schemeClr val="tx1"/>
        </a:solidFill>
        <a:latin typeface="+mn-lt"/>
        <a:ea typeface="ＭＳ Ｐゴシック" charset="-128"/>
        <a:cs typeface="+mn-cs"/>
      </a:defRPr>
    </a:lvl2pPr>
    <a:lvl3pPr marL="914400" algn="l" defTabSz="457200" rtl="0" fontAlgn="base">
      <a:spcBef>
        <a:spcPct val="30000"/>
      </a:spcBef>
      <a:spcAft>
        <a:spcPct val="0"/>
      </a:spcAft>
      <a:defRPr sz="1200" kern="1200">
        <a:solidFill>
          <a:schemeClr val="tx1"/>
        </a:solidFill>
        <a:latin typeface="+mn-lt"/>
        <a:ea typeface="ＭＳ Ｐゴシック" charset="-128"/>
        <a:cs typeface="+mn-cs"/>
      </a:defRPr>
    </a:lvl3pPr>
    <a:lvl4pPr marL="1371600" algn="l" defTabSz="457200" rtl="0" fontAlgn="base">
      <a:spcBef>
        <a:spcPct val="30000"/>
      </a:spcBef>
      <a:spcAft>
        <a:spcPct val="0"/>
      </a:spcAft>
      <a:defRPr sz="1200" kern="1200">
        <a:solidFill>
          <a:schemeClr val="tx1"/>
        </a:solidFill>
        <a:latin typeface="+mn-lt"/>
        <a:ea typeface="ＭＳ Ｐゴシック" charset="-128"/>
        <a:cs typeface="+mn-cs"/>
      </a:defRPr>
    </a:lvl4pPr>
    <a:lvl5pPr marL="1828800" algn="l" defTabSz="457200" rtl="0" fontAlgn="base">
      <a:spcBef>
        <a:spcPct val="30000"/>
      </a:spcBef>
      <a:spcAft>
        <a:spcPct val="0"/>
      </a:spcAft>
      <a:defRPr sz="1200" kern="1200">
        <a:solidFill>
          <a:schemeClr val="tx1"/>
        </a:solidFill>
        <a:latin typeface="+mn-lt"/>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Slide Image Placeholder 1"/>
          <p:cNvSpPr>
            <a:spLocks noGrp="1" noRot="1" noChangeAspect="1"/>
          </p:cNvSpPr>
          <p:nvPr>
            <p:ph type="sldImg"/>
          </p:nvPr>
        </p:nvSpPr>
        <p:spPr bwMode="auto">
          <a:noFill/>
          <a:ln>
            <a:solidFill>
              <a:srgbClr val="000000"/>
            </a:solidFill>
            <a:miter lim="800000"/>
            <a:headEnd/>
            <a:tailEnd/>
          </a:ln>
        </p:spPr>
      </p:sp>
      <p:sp>
        <p:nvSpPr>
          <p:cNvPr id="39938" name="Notes Placeholder 2"/>
          <p:cNvSpPr>
            <a:spLocks noGrp="1"/>
          </p:cNvSpPr>
          <p:nvPr>
            <p:ph type="body" idx="1"/>
          </p:nvPr>
        </p:nvSpPr>
        <p:spPr bwMode="auto">
          <a:noFill/>
        </p:spPr>
        <p:txBody>
          <a:bodyPr wrap="square" numCol="1" anchor="t" anchorCtr="0" compatLnSpc="1">
            <a:prstTxWarp prst="textNoShape">
              <a:avLst/>
            </a:prstTxWarp>
          </a:bodyPr>
          <a:lstStyle/>
          <a:p>
            <a:pPr marL="38100">
              <a:spcBef>
                <a:spcPct val="0"/>
              </a:spcBef>
              <a:tabLst>
                <a:tab pos="76200" algn="l"/>
                <a:tab pos="990600" algn="l"/>
                <a:tab pos="1905000" algn="l"/>
                <a:tab pos="2819400" algn="l"/>
                <a:tab pos="3733800" algn="l"/>
                <a:tab pos="4648200" algn="l"/>
                <a:tab pos="5562600" algn="l"/>
                <a:tab pos="6477000" algn="l"/>
                <a:tab pos="7391400" algn="l"/>
                <a:tab pos="8305800" algn="l"/>
                <a:tab pos="9220200" algn="l"/>
                <a:tab pos="10134600" algn="l"/>
                <a:tab pos="10375900" algn="l"/>
              </a:tabLst>
            </a:pPr>
            <a:endParaRPr lang="en-US">
              <a:solidFill>
                <a:srgbClr val="000000"/>
              </a:solidFill>
              <a:latin typeface="Lucida Grande" charset="0"/>
              <a:ea typeface="Lucida Grande" charset="0"/>
              <a:cs typeface="Lucida Grande" charset="0"/>
              <a:sym typeface="Lucida Grande" charset="0"/>
            </a:endParaRPr>
          </a:p>
        </p:txBody>
      </p:sp>
      <p:sp>
        <p:nvSpPr>
          <p:cNvPr id="39939" name="Slide Number Placeholder 3"/>
          <p:cNvSpPr>
            <a:spLocks noGrp="1"/>
          </p:cNvSpPr>
          <p:nvPr>
            <p:ph type="sldNum" sz="quarter" idx="5"/>
          </p:nvPr>
        </p:nvSpPr>
        <p:spPr bwMode="auto">
          <a:noFill/>
          <a:ln>
            <a:miter lim="800000"/>
            <a:headEnd/>
            <a:tailEnd/>
          </a:ln>
        </p:spPr>
        <p:txBody>
          <a:bodyPr/>
          <a:lstStyle/>
          <a:p>
            <a:fld id="{EF37622B-5C98-DB46-A415-EB69C350250D}" type="slidenum">
              <a:rPr lang="en-US"/>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nav.window</a:t>
            </a:r>
            <a:r>
              <a:rPr lang="en-US" dirty="0" smtClean="0"/>
              <a:t> property</a:t>
            </a:r>
            <a:r>
              <a:rPr lang="en-US" baseline="0" dirty="0" smtClean="0"/>
              <a:t> defines the “home” window of the </a:t>
            </a:r>
            <a:r>
              <a:rPr lang="en-US" baseline="0" dirty="0" err="1" smtClean="0"/>
              <a:t>NavGroup</a:t>
            </a:r>
            <a:endParaRPr lang="en-US" baseline="0" dirty="0" smtClean="0"/>
          </a:p>
          <a:p>
            <a:r>
              <a:rPr lang="en-US" baseline="0" dirty="0" smtClean="0"/>
              <a:t>Code example doesn’t show additional sub windows to the </a:t>
            </a:r>
            <a:r>
              <a:rPr lang="en-US" baseline="0" dirty="0" err="1" smtClean="0"/>
              <a:t>NavGroup</a:t>
            </a:r>
            <a:endParaRPr lang="en-US" baseline="0" dirty="0" smtClean="0"/>
          </a:p>
          <a:p>
            <a:r>
              <a:rPr lang="en-US" baseline="0" dirty="0" smtClean="0"/>
              <a:t>The </a:t>
            </a:r>
            <a:r>
              <a:rPr lang="en-US" baseline="0" dirty="0" err="1" smtClean="0"/>
              <a:t>NavGroup</a:t>
            </a:r>
            <a:r>
              <a:rPr lang="en-US" baseline="0" dirty="0" smtClean="0"/>
              <a:t> itself then needs to be added to a window</a:t>
            </a:r>
          </a:p>
          <a:p>
            <a:endParaRPr lang="en-US" dirty="0"/>
          </a:p>
        </p:txBody>
      </p:sp>
      <p:sp>
        <p:nvSpPr>
          <p:cNvPr id="4" name="Slide Number Placeholder 3"/>
          <p:cNvSpPr>
            <a:spLocks noGrp="1"/>
          </p:cNvSpPr>
          <p:nvPr>
            <p:ph type="sldNum" sz="quarter" idx="10"/>
          </p:nvPr>
        </p:nvSpPr>
        <p:spPr/>
        <p:txBody>
          <a:bodyPr/>
          <a:lstStyle/>
          <a:p>
            <a:fld id="{70027AD7-30C5-944D-9F16-1C4EC4C696FB}" type="slidenum">
              <a:rPr lang="en-US" smtClean="0"/>
              <a:pPr/>
              <a:t>10</a:t>
            </a:fld>
            <a:endParaRPr lang="en-US"/>
          </a:p>
        </p:txBody>
      </p:sp>
    </p:spTree>
    <p:extLst>
      <p:ext uri="{BB962C8B-B14F-4D97-AF65-F5344CB8AC3E}">
        <p14:creationId xmlns:p14="http://schemas.microsoft.com/office/powerpoint/2010/main" val="23706845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a:t>
            </a:r>
            <a:r>
              <a:rPr lang="en-US" baseline="0" dirty="0" smtClean="0"/>
              <a:t> add another window to the stack, create it and then call open</a:t>
            </a:r>
            <a:endParaRPr lang="en-US" dirty="0"/>
          </a:p>
        </p:txBody>
      </p:sp>
      <p:sp>
        <p:nvSpPr>
          <p:cNvPr id="4" name="Slide Number Placeholder 3"/>
          <p:cNvSpPr>
            <a:spLocks noGrp="1"/>
          </p:cNvSpPr>
          <p:nvPr>
            <p:ph type="sldNum" sz="quarter" idx="10"/>
          </p:nvPr>
        </p:nvSpPr>
        <p:spPr/>
        <p:txBody>
          <a:bodyPr/>
          <a:lstStyle/>
          <a:p>
            <a:fld id="{70027AD7-30C5-944D-9F16-1C4EC4C696FB}" type="slidenum">
              <a:rPr lang="en-US" smtClean="0"/>
              <a:pPr/>
              <a:t>11</a:t>
            </a:fld>
            <a:endParaRPr lang="en-US"/>
          </a:p>
        </p:txBody>
      </p:sp>
    </p:spTree>
    <p:extLst>
      <p:ext uri="{BB962C8B-B14F-4D97-AF65-F5344CB8AC3E}">
        <p14:creationId xmlns:p14="http://schemas.microsoft.com/office/powerpoint/2010/main" val="20536630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There are other components</a:t>
            </a:r>
            <a:r>
              <a:rPr lang="en-US" baseline="0" dirty="0" smtClean="0"/>
              <a:t> that you can set…</a:t>
            </a:r>
          </a:p>
          <a:p>
            <a:r>
              <a:rPr lang="en-US" dirty="0" err="1" smtClean="0"/>
              <a:t>setTItleControl</a:t>
            </a:r>
            <a:r>
              <a:rPr lang="en-US" dirty="0" smtClean="0"/>
              <a:t>()</a:t>
            </a:r>
          </a:p>
          <a:p>
            <a:r>
              <a:rPr lang="en-US" dirty="0" err="1" smtClean="0"/>
              <a:t>setTitleImage</a:t>
            </a:r>
            <a:r>
              <a:rPr lang="en-US" dirty="0" smtClean="0"/>
              <a:t>()</a:t>
            </a:r>
          </a:p>
          <a:p>
            <a:r>
              <a:rPr lang="en-US" dirty="0" err="1" smtClean="0"/>
              <a:t>setTitle</a:t>
            </a:r>
            <a:r>
              <a:rPr lang="en-US" dirty="0" smtClean="0"/>
              <a:t>()</a:t>
            </a:r>
            <a:endParaRPr lang="en-US" dirty="0"/>
          </a:p>
        </p:txBody>
      </p:sp>
      <p:sp>
        <p:nvSpPr>
          <p:cNvPr id="4" name="Slide Number Placeholder 3"/>
          <p:cNvSpPr>
            <a:spLocks noGrp="1"/>
          </p:cNvSpPr>
          <p:nvPr>
            <p:ph type="sldNum" sz="quarter" idx="10"/>
          </p:nvPr>
        </p:nvSpPr>
        <p:spPr/>
        <p:txBody>
          <a:bodyPr/>
          <a:lstStyle/>
          <a:p>
            <a:fld id="{70027AD7-30C5-944D-9F16-1C4EC4C696FB}"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On iPhone, a toolbar appear at the bottom edge of a screen or view, but on </a:t>
            </a:r>
            <a:r>
              <a:rPr lang="en-US" dirty="0" err="1" smtClean="0"/>
              <a:t>iPad</a:t>
            </a:r>
            <a:r>
              <a:rPr lang="en-US" dirty="0" smtClean="0"/>
              <a:t> it can instead appear at the top edge. Can also appear atop a keyboard.</a:t>
            </a:r>
          </a:p>
          <a:p>
            <a:endParaRPr lang="en-US" dirty="0" smtClean="0"/>
          </a:p>
          <a:p>
            <a:r>
              <a:rPr lang="en-US" dirty="0" smtClean="0"/>
              <a:t>Toolbar items are displayed equally spaced across the width of the toolbar. The precise set of toolbar items can change from view to view, because the items are always specific to the context of the current view.</a:t>
            </a:r>
          </a:p>
          <a:p>
            <a:endParaRPr lang="en-US" dirty="0" smtClean="0"/>
          </a:p>
          <a:p>
            <a:r>
              <a:rPr lang="en-US" dirty="0" smtClean="0"/>
              <a:t>On </a:t>
            </a:r>
            <a:r>
              <a:rPr lang="en-US" dirty="0" err="1" smtClean="0"/>
              <a:t>iPhone</a:t>
            </a:r>
            <a:r>
              <a:rPr lang="en-US" dirty="0" smtClean="0"/>
              <a:t>, changing the device orientation from portrait to landscape can change the height of the toolbar automatically. On </a:t>
            </a:r>
            <a:r>
              <a:rPr lang="en-US" dirty="0" err="1" smtClean="0"/>
              <a:t>iPad</a:t>
            </a:r>
            <a:r>
              <a:rPr lang="en-US" dirty="0" smtClean="0"/>
              <a:t>, the height and translucency of a toolbar does not change with rotation.</a:t>
            </a:r>
          </a:p>
          <a:p>
            <a:endParaRPr lang="en-US" dirty="0"/>
          </a:p>
        </p:txBody>
      </p:sp>
      <p:sp>
        <p:nvSpPr>
          <p:cNvPr id="4" name="Slide Number Placeholder 3"/>
          <p:cNvSpPr>
            <a:spLocks noGrp="1"/>
          </p:cNvSpPr>
          <p:nvPr>
            <p:ph type="sldNum" sz="quarter" idx="10"/>
          </p:nvPr>
        </p:nvSpPr>
        <p:spPr/>
        <p:txBody>
          <a:bodyPr/>
          <a:lstStyle/>
          <a:p>
            <a:fld id="{70027AD7-30C5-944D-9F16-1C4EC4C696FB}"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win.setToolbar([toolActInd],{animated:true</a:t>
            </a:r>
            <a:r>
              <a:rPr lang="en-US" dirty="0" smtClean="0"/>
              <a:t>});</a:t>
            </a:r>
          </a:p>
          <a:p>
            <a:endParaRPr lang="en-US" dirty="0" smtClean="0"/>
          </a:p>
          <a:p>
            <a:r>
              <a:rPr lang="en-US" dirty="0" smtClean="0"/>
              <a:t>Buttons are stored as an array</a:t>
            </a:r>
            <a:r>
              <a:rPr lang="en-US" baseline="0" dirty="0" smtClean="0"/>
              <a:t> of objects (</a:t>
            </a:r>
            <a:r>
              <a:rPr lang="en-US" baseline="0" dirty="0" err="1" smtClean="0"/>
              <a:t>NSArray</a:t>
            </a:r>
            <a:r>
              <a:rPr lang="en-US" baseline="0" dirty="0" smtClean="0"/>
              <a:t>)</a:t>
            </a:r>
          </a:p>
          <a:p>
            <a:endParaRPr lang="en-US" baseline="0" dirty="0" smtClean="0"/>
          </a:p>
          <a:p>
            <a:r>
              <a:rPr lang="en-US" baseline="0" dirty="0" err="1" smtClean="0"/>
              <a:t>win.toolbar</a:t>
            </a:r>
            <a:r>
              <a:rPr lang="en-US" baseline="0" dirty="0" smtClean="0"/>
              <a:t> property – setting that docks the toolbar to the bottom of the window</a:t>
            </a:r>
          </a:p>
          <a:p>
            <a:r>
              <a:rPr lang="en-US" baseline="0" dirty="0" smtClean="0"/>
              <a:t>Otherwise you could position it anywhere (if you do </a:t>
            </a:r>
            <a:r>
              <a:rPr lang="en-US" baseline="0" dirty="0" err="1" smtClean="0"/>
              <a:t>win.add</a:t>
            </a:r>
            <a:r>
              <a:rPr lang="en-US" baseline="0" dirty="0" smtClean="0"/>
              <a:t>(toolbar))</a:t>
            </a:r>
            <a:endParaRPr lang="en-US" dirty="0"/>
          </a:p>
        </p:txBody>
      </p:sp>
      <p:sp>
        <p:nvSpPr>
          <p:cNvPr id="4" name="Slide Number Placeholder 3"/>
          <p:cNvSpPr>
            <a:spLocks noGrp="1"/>
          </p:cNvSpPr>
          <p:nvPr>
            <p:ph type="sldNum" sz="quarter" idx="10"/>
          </p:nvPr>
        </p:nvSpPr>
        <p:spPr/>
        <p:txBody>
          <a:bodyPr/>
          <a:lstStyle/>
          <a:p>
            <a:fld id="{70027AD7-30C5-944D-9F16-1C4EC4C696FB}"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Works</a:t>
            </a:r>
            <a:r>
              <a:rPr lang="en-US" baseline="0" dirty="0" smtClean="0"/>
              <a:t> with </a:t>
            </a:r>
            <a:r>
              <a:rPr lang="en-US" dirty="0" smtClean="0"/>
              <a:t>text fields</a:t>
            </a:r>
            <a:r>
              <a:rPr lang="en-US" baseline="0" dirty="0" smtClean="0"/>
              <a:t> and text areas</a:t>
            </a:r>
            <a:endParaRPr lang="en-US" dirty="0"/>
          </a:p>
        </p:txBody>
      </p:sp>
      <p:sp>
        <p:nvSpPr>
          <p:cNvPr id="4" name="Slide Number Placeholder 3"/>
          <p:cNvSpPr>
            <a:spLocks noGrp="1"/>
          </p:cNvSpPr>
          <p:nvPr>
            <p:ph type="sldNum" sz="quarter" idx="10"/>
          </p:nvPr>
        </p:nvSpPr>
        <p:spPr/>
        <p:txBody>
          <a:bodyPr/>
          <a:lstStyle/>
          <a:p>
            <a:fld id="{70027AD7-30C5-944D-9F16-1C4EC4C696FB}" type="slidenum">
              <a:rPr lang="en-US" smtClean="0"/>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dirty="0" err="1" smtClean="0"/>
              <a:t>TabbedBars</a:t>
            </a:r>
            <a:r>
              <a:rPr lang="en-US" dirty="0" smtClean="0"/>
              <a:t> are also known as segmented controls.  A segmented control is a linear set of segments, each of which functions as a button that can display a different view.</a:t>
            </a:r>
          </a:p>
          <a:p>
            <a:endParaRPr lang="en-US" dirty="0" smtClean="0"/>
          </a:p>
          <a:p>
            <a:r>
              <a:rPr lang="en-US" dirty="0" smtClean="0"/>
              <a:t>The length of a segmented control is determined by the number of its segments; the height of a segmented control is fixed. The width of each segment is proportional, based on the total number of segments. When users tap a segment, the segment displays a selected state.</a:t>
            </a:r>
          </a:p>
          <a:p>
            <a:endParaRPr lang="en-US" dirty="0" smtClean="0"/>
          </a:p>
          <a:p>
            <a:r>
              <a:rPr lang="en-US" dirty="0" smtClean="0"/>
              <a:t>Use a segmented control to offer closely related, but mutually exclusive choices.</a:t>
            </a:r>
          </a:p>
          <a:p>
            <a:endParaRPr lang="en-US" dirty="0" smtClean="0"/>
          </a:p>
          <a:p>
            <a:r>
              <a:rPr lang="en-US" dirty="0" smtClean="0"/>
              <a:t>Make sure that each segment is easy to tap. To maintain a comfortable hit region of 44 </a:t>
            </a:r>
            <a:r>
              <a:rPr lang="en-US" dirty="0" err="1" smtClean="0"/>
              <a:t>x</a:t>
            </a:r>
            <a:r>
              <a:rPr lang="en-US" dirty="0" smtClean="0"/>
              <a:t> 44 points for each segment, you need to limit the number of segments. On </a:t>
            </a:r>
            <a:r>
              <a:rPr lang="en-US" dirty="0" err="1" smtClean="0"/>
              <a:t>iPhone</a:t>
            </a:r>
            <a:r>
              <a:rPr lang="en-US" dirty="0" smtClean="0"/>
              <a:t>, a segmented control should have five or fewer segments.</a:t>
            </a:r>
          </a:p>
          <a:p>
            <a:endParaRPr lang="en-US" dirty="0" smtClean="0"/>
          </a:p>
          <a:p>
            <a:r>
              <a:rPr lang="en-US" dirty="0" smtClean="0"/>
              <a:t>As much as possible, maintain consistency in the size of each segment’s contents. Because all segments in a segmented control have equal width, it does not look good if the content fills some segments, but not others.</a:t>
            </a:r>
          </a:p>
          <a:p>
            <a:endParaRPr lang="en-US" dirty="0" smtClean="0"/>
          </a:p>
          <a:p>
            <a:r>
              <a:rPr lang="en-US" dirty="0" smtClean="0"/>
              <a:t>Avoid mixing text and images in a single segmented control. A segmented control can contain text or images. An individual segment can contain either text or an image, but not both. In general, it’s best to avoid putting text in some segments and images in other segments of a single segmented control.</a:t>
            </a:r>
          </a:p>
          <a:p>
            <a:endParaRPr lang="en-US" dirty="0"/>
          </a:p>
        </p:txBody>
      </p:sp>
      <p:sp>
        <p:nvSpPr>
          <p:cNvPr id="4" name="Slide Number Placeholder 3"/>
          <p:cNvSpPr>
            <a:spLocks noGrp="1"/>
          </p:cNvSpPr>
          <p:nvPr>
            <p:ph type="sldNum" sz="quarter" idx="10"/>
          </p:nvPr>
        </p:nvSpPr>
        <p:spPr/>
        <p:txBody>
          <a:bodyPr/>
          <a:lstStyle/>
          <a:p>
            <a:fld id="{70027AD7-30C5-944D-9F16-1C4EC4C696FB}" type="slidenum">
              <a:rPr lang="en-US" smtClean="0"/>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dirty="0" err="1" smtClean="0"/>
              <a:t>TabbedBars</a:t>
            </a:r>
            <a:r>
              <a:rPr lang="en-US" dirty="0" smtClean="0"/>
              <a:t> and button bars are also known as segmented controls.  A segmented control is a linear set of segments, each of which functions as a button that can display a different view. If you set a segmented control to have a momentary style, a segment doesn’t show itself as selected (blue background) when the user touches it. The disclosure button is always momentary and doesn’t affect the actual selection.</a:t>
            </a:r>
          </a:p>
          <a:p>
            <a:endParaRPr lang="en-US" dirty="0" smtClean="0"/>
          </a:p>
          <a:p>
            <a:endParaRPr lang="en-US" dirty="0" smtClean="0"/>
          </a:p>
          <a:p>
            <a:r>
              <a:rPr lang="en-US" dirty="0" smtClean="0"/>
              <a:t>The length of a segmented control is determined by the number of its segments; the height of a segmented control is fixed. The width of each segment is proportional, based on the total number of segments. When users tap a segment, the segment displays a selected state.</a:t>
            </a:r>
          </a:p>
          <a:p>
            <a:endParaRPr lang="en-US" dirty="0" smtClean="0"/>
          </a:p>
          <a:p>
            <a:r>
              <a:rPr lang="en-US" dirty="0" smtClean="0"/>
              <a:t>Use a segmented control to offer closely related, but mutually exclusive choices.</a:t>
            </a:r>
          </a:p>
          <a:p>
            <a:endParaRPr lang="en-US" dirty="0" smtClean="0"/>
          </a:p>
          <a:p>
            <a:r>
              <a:rPr lang="en-US" dirty="0" smtClean="0"/>
              <a:t>Make sure that each segment is easy to tap. To maintain a comfortable hit region of 44 </a:t>
            </a:r>
            <a:r>
              <a:rPr lang="en-US" dirty="0" err="1" smtClean="0"/>
              <a:t>x</a:t>
            </a:r>
            <a:r>
              <a:rPr lang="en-US" dirty="0" smtClean="0"/>
              <a:t> 44 points for each segment, you need to limit the number of segments. On </a:t>
            </a:r>
            <a:r>
              <a:rPr lang="en-US" dirty="0" err="1" smtClean="0"/>
              <a:t>iPhone</a:t>
            </a:r>
            <a:r>
              <a:rPr lang="en-US" dirty="0" smtClean="0"/>
              <a:t>, a segmented control should have five or fewer segments.</a:t>
            </a:r>
          </a:p>
          <a:p>
            <a:endParaRPr lang="en-US" dirty="0" smtClean="0"/>
          </a:p>
          <a:p>
            <a:r>
              <a:rPr lang="en-US" dirty="0" smtClean="0"/>
              <a:t>As much as possible, maintain consistency in the size of each segment’s contents. Because all segments in a segmented control have equal width, it does not look good if the content fills some segments, but not others.</a:t>
            </a:r>
          </a:p>
          <a:p>
            <a:endParaRPr lang="en-US" dirty="0" smtClean="0"/>
          </a:p>
          <a:p>
            <a:r>
              <a:rPr lang="en-US" dirty="0" smtClean="0"/>
              <a:t>Avoid mixing text and images in a single segmented control. A segmented control can contain text or images. An individual segment can contain either text or an image, but not both. In general, it’s best to avoid putting text in some segments and images in other segments of a single segmented control.</a:t>
            </a:r>
          </a:p>
          <a:p>
            <a:endParaRPr lang="en-US" dirty="0"/>
          </a:p>
        </p:txBody>
      </p:sp>
      <p:sp>
        <p:nvSpPr>
          <p:cNvPr id="4" name="Slide Number Placeholder 3"/>
          <p:cNvSpPr>
            <a:spLocks noGrp="1"/>
          </p:cNvSpPr>
          <p:nvPr>
            <p:ph type="sldNum" sz="quarter" idx="10"/>
          </p:nvPr>
        </p:nvSpPr>
        <p:spPr/>
        <p:txBody>
          <a:bodyPr/>
          <a:lstStyle/>
          <a:p>
            <a:fld id="{70027AD7-30C5-944D-9F16-1C4EC4C696FB}" type="slidenum">
              <a:rPr lang="en-US" smtClean="0"/>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 slider consists of a track and a thumb (a circular control that the user can slide) and optional images that convey the meaning of the right and left values. When people drag the thumb along the slider, the value or process is updated continuously and is displayed in the track.</a:t>
            </a:r>
          </a:p>
          <a:p>
            <a:endParaRPr lang="en-US" dirty="0"/>
          </a:p>
        </p:txBody>
      </p:sp>
      <p:sp>
        <p:nvSpPr>
          <p:cNvPr id="4" name="Slide Number Placeholder 3"/>
          <p:cNvSpPr>
            <a:spLocks noGrp="1"/>
          </p:cNvSpPr>
          <p:nvPr>
            <p:ph type="sldNum" sz="quarter" idx="10"/>
          </p:nvPr>
        </p:nvSpPr>
        <p:spPr/>
        <p:txBody>
          <a:bodyPr/>
          <a:lstStyle/>
          <a:p>
            <a:fld id="{70027AD7-30C5-944D-9F16-1C4EC4C696FB}" type="slidenum">
              <a:rPr lang="en-US" smtClean="0"/>
              <a:pPr/>
              <a:t>19</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There</a:t>
            </a:r>
            <a:r>
              <a:rPr lang="en-US" baseline="0" dirty="0" smtClean="0"/>
              <a:t> are two custom views related to </a:t>
            </a:r>
            <a:r>
              <a:rPr lang="en-US" baseline="0" dirty="0" err="1" smtClean="0"/>
              <a:t>iPad</a:t>
            </a:r>
            <a:r>
              <a:rPr lang="en-US" baseline="0" dirty="0" smtClean="0"/>
              <a:t> development.  We’ll explore these two in detail.</a:t>
            </a:r>
            <a:endParaRPr lang="en-US" dirty="0"/>
          </a:p>
        </p:txBody>
      </p:sp>
      <p:sp>
        <p:nvSpPr>
          <p:cNvPr id="4" name="Slide Number Placeholder 3"/>
          <p:cNvSpPr>
            <a:spLocks noGrp="1"/>
          </p:cNvSpPr>
          <p:nvPr>
            <p:ph type="sldNum" sz="quarter" idx="10"/>
          </p:nvPr>
        </p:nvSpPr>
        <p:spPr/>
        <p:txBody>
          <a:bodyPr/>
          <a:lstStyle/>
          <a:p>
            <a:fld id="{70027AD7-30C5-944D-9F16-1C4EC4C696FB}" type="slidenum">
              <a:rPr lang="en-US" smtClean="0"/>
              <a:pPr/>
              <a:t>20</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a:t>
            </a:r>
            <a:r>
              <a:rPr lang="en-US" baseline="0" dirty="0" smtClean="0"/>
              <a:t> will give an overview on the platform characteristics, including basic UI structure.  Then we’ll focus on </a:t>
            </a:r>
            <a:r>
              <a:rPr lang="en-US" baseline="0" dirty="0" err="1" smtClean="0"/>
              <a:t>iOS</a:t>
            </a:r>
            <a:r>
              <a:rPr lang="en-US" baseline="0" dirty="0" smtClean="0"/>
              <a:t>-specific APIs, starting with a high level view of what the key areas are in Titanium.</a:t>
            </a:r>
          </a:p>
          <a:p>
            <a:r>
              <a:rPr lang="en-US" baseline="0" dirty="0" smtClean="0"/>
              <a:t>Let the deep dive begin..</a:t>
            </a:r>
          </a:p>
          <a:p>
            <a:endParaRPr lang="en-US" dirty="0"/>
          </a:p>
        </p:txBody>
      </p:sp>
      <p:sp>
        <p:nvSpPr>
          <p:cNvPr id="4" name="Slide Number Placeholder 3"/>
          <p:cNvSpPr>
            <a:spLocks noGrp="1"/>
          </p:cNvSpPr>
          <p:nvPr>
            <p:ph type="sldNum" sz="quarter" idx="10"/>
          </p:nvPr>
        </p:nvSpPr>
        <p:spPr/>
        <p:txBody>
          <a:bodyPr/>
          <a:lstStyle/>
          <a:p>
            <a:fld id="{70027AD7-30C5-944D-9F16-1C4EC4C696FB}"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 popover is a self-contained view that hovers above the contents of a screen. It always displays an arrow that indicates the point from which it emerged. A popover can contain a wide variety of objects and views, such as:</a:t>
            </a:r>
          </a:p>
          <a:p>
            <a:endParaRPr lang="en-US" dirty="0" smtClean="0"/>
          </a:p>
          <a:p>
            <a:r>
              <a:rPr lang="en-US" dirty="0" smtClean="0"/>
              <a:t>Table, image, map, text, web, or custom views</a:t>
            </a:r>
          </a:p>
          <a:p>
            <a:r>
              <a:rPr lang="en-US" dirty="0" smtClean="0"/>
              <a:t>Navigation bars, toolbars, or tab bars</a:t>
            </a:r>
          </a:p>
          <a:p>
            <a:r>
              <a:rPr lang="en-US" dirty="0" smtClean="0"/>
              <a:t>Controls or objects that act upon objects in the current application view</a:t>
            </a:r>
          </a:p>
          <a:p>
            <a:r>
              <a:rPr lang="en-US" dirty="0" smtClean="0"/>
              <a:t>In </a:t>
            </a:r>
            <a:r>
              <a:rPr lang="en-US" dirty="0" err="1" smtClean="0"/>
              <a:t>iPad</a:t>
            </a:r>
            <a:r>
              <a:rPr lang="en-US" dirty="0" smtClean="0"/>
              <a:t> apps, an action sheet always appears inside a popover.</a:t>
            </a:r>
          </a:p>
          <a:p>
            <a:endParaRPr lang="en-US" dirty="0"/>
          </a:p>
        </p:txBody>
      </p:sp>
      <p:sp>
        <p:nvSpPr>
          <p:cNvPr id="4" name="Slide Number Placeholder 3"/>
          <p:cNvSpPr>
            <a:spLocks noGrp="1"/>
          </p:cNvSpPr>
          <p:nvPr>
            <p:ph type="sldNum" sz="quarter" idx="10"/>
          </p:nvPr>
        </p:nvSpPr>
        <p:spPr/>
        <p:txBody>
          <a:bodyPr/>
          <a:lstStyle/>
          <a:p>
            <a:fld id="{70027AD7-30C5-944D-9F16-1C4EC4C696FB}" type="slidenum">
              <a:rPr lang="en-US" smtClean="0"/>
              <a:pPr/>
              <a:t>21</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t>
            </a:r>
            <a:r>
              <a:rPr lang="en-US" dirty="0" err="1" smtClean="0"/>
              <a:t>view:button</a:t>
            </a:r>
            <a:r>
              <a:rPr lang="en-US" dirty="0" smtClean="0"/>
              <a:t> property designates which UI element the pop</a:t>
            </a:r>
            <a:r>
              <a:rPr lang="en-US" baseline="0" dirty="0" smtClean="0"/>
              <a:t> over is anchored to. In </a:t>
            </a:r>
            <a:r>
              <a:rPr lang="en-US" baseline="0" dirty="0" err="1" smtClean="0"/>
              <a:t>otherwords</a:t>
            </a:r>
            <a:r>
              <a:rPr lang="en-US" baseline="0" dirty="0" smtClean="0"/>
              <a:t>, which one the bubble’s triangle points to.</a:t>
            </a:r>
            <a:endParaRPr lang="en-US" dirty="0"/>
          </a:p>
        </p:txBody>
      </p:sp>
      <p:sp>
        <p:nvSpPr>
          <p:cNvPr id="4" name="Slide Number Placeholder 3"/>
          <p:cNvSpPr>
            <a:spLocks noGrp="1"/>
          </p:cNvSpPr>
          <p:nvPr>
            <p:ph type="sldNum" sz="quarter" idx="10"/>
          </p:nvPr>
        </p:nvSpPr>
        <p:spPr/>
        <p:txBody>
          <a:bodyPr/>
          <a:lstStyle/>
          <a:p>
            <a:fld id="{70027AD7-30C5-944D-9F16-1C4EC4C696FB}" type="slidenum">
              <a:rPr lang="en-US" smtClean="0"/>
              <a:pPr/>
              <a:t>22</a:t>
            </a:fld>
            <a:endParaRPr lang="en-US"/>
          </a:p>
        </p:txBody>
      </p:sp>
    </p:spTree>
    <p:extLst>
      <p:ext uri="{BB962C8B-B14F-4D97-AF65-F5344CB8AC3E}">
        <p14:creationId xmlns:p14="http://schemas.microsoft.com/office/powerpoint/2010/main" val="286769734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Both panes can contain a wide variety of objects and views, such as:</a:t>
            </a:r>
          </a:p>
          <a:p>
            <a:endParaRPr lang="en-US" dirty="0" smtClean="0"/>
          </a:p>
          <a:p>
            <a:r>
              <a:rPr lang="en-US" dirty="0" smtClean="0"/>
              <a:t>Table, image, map, text, web, or custom views.</a:t>
            </a:r>
          </a:p>
          <a:p>
            <a:r>
              <a:rPr lang="en-US" dirty="0" smtClean="0"/>
              <a:t>Navigation bars, toolbars, or tab bars.</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70027AD7-30C5-944D-9F16-1C4EC4C696FB}" type="slidenum">
              <a:rPr lang="en-US" smtClean="0"/>
              <a:pPr/>
              <a:t>23</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dirty="0" smtClean="0"/>
              <a:t>You can use a split view to display persistent information in the left pane and related details or subordinate information in the right pane. In this design pattern, when people select an item in the left pane, the right pane should display the information related to that item. (You’re responsible for making this happen in code.)</a:t>
            </a:r>
          </a:p>
          <a:p>
            <a:endParaRPr lang="en-US" dirty="0" smtClean="0"/>
          </a:p>
          <a:p>
            <a:r>
              <a:rPr lang="en-US" dirty="0" smtClean="0"/>
              <a:t>In general, when an app uses a split view in landscape, it displays the contents of the left pane in a popover when it rotates to portrait. However, you are not required to follow this pattern. If it makes sense in your app, you can design your UI to display side-by-side views in all orientations.</a:t>
            </a:r>
          </a:p>
          <a:p>
            <a:endParaRPr lang="en-US" dirty="0" smtClean="0"/>
          </a:p>
          <a:p>
            <a:r>
              <a:rPr lang="en-US" dirty="0" smtClean="0"/>
              <a:t>Avoid creating a right pane that is narrower than the left pane. Although the width of the right pane is up to you, it does not look good to use a width of less than 320 points (which is the width of the left pane).</a:t>
            </a:r>
          </a:p>
          <a:p>
            <a:endParaRPr lang="en-US" dirty="0" smtClean="0"/>
          </a:p>
          <a:p>
            <a:r>
              <a:rPr lang="en-US" dirty="0" smtClean="0"/>
              <a:t>Avoid displaying a navigation bar in both panes at the same time. Doing this would make it very difficult for users to discern the relationship between the two panes.</a:t>
            </a:r>
          </a:p>
          <a:p>
            <a:endParaRPr lang="en-US" dirty="0" smtClean="0"/>
          </a:p>
          <a:p>
            <a:r>
              <a:rPr lang="en-US" dirty="0" smtClean="0"/>
              <a:t>In general, indicate the current selection in the left pane in a persistent way. This behavior helps people understand the relationship between the item in the left pane and the contents of the right pane. This is important because the content of the right pane can change, but it should always remain related to the item selected in the left pane.</a:t>
            </a:r>
          </a:p>
          <a:p>
            <a:endParaRPr lang="en-US" dirty="0"/>
          </a:p>
        </p:txBody>
      </p:sp>
      <p:sp>
        <p:nvSpPr>
          <p:cNvPr id="4" name="Slide Number Placeholder 3"/>
          <p:cNvSpPr>
            <a:spLocks noGrp="1"/>
          </p:cNvSpPr>
          <p:nvPr>
            <p:ph type="sldNum" sz="quarter" idx="10"/>
          </p:nvPr>
        </p:nvSpPr>
        <p:spPr/>
        <p:txBody>
          <a:bodyPr/>
          <a:lstStyle/>
          <a:p>
            <a:fld id="{70027AD7-30C5-944D-9F16-1C4EC4C696FB}" type="slidenum">
              <a:rPr lang="en-US" smtClean="0"/>
              <a:pPr/>
              <a:t>24</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base" latinLnBrk="0" hangingPunct="1">
              <a:lnSpc>
                <a:spcPct val="100000"/>
              </a:lnSpc>
              <a:spcBef>
                <a:spcPct val="30000"/>
              </a:spcBef>
              <a:spcAft>
                <a:spcPct val="0"/>
              </a:spcAft>
              <a:buClrTx/>
              <a:buSzTx/>
              <a:buFontTx/>
              <a:buNone/>
              <a:tabLst/>
              <a:defRPr/>
            </a:pPr>
            <a:r>
              <a:rPr lang="en-US" dirty="0" err="1" smtClean="0"/>
              <a:t>tab.badge</a:t>
            </a:r>
            <a:r>
              <a:rPr lang="en-US" baseline="0" dirty="0" smtClean="0"/>
              <a:t> has to be set to a number</a:t>
            </a:r>
          </a:p>
          <a:p>
            <a:pPr marL="0" marR="0" indent="0" algn="l" defTabSz="457200" rtl="0" eaLnBrk="1" fontAlgn="base" latinLnBrk="0" hangingPunct="1">
              <a:lnSpc>
                <a:spcPct val="100000"/>
              </a:lnSpc>
              <a:spcBef>
                <a:spcPct val="30000"/>
              </a:spcBef>
              <a:spcAft>
                <a:spcPct val="0"/>
              </a:spcAft>
              <a:buClrTx/>
              <a:buSzTx/>
              <a:buFontTx/>
              <a:buNone/>
              <a:tabLst/>
              <a:defRPr/>
            </a:pPr>
            <a:r>
              <a:rPr lang="en-US" baseline="0" dirty="0" smtClean="0"/>
              <a:t>Set to NULL to remove</a:t>
            </a:r>
          </a:p>
          <a:p>
            <a:pPr marL="0" marR="0" indent="0" algn="l" defTabSz="457200" rtl="0" eaLnBrk="1" fontAlgn="base" latinLnBrk="0" hangingPunct="1">
              <a:lnSpc>
                <a:spcPct val="100000"/>
              </a:lnSpc>
              <a:spcBef>
                <a:spcPct val="30000"/>
              </a:spcBef>
              <a:spcAft>
                <a:spcPct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70027AD7-30C5-944D-9F16-1C4EC4C696FB}" type="slidenum">
              <a:rPr lang="en-US" smtClean="0"/>
              <a:pPr/>
              <a:t>25</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Can be set while the app is running</a:t>
            </a:r>
          </a:p>
          <a:p>
            <a:r>
              <a:rPr lang="en-US" dirty="0" smtClean="0"/>
              <a:t>Or,</a:t>
            </a:r>
            <a:r>
              <a:rPr lang="en-US" baseline="0" dirty="0" smtClean="0"/>
              <a:t> use a background service to set when the app’s not using</a:t>
            </a:r>
          </a:p>
          <a:p>
            <a:endParaRPr lang="en-US" dirty="0"/>
          </a:p>
        </p:txBody>
      </p:sp>
      <p:sp>
        <p:nvSpPr>
          <p:cNvPr id="4" name="Slide Number Placeholder 3"/>
          <p:cNvSpPr>
            <a:spLocks noGrp="1"/>
          </p:cNvSpPr>
          <p:nvPr>
            <p:ph type="sldNum" sz="quarter" idx="10"/>
          </p:nvPr>
        </p:nvSpPr>
        <p:spPr/>
        <p:txBody>
          <a:bodyPr/>
          <a:lstStyle/>
          <a:p>
            <a:fld id="{70027AD7-30C5-944D-9F16-1C4EC4C696FB}" type="slidenum">
              <a:rPr lang="en-US" smtClean="0"/>
              <a:pPr/>
              <a:t>26</a:t>
            </a:fld>
            <a:endParaRPr lang="en-US"/>
          </a:p>
        </p:txBody>
      </p:sp>
    </p:spTree>
    <p:extLst>
      <p:ext uri="{BB962C8B-B14F-4D97-AF65-F5344CB8AC3E}">
        <p14:creationId xmlns:p14="http://schemas.microsoft.com/office/powerpoint/2010/main" val="366314727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an image is tapped, you can grab an index so you can branch code accordingly</a:t>
            </a:r>
            <a:endParaRPr lang="en-US" dirty="0"/>
          </a:p>
        </p:txBody>
      </p:sp>
      <p:sp>
        <p:nvSpPr>
          <p:cNvPr id="4" name="Slide Number Placeholder 3"/>
          <p:cNvSpPr>
            <a:spLocks noGrp="1"/>
          </p:cNvSpPr>
          <p:nvPr>
            <p:ph type="sldNum" sz="quarter" idx="10"/>
          </p:nvPr>
        </p:nvSpPr>
        <p:spPr/>
        <p:txBody>
          <a:bodyPr/>
          <a:lstStyle/>
          <a:p>
            <a:fld id="{70027AD7-30C5-944D-9F16-1C4EC4C696FB}" type="slidenum">
              <a:rPr lang="en-US" smtClean="0"/>
              <a:pPr/>
              <a:t>27</a:t>
            </a:fld>
            <a:endParaRPr lang="en-US"/>
          </a:p>
        </p:txBody>
      </p:sp>
    </p:spTree>
    <p:extLst>
      <p:ext uri="{BB962C8B-B14F-4D97-AF65-F5344CB8AC3E}">
        <p14:creationId xmlns:p14="http://schemas.microsoft.com/office/powerpoint/2010/main" val="33626031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isn’t setting or accessing the actual Springboard</a:t>
            </a:r>
          </a:p>
          <a:p>
            <a:r>
              <a:rPr lang="en-US" dirty="0" smtClean="0"/>
              <a:t>Just presenting</a:t>
            </a:r>
            <a:r>
              <a:rPr lang="en-US" baseline="0" dirty="0" smtClean="0"/>
              <a:t> a similar view</a:t>
            </a:r>
            <a:endParaRPr lang="en-US" dirty="0"/>
          </a:p>
        </p:txBody>
      </p:sp>
      <p:sp>
        <p:nvSpPr>
          <p:cNvPr id="4" name="Slide Number Placeholder 3"/>
          <p:cNvSpPr>
            <a:spLocks noGrp="1"/>
          </p:cNvSpPr>
          <p:nvPr>
            <p:ph type="sldNum" sz="quarter" idx="10"/>
          </p:nvPr>
        </p:nvSpPr>
        <p:spPr/>
        <p:txBody>
          <a:bodyPr/>
          <a:lstStyle/>
          <a:p>
            <a:fld id="{70027AD7-30C5-944D-9F16-1C4EC4C696FB}" type="slidenum">
              <a:rPr lang="en-US" smtClean="0"/>
              <a:pPr/>
              <a:t>28</a:t>
            </a:fld>
            <a:endParaRPr lang="en-US"/>
          </a:p>
        </p:txBody>
      </p:sp>
    </p:spTree>
    <p:extLst>
      <p:ext uri="{BB962C8B-B14F-4D97-AF65-F5344CB8AC3E}">
        <p14:creationId xmlns:p14="http://schemas.microsoft.com/office/powerpoint/2010/main" val="137421951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0027AD7-30C5-944D-9F16-1C4EC4C696FB}" type="slidenum">
              <a:rPr lang="en-US" smtClean="0"/>
              <a:pPr/>
              <a:t>29</a:t>
            </a:fld>
            <a:endParaRPr lang="en-US"/>
          </a:p>
        </p:txBody>
      </p:sp>
    </p:spTree>
    <p:extLst>
      <p:ext uri="{BB962C8B-B14F-4D97-AF65-F5344CB8AC3E}">
        <p14:creationId xmlns:p14="http://schemas.microsoft.com/office/powerpoint/2010/main" val="34807619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0027AD7-30C5-944D-9F16-1C4EC4C696FB}" type="slidenum">
              <a:rPr lang="en-US" smtClean="0"/>
              <a:pPr/>
              <a:t>30</a:t>
            </a:fld>
            <a:endParaRPr lang="en-US"/>
          </a:p>
        </p:txBody>
      </p:sp>
    </p:spTree>
    <p:extLst>
      <p:ext uri="{BB962C8B-B14F-4D97-AF65-F5344CB8AC3E}">
        <p14:creationId xmlns:p14="http://schemas.microsoft.com/office/powerpoint/2010/main" val="19646157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base" latinLnBrk="0" hangingPunct="1">
              <a:lnSpc>
                <a:spcPct val="100000"/>
              </a:lnSpc>
              <a:spcBef>
                <a:spcPct val="30000"/>
              </a:spcBef>
              <a:spcAft>
                <a:spcPct val="0"/>
              </a:spcAft>
              <a:buClrTx/>
              <a:buSzTx/>
              <a:buFontTx/>
              <a:buNone/>
              <a:tabLst/>
              <a:defRPr/>
            </a:pPr>
            <a:r>
              <a:rPr lang="en-US" dirty="0" smtClean="0"/>
              <a:t>Cocoa Touch provides the key frameworks for developing applications on devices running </a:t>
            </a:r>
            <a:r>
              <a:rPr lang="en-US" dirty="0" err="1" smtClean="0"/>
              <a:t>iOS</a:t>
            </a:r>
            <a:r>
              <a:rPr lang="en-US" dirty="0" smtClean="0"/>
              <a:t>. Some of these key frameworks are:</a:t>
            </a:r>
          </a:p>
          <a:p>
            <a:pPr marL="0" marR="0" indent="0" algn="l" defTabSz="457200" rtl="0" eaLnBrk="1" fontAlgn="base" latinLnBrk="0" hangingPunct="1">
              <a:lnSpc>
                <a:spcPct val="100000"/>
              </a:lnSpc>
              <a:spcBef>
                <a:spcPct val="30000"/>
              </a:spcBef>
              <a:spcAft>
                <a:spcPct val="0"/>
              </a:spcAft>
              <a:buClrTx/>
              <a:buSzTx/>
              <a:buFontTx/>
              <a:buNone/>
              <a:tabLst/>
              <a:defRPr/>
            </a:pPr>
            <a:endParaRPr lang="en-US" dirty="0" smtClean="0"/>
          </a:p>
          <a:p>
            <a:pPr marL="0" marR="0" indent="0" algn="l" defTabSz="457200" rtl="0" eaLnBrk="1" fontAlgn="base" latinLnBrk="0" hangingPunct="1">
              <a:lnSpc>
                <a:spcPct val="100000"/>
              </a:lnSpc>
              <a:spcBef>
                <a:spcPct val="30000"/>
              </a:spcBef>
              <a:spcAft>
                <a:spcPct val="0"/>
              </a:spcAft>
              <a:buClrTx/>
              <a:buSzTx/>
              <a:buFontTx/>
              <a:buChar char="-"/>
              <a:tabLst/>
              <a:defRPr/>
            </a:pPr>
            <a:r>
              <a:rPr lang="en-US" dirty="0" smtClean="0"/>
              <a:t> Foundation Kit Framework</a:t>
            </a:r>
          </a:p>
          <a:p>
            <a:pPr marL="0" marR="0" indent="0" algn="l" defTabSz="457200" rtl="0" eaLnBrk="1" fontAlgn="base" latinLnBrk="0" hangingPunct="1">
              <a:lnSpc>
                <a:spcPct val="100000"/>
              </a:lnSpc>
              <a:spcBef>
                <a:spcPct val="30000"/>
              </a:spcBef>
              <a:spcAft>
                <a:spcPct val="0"/>
              </a:spcAft>
              <a:buClrTx/>
              <a:buSzTx/>
              <a:buFontTx/>
              <a:buChar char="-"/>
              <a:tabLst/>
              <a:defRPr/>
            </a:pPr>
            <a:r>
              <a:rPr lang="en-US" baseline="0" dirty="0" smtClean="0"/>
              <a:t> </a:t>
            </a:r>
            <a:r>
              <a:rPr lang="en-US" dirty="0" err="1" smtClean="0"/>
              <a:t>UIKit</a:t>
            </a:r>
            <a:r>
              <a:rPr lang="en-US" dirty="0" smtClean="0"/>
              <a:t> Framework (based on Application Kit)</a:t>
            </a:r>
          </a:p>
          <a:p>
            <a:pPr marL="0" marR="0" indent="0" algn="l" defTabSz="457200" rtl="0" eaLnBrk="1" fontAlgn="base" latinLnBrk="0" hangingPunct="1">
              <a:lnSpc>
                <a:spcPct val="100000"/>
              </a:lnSpc>
              <a:spcBef>
                <a:spcPct val="30000"/>
              </a:spcBef>
              <a:spcAft>
                <a:spcPct val="0"/>
              </a:spcAft>
              <a:buClrTx/>
              <a:buSzTx/>
              <a:buFontTx/>
              <a:buNone/>
              <a:tabLst/>
              <a:defRPr/>
            </a:pPr>
            <a:r>
              <a:rPr lang="en-US" dirty="0" smtClean="0"/>
              <a:t>- Game Kit Framework</a:t>
            </a:r>
          </a:p>
          <a:p>
            <a:pPr marL="0" marR="0" indent="0" algn="l" defTabSz="457200" rtl="0" eaLnBrk="1" fontAlgn="base" latinLnBrk="0" hangingPunct="1">
              <a:lnSpc>
                <a:spcPct val="100000"/>
              </a:lnSpc>
              <a:spcBef>
                <a:spcPct val="30000"/>
              </a:spcBef>
              <a:spcAft>
                <a:spcPct val="0"/>
              </a:spcAft>
              <a:buClrTx/>
              <a:buSzTx/>
              <a:buFontTx/>
              <a:buNone/>
              <a:tabLst/>
              <a:defRPr/>
            </a:pPr>
            <a:r>
              <a:rPr lang="en-US" dirty="0" smtClean="0"/>
              <a:t>- </a:t>
            </a:r>
            <a:r>
              <a:rPr lang="en-US" dirty="0" err="1" smtClean="0"/>
              <a:t>iAd</a:t>
            </a:r>
            <a:r>
              <a:rPr lang="en-US" dirty="0" smtClean="0"/>
              <a:t> Framework</a:t>
            </a:r>
          </a:p>
          <a:p>
            <a:pPr marL="0" marR="0" indent="0" algn="l" defTabSz="457200" rtl="0" eaLnBrk="1" fontAlgn="base" latinLnBrk="0" hangingPunct="1">
              <a:lnSpc>
                <a:spcPct val="100000"/>
              </a:lnSpc>
              <a:spcBef>
                <a:spcPct val="30000"/>
              </a:spcBef>
              <a:spcAft>
                <a:spcPct val="0"/>
              </a:spcAft>
              <a:buClrTx/>
              <a:buSzTx/>
              <a:buFontTx/>
              <a:buChar char="-"/>
              <a:tabLst/>
              <a:defRPr/>
            </a:pPr>
            <a:r>
              <a:rPr lang="en-US" dirty="0" smtClean="0"/>
              <a:t> Map Kit Framework</a:t>
            </a:r>
          </a:p>
          <a:p>
            <a:pPr marL="0" marR="0" indent="0" algn="l" defTabSz="457200" rtl="0" eaLnBrk="1" fontAlgn="base" latinLnBrk="0" hangingPunct="1">
              <a:lnSpc>
                <a:spcPct val="100000"/>
              </a:lnSpc>
              <a:spcBef>
                <a:spcPct val="30000"/>
              </a:spcBef>
              <a:spcAft>
                <a:spcPct val="0"/>
              </a:spcAft>
              <a:buClrTx/>
              <a:buSzTx/>
              <a:buFontTx/>
              <a:buChar char="-"/>
              <a:tabLst/>
              <a:defRPr/>
            </a:pPr>
            <a:endParaRPr lang="en-US" dirty="0" smtClean="0"/>
          </a:p>
          <a:p>
            <a:pPr marL="0" marR="0" indent="0" algn="l" defTabSz="457200" rtl="0" eaLnBrk="1" fontAlgn="base" latinLnBrk="0" hangingPunct="1">
              <a:lnSpc>
                <a:spcPct val="100000"/>
              </a:lnSpc>
              <a:spcBef>
                <a:spcPct val="30000"/>
              </a:spcBef>
              <a:spcAft>
                <a:spcPct val="0"/>
              </a:spcAft>
              <a:buClrTx/>
              <a:buSzTx/>
              <a:buFontTx/>
              <a:buNone/>
              <a:tabLst/>
              <a:defRPr/>
            </a:pPr>
            <a:r>
              <a:rPr lang="en-US" dirty="0" smtClean="0"/>
              <a:t>This</a:t>
            </a:r>
            <a:r>
              <a:rPr lang="en-US" baseline="0" dirty="0" smtClean="0"/>
              <a:t> may be helpful for developers to understand.</a:t>
            </a:r>
            <a:endParaRPr lang="en-US" dirty="0"/>
          </a:p>
        </p:txBody>
      </p:sp>
      <p:sp>
        <p:nvSpPr>
          <p:cNvPr id="4" name="Slide Number Placeholder 3"/>
          <p:cNvSpPr>
            <a:spLocks noGrp="1"/>
          </p:cNvSpPr>
          <p:nvPr>
            <p:ph type="sldNum" sz="quarter" idx="10"/>
          </p:nvPr>
        </p:nvSpPr>
        <p:spPr/>
        <p:txBody>
          <a:bodyPr/>
          <a:lstStyle/>
          <a:p>
            <a:fld id="{70027AD7-30C5-944D-9F16-1C4EC4C696FB}" type="slidenum">
              <a:rPr lang="en-US" smtClean="0"/>
              <a:pPr/>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For more information on the </a:t>
            </a:r>
            <a:r>
              <a:rPr lang="en-US" dirty="0" err="1" smtClean="0"/>
              <a:t>iAd</a:t>
            </a:r>
            <a:r>
              <a:rPr lang="en-US" dirty="0" smtClean="0"/>
              <a:t> Network, see http://</a:t>
            </a:r>
            <a:r>
              <a:rPr lang="en-US" dirty="0" err="1" smtClean="0"/>
              <a:t>developer.apple.com/iad</a:t>
            </a:r>
            <a:r>
              <a:rPr lang="en-US" dirty="0" smtClean="0"/>
              <a:t>/</a:t>
            </a:r>
          </a:p>
          <a:p>
            <a:endParaRPr lang="en-US" dirty="0" smtClean="0"/>
          </a:p>
          <a:p>
            <a:r>
              <a:rPr lang="en-US" dirty="0" smtClean="0"/>
              <a:t>While you are developing your application, </a:t>
            </a:r>
            <a:r>
              <a:rPr lang="en-US" dirty="0" err="1" smtClean="0"/>
              <a:t>iAd</a:t>
            </a:r>
            <a:r>
              <a:rPr lang="en-US" dirty="0" smtClean="0"/>
              <a:t> Network sends test advertisements to your application. To assist you in validating your implementation, the </a:t>
            </a:r>
            <a:r>
              <a:rPr lang="en-US" dirty="0" err="1" smtClean="0"/>
              <a:t>iAd</a:t>
            </a:r>
            <a:r>
              <a:rPr lang="en-US" dirty="0" smtClean="0"/>
              <a:t> Network occasionally returns errors to test your error handling code. You can also test your error handling support manually by turning your device’s wireless capability off.</a:t>
            </a:r>
          </a:p>
          <a:p>
            <a:endParaRPr lang="en-US" dirty="0" smtClean="0"/>
          </a:p>
          <a:p>
            <a:r>
              <a:rPr lang="en-US" dirty="0" err="1" smtClean="0"/>
              <a:t>iAd</a:t>
            </a:r>
            <a:r>
              <a:rPr lang="en-US" smtClean="0"/>
              <a:t> Network automatically displays the correct ad depending on the how your application binary was downloaded onto your test device</a:t>
            </a:r>
          </a:p>
          <a:p>
            <a:endParaRPr lang="en-US" dirty="0"/>
          </a:p>
        </p:txBody>
      </p:sp>
      <p:sp>
        <p:nvSpPr>
          <p:cNvPr id="4" name="Slide Number Placeholder 3"/>
          <p:cNvSpPr>
            <a:spLocks noGrp="1"/>
          </p:cNvSpPr>
          <p:nvPr>
            <p:ph type="sldNum" sz="quarter" idx="10"/>
          </p:nvPr>
        </p:nvSpPr>
        <p:spPr/>
        <p:txBody>
          <a:bodyPr/>
          <a:lstStyle/>
          <a:p>
            <a:fld id="{70027AD7-30C5-944D-9F16-1C4EC4C696FB}" type="slidenum">
              <a:rPr lang="en-US" smtClean="0"/>
              <a:pPr/>
              <a:t>31</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Set bottom:0 to dock</a:t>
            </a:r>
            <a:r>
              <a:rPr lang="en-US" baseline="0" dirty="0" smtClean="0"/>
              <a:t> the ad to the bottom of your window</a:t>
            </a:r>
            <a:endParaRPr lang="en-US" dirty="0"/>
          </a:p>
        </p:txBody>
      </p:sp>
      <p:sp>
        <p:nvSpPr>
          <p:cNvPr id="4" name="Slide Number Placeholder 3"/>
          <p:cNvSpPr>
            <a:spLocks noGrp="1"/>
          </p:cNvSpPr>
          <p:nvPr>
            <p:ph type="sldNum" sz="quarter" idx="10"/>
          </p:nvPr>
        </p:nvSpPr>
        <p:spPr/>
        <p:txBody>
          <a:bodyPr/>
          <a:lstStyle/>
          <a:p>
            <a:fld id="{70027AD7-30C5-944D-9F16-1C4EC4C696FB}" type="slidenum">
              <a:rPr lang="en-US" smtClean="0"/>
              <a:pPr/>
              <a:t>32</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Platform</a:t>
            </a:r>
            <a:r>
              <a:rPr lang="en-US" baseline="0" dirty="0" smtClean="0"/>
              <a:t> specific business logic methods are available for </a:t>
            </a:r>
            <a:r>
              <a:rPr lang="en-US" baseline="0" dirty="0" err="1" smtClean="0"/>
              <a:t>iOS</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70027AD7-30C5-944D-9F16-1C4EC4C696FB}" type="slidenum">
              <a:rPr lang="en-US" smtClean="0"/>
              <a:pPr/>
              <a:t>33</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JS will run when the app is paused.</a:t>
            </a:r>
          </a:p>
          <a:p>
            <a:endParaRPr lang="en-US" dirty="0" smtClean="0"/>
          </a:p>
          <a:p>
            <a:r>
              <a:rPr lang="en-US" dirty="0" smtClean="0"/>
              <a:t>A local notification is local to an application on an </a:t>
            </a:r>
            <a:r>
              <a:rPr lang="en-US" dirty="0" err="1" smtClean="0"/>
              <a:t>iPhone</a:t>
            </a:r>
            <a:r>
              <a:rPr lang="en-US" dirty="0" smtClean="0"/>
              <a:t>, </a:t>
            </a:r>
            <a:r>
              <a:rPr lang="en-US" dirty="0" err="1" smtClean="0"/>
              <a:t>iPad</a:t>
            </a:r>
            <a:r>
              <a:rPr lang="en-US" dirty="0" smtClean="0"/>
              <a:t>, or iPod touch. Push notifications—also known as remote notifications—arrive from outside a device. </a:t>
            </a:r>
          </a:p>
          <a:p>
            <a:endParaRPr lang="en-US" dirty="0"/>
          </a:p>
        </p:txBody>
      </p:sp>
      <p:sp>
        <p:nvSpPr>
          <p:cNvPr id="4" name="Slide Number Placeholder 3"/>
          <p:cNvSpPr>
            <a:spLocks noGrp="1"/>
          </p:cNvSpPr>
          <p:nvPr>
            <p:ph type="sldNum" sz="quarter" idx="10"/>
          </p:nvPr>
        </p:nvSpPr>
        <p:spPr/>
        <p:txBody>
          <a:bodyPr/>
          <a:lstStyle/>
          <a:p>
            <a:fld id="{70027AD7-30C5-944D-9F16-1C4EC4C696FB}" type="slidenum">
              <a:rPr lang="en-US" smtClean="0"/>
              <a:pPr/>
              <a:t>34</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 the newer </a:t>
            </a:r>
            <a:r>
              <a:rPr lang="en-US" dirty="0" err="1" smtClean="0"/>
              <a:t>Titanium.Network.Socket.TCP</a:t>
            </a:r>
            <a:r>
              <a:rPr lang="en-US" baseline="0" dirty="0" smtClean="0"/>
              <a:t> for sockets rather than the older </a:t>
            </a:r>
            <a:r>
              <a:rPr lang="en-US" baseline="0" dirty="0" err="1" smtClean="0"/>
              <a:t>TCPSocket</a:t>
            </a:r>
            <a:endParaRPr lang="en-US" baseline="0" dirty="0" smtClean="0"/>
          </a:p>
          <a:p>
            <a:r>
              <a:rPr lang="en-US" baseline="0" dirty="0" err="1" smtClean="0"/>
              <a:t>Network.Socket</a:t>
            </a:r>
            <a:r>
              <a:rPr lang="en-US" baseline="0" dirty="0" smtClean="0"/>
              <a:t> is cross-platform</a:t>
            </a:r>
            <a:endParaRPr lang="en-US" dirty="0"/>
          </a:p>
        </p:txBody>
      </p:sp>
      <p:sp>
        <p:nvSpPr>
          <p:cNvPr id="4" name="Slide Number Placeholder 3"/>
          <p:cNvSpPr>
            <a:spLocks noGrp="1"/>
          </p:cNvSpPr>
          <p:nvPr>
            <p:ph type="sldNum" sz="quarter" idx="10"/>
          </p:nvPr>
        </p:nvSpPr>
        <p:spPr/>
        <p:txBody>
          <a:bodyPr/>
          <a:lstStyle/>
          <a:p>
            <a:fld id="{70027AD7-30C5-944D-9F16-1C4EC4C696FB}" type="slidenum">
              <a:rPr lang="en-US" smtClean="0"/>
              <a:pPr/>
              <a:t>35</a:t>
            </a:fld>
            <a:endParaRPr lang="en-US"/>
          </a:p>
        </p:txBody>
      </p:sp>
    </p:spTree>
    <p:extLst>
      <p:ext uri="{BB962C8B-B14F-4D97-AF65-F5344CB8AC3E}">
        <p14:creationId xmlns:p14="http://schemas.microsoft.com/office/powerpoint/2010/main" val="115776382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Do</a:t>
            </a:r>
            <a:r>
              <a:rPr lang="en-US" baseline="0" dirty="0" smtClean="0"/>
              <a:t> a quick walk through of the various </a:t>
            </a:r>
            <a:r>
              <a:rPr lang="en-US" baseline="0" dirty="0" err="1" smtClean="0"/>
              <a:t>iPhone</a:t>
            </a:r>
            <a:r>
              <a:rPr lang="en-US" baseline="0" dirty="0" smtClean="0"/>
              <a:t> related properties.  It’s good to point out that these variables exist.</a:t>
            </a:r>
            <a:endParaRPr lang="en-US" dirty="0"/>
          </a:p>
        </p:txBody>
      </p:sp>
      <p:sp>
        <p:nvSpPr>
          <p:cNvPr id="4" name="Slide Number Placeholder 3"/>
          <p:cNvSpPr>
            <a:spLocks noGrp="1"/>
          </p:cNvSpPr>
          <p:nvPr>
            <p:ph type="sldNum" sz="quarter" idx="10"/>
          </p:nvPr>
        </p:nvSpPr>
        <p:spPr/>
        <p:txBody>
          <a:bodyPr/>
          <a:lstStyle/>
          <a:p>
            <a:fld id="{70027AD7-30C5-944D-9F16-1C4EC4C696FB}" type="slidenum">
              <a:rPr lang="en-US" smtClean="0"/>
              <a:pPr/>
              <a:t>36</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Used in conjunction</a:t>
            </a:r>
            <a:r>
              <a:rPr lang="en-US" baseline="0" dirty="0" smtClean="0"/>
              <a:t> with the </a:t>
            </a:r>
            <a:r>
              <a:rPr lang="en-US" baseline="0" dirty="0" err="1" smtClean="0"/>
              <a:t>ScrollView</a:t>
            </a:r>
            <a:endParaRPr lang="en-US" dirty="0"/>
          </a:p>
        </p:txBody>
      </p:sp>
      <p:sp>
        <p:nvSpPr>
          <p:cNvPr id="4" name="Slide Number Placeholder 3"/>
          <p:cNvSpPr>
            <a:spLocks noGrp="1"/>
          </p:cNvSpPr>
          <p:nvPr>
            <p:ph type="sldNum" sz="quarter" idx="10"/>
          </p:nvPr>
        </p:nvSpPr>
        <p:spPr/>
        <p:txBody>
          <a:bodyPr/>
          <a:lstStyle/>
          <a:p>
            <a:fld id="{70027AD7-30C5-944D-9F16-1C4EC4C696FB}" type="slidenum">
              <a:rPr lang="en-US" smtClean="0"/>
              <a:pPr/>
              <a:t>40</a:t>
            </a:fld>
            <a:endParaRPr lang="en-US"/>
          </a:p>
        </p:txBody>
      </p:sp>
    </p:spTree>
    <p:extLst>
      <p:ext uri="{BB962C8B-B14F-4D97-AF65-F5344CB8AC3E}">
        <p14:creationId xmlns:p14="http://schemas.microsoft.com/office/powerpoint/2010/main" val="279052109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Status bar is the top bar that shows battery,</a:t>
            </a:r>
            <a:r>
              <a:rPr lang="en-US" baseline="0" dirty="0" smtClean="0"/>
              <a:t> </a:t>
            </a:r>
            <a:r>
              <a:rPr lang="en-US" baseline="0" dirty="0" err="1" smtClean="0"/>
              <a:t>wifi</a:t>
            </a:r>
            <a:r>
              <a:rPr lang="en-US" baseline="0" dirty="0" smtClean="0"/>
              <a:t> state, etc.</a:t>
            </a:r>
            <a:endParaRPr lang="en-US" dirty="0"/>
          </a:p>
        </p:txBody>
      </p:sp>
      <p:sp>
        <p:nvSpPr>
          <p:cNvPr id="4" name="Slide Number Placeholder 3"/>
          <p:cNvSpPr>
            <a:spLocks noGrp="1"/>
          </p:cNvSpPr>
          <p:nvPr>
            <p:ph type="sldNum" sz="quarter" idx="10"/>
          </p:nvPr>
        </p:nvSpPr>
        <p:spPr/>
        <p:txBody>
          <a:bodyPr/>
          <a:lstStyle/>
          <a:p>
            <a:fld id="{70027AD7-30C5-944D-9F16-1C4EC4C696FB}" type="slidenum">
              <a:rPr lang="en-US" smtClean="0"/>
              <a:pPr/>
              <a:t>41</a:t>
            </a:fld>
            <a:endParaRPr lang="en-US"/>
          </a:p>
        </p:txBody>
      </p:sp>
    </p:spTree>
    <p:extLst>
      <p:ext uri="{BB962C8B-B14F-4D97-AF65-F5344CB8AC3E}">
        <p14:creationId xmlns:p14="http://schemas.microsoft.com/office/powerpoint/2010/main" val="427587095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 these</a:t>
            </a:r>
            <a:r>
              <a:rPr lang="en-US" baseline="0" dirty="0" smtClean="0"/>
              <a:t> with a tab bar or maybe a toolbar</a:t>
            </a:r>
            <a:endParaRPr lang="en-US" dirty="0"/>
          </a:p>
        </p:txBody>
      </p:sp>
      <p:sp>
        <p:nvSpPr>
          <p:cNvPr id="4" name="Slide Number Placeholder 3"/>
          <p:cNvSpPr>
            <a:spLocks noGrp="1"/>
          </p:cNvSpPr>
          <p:nvPr>
            <p:ph type="sldNum" sz="quarter" idx="10"/>
          </p:nvPr>
        </p:nvSpPr>
        <p:spPr/>
        <p:txBody>
          <a:bodyPr/>
          <a:lstStyle/>
          <a:p>
            <a:fld id="{70027AD7-30C5-944D-9F16-1C4EC4C696FB}" type="slidenum">
              <a:rPr lang="en-US" smtClean="0"/>
              <a:pPr/>
              <a:t>44</a:t>
            </a:fld>
            <a:endParaRPr lang="en-US"/>
          </a:p>
        </p:txBody>
      </p:sp>
    </p:spTree>
    <p:extLst>
      <p:ext uri="{BB962C8B-B14F-4D97-AF65-F5344CB8AC3E}">
        <p14:creationId xmlns:p14="http://schemas.microsoft.com/office/powerpoint/2010/main" val="102311145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you programmatically scroll to a </a:t>
            </a:r>
            <a:r>
              <a:rPr lang="en-US" dirty="0" smtClean="0"/>
              <a:t>row within </a:t>
            </a:r>
            <a:r>
              <a:rPr lang="en-US" dirty="0" smtClean="0"/>
              <a:t>a </a:t>
            </a:r>
            <a:r>
              <a:rPr lang="en-US" dirty="0" err="1" smtClean="0"/>
              <a:t>tableview</a:t>
            </a:r>
            <a:r>
              <a:rPr lang="en-US" dirty="0" smtClean="0"/>
              <a:t>, this constant controls </a:t>
            </a:r>
            <a:r>
              <a:rPr lang="en-US" dirty="0" smtClean="0"/>
              <a:t>what portion of that </a:t>
            </a:r>
            <a:r>
              <a:rPr lang="en-US" dirty="0" smtClean="0"/>
              <a:t>target row is </a:t>
            </a:r>
            <a:r>
              <a:rPr lang="en-US" dirty="0" smtClean="0"/>
              <a:t>shown</a:t>
            </a:r>
          </a:p>
          <a:p>
            <a:r>
              <a:rPr lang="en-US" dirty="0" smtClean="0"/>
              <a:t>The screenshot shows using</a:t>
            </a:r>
            <a:r>
              <a:rPr lang="en-US" baseline="0" dirty="0" smtClean="0"/>
              <a:t> the </a:t>
            </a:r>
            <a:r>
              <a:rPr lang="en-US" baseline="0" smtClean="0"/>
              <a:t>MIDDLE option</a:t>
            </a:r>
            <a:endParaRPr lang="en-US" dirty="0" smtClean="0"/>
          </a:p>
        </p:txBody>
      </p:sp>
      <p:sp>
        <p:nvSpPr>
          <p:cNvPr id="4" name="Slide Number Placeholder 3"/>
          <p:cNvSpPr>
            <a:spLocks noGrp="1"/>
          </p:cNvSpPr>
          <p:nvPr>
            <p:ph type="sldNum" sz="quarter" idx="10"/>
          </p:nvPr>
        </p:nvSpPr>
        <p:spPr/>
        <p:txBody>
          <a:bodyPr/>
          <a:lstStyle/>
          <a:p>
            <a:fld id="{70027AD7-30C5-944D-9F16-1C4EC4C696FB}" type="slidenum">
              <a:rPr lang="en-US" smtClean="0"/>
              <a:pPr/>
              <a:t>46</a:t>
            </a:fld>
            <a:endParaRPr lang="en-US"/>
          </a:p>
        </p:txBody>
      </p:sp>
    </p:spTree>
    <p:extLst>
      <p:ext uri="{BB962C8B-B14F-4D97-AF65-F5344CB8AC3E}">
        <p14:creationId xmlns:p14="http://schemas.microsoft.com/office/powerpoint/2010/main" val="40193264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 are taken from Apple’s HIG (Human Interface</a:t>
            </a:r>
            <a:r>
              <a:rPr lang="en-US" baseline="0" dirty="0" smtClean="0"/>
              <a:t> Guidelines)</a:t>
            </a:r>
          </a:p>
          <a:p>
            <a:endParaRPr lang="en-US" baseline="0" dirty="0" smtClean="0"/>
          </a:p>
          <a:p>
            <a:r>
              <a:rPr lang="en-US" baseline="0" dirty="0" smtClean="0"/>
              <a:t>- Single Window = there’s a single </a:t>
            </a:r>
            <a:r>
              <a:rPr lang="en-US" baseline="0" dirty="0" err="1" smtClean="0"/>
              <a:t>UIKit</a:t>
            </a:r>
            <a:r>
              <a:rPr lang="en-US" baseline="0" dirty="0" smtClean="0"/>
              <a:t> / </a:t>
            </a:r>
            <a:r>
              <a:rPr lang="en-US" baseline="0" dirty="0" err="1" smtClean="0"/>
              <a:t>iOS</a:t>
            </a:r>
            <a:r>
              <a:rPr lang="en-US" baseline="0" dirty="0" smtClean="0"/>
              <a:t> window object regardless of the number of Titanium windows you create.</a:t>
            </a:r>
            <a:endParaRPr lang="en-US" dirty="0"/>
          </a:p>
        </p:txBody>
      </p:sp>
      <p:sp>
        <p:nvSpPr>
          <p:cNvPr id="4" name="Slide Number Placeholder 3"/>
          <p:cNvSpPr>
            <a:spLocks noGrp="1"/>
          </p:cNvSpPr>
          <p:nvPr>
            <p:ph type="sldNum" sz="quarter" idx="10"/>
          </p:nvPr>
        </p:nvSpPr>
        <p:spPr/>
        <p:txBody>
          <a:bodyPr/>
          <a:lstStyle/>
          <a:p>
            <a:fld id="{70027AD7-30C5-944D-9F16-1C4EC4C696FB}" type="slidenum">
              <a:rPr lang="en-US" smtClean="0"/>
              <a:pPr/>
              <a:t>4</a:t>
            </a:fld>
            <a:endParaRPr lang="en-US"/>
          </a:p>
        </p:txBody>
      </p:sp>
    </p:spTree>
    <p:extLst>
      <p:ext uri="{BB962C8B-B14F-4D97-AF65-F5344CB8AC3E}">
        <p14:creationId xmlns:p14="http://schemas.microsoft.com/office/powerpoint/2010/main" val="159983836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Set to none so that you don’t get empty row</a:t>
            </a:r>
            <a:r>
              <a:rPr lang="en-US" baseline="0" dirty="0" smtClean="0"/>
              <a:t>s &amp; separators showing up when your </a:t>
            </a:r>
            <a:r>
              <a:rPr lang="en-US" baseline="0" dirty="0" err="1" smtClean="0"/>
              <a:t>tableview</a:t>
            </a:r>
            <a:r>
              <a:rPr lang="en-US" baseline="0" dirty="0" smtClean="0"/>
              <a:t> has fewer rows than will fill the viewport</a:t>
            </a:r>
            <a:endParaRPr lang="en-US" dirty="0"/>
          </a:p>
        </p:txBody>
      </p:sp>
      <p:sp>
        <p:nvSpPr>
          <p:cNvPr id="4" name="Slide Number Placeholder 3"/>
          <p:cNvSpPr>
            <a:spLocks noGrp="1"/>
          </p:cNvSpPr>
          <p:nvPr>
            <p:ph type="sldNum" sz="quarter" idx="10"/>
          </p:nvPr>
        </p:nvSpPr>
        <p:spPr/>
        <p:txBody>
          <a:bodyPr/>
          <a:lstStyle/>
          <a:p>
            <a:fld id="{70027AD7-30C5-944D-9F16-1C4EC4C696FB}" type="slidenum">
              <a:rPr lang="en-US" smtClean="0"/>
              <a:pPr/>
              <a:t>47</a:t>
            </a:fld>
            <a:endParaRPr lang="en-US"/>
          </a:p>
        </p:txBody>
      </p:sp>
    </p:spTree>
    <p:extLst>
      <p:ext uri="{BB962C8B-B14F-4D97-AF65-F5344CB8AC3E}">
        <p14:creationId xmlns:p14="http://schemas.microsoft.com/office/powerpoint/2010/main" val="322899478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Settings Bundle”</a:t>
            </a:r>
            <a:endParaRPr lang="en-US" dirty="0"/>
          </a:p>
        </p:txBody>
      </p:sp>
      <p:sp>
        <p:nvSpPr>
          <p:cNvPr id="4" name="Slide Number Placeholder 3"/>
          <p:cNvSpPr>
            <a:spLocks noGrp="1"/>
          </p:cNvSpPr>
          <p:nvPr>
            <p:ph type="sldNum" sz="quarter" idx="10"/>
          </p:nvPr>
        </p:nvSpPr>
        <p:spPr/>
        <p:txBody>
          <a:bodyPr/>
          <a:lstStyle/>
          <a:p>
            <a:fld id="{70027AD7-30C5-944D-9F16-1C4EC4C696FB}" type="slidenum">
              <a:rPr lang="en-US" smtClean="0"/>
              <a:pPr/>
              <a:t>49</a:t>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In </a:t>
            </a:r>
            <a:r>
              <a:rPr lang="en-US" dirty="0" err="1" smtClean="0"/>
              <a:t>iOS</a:t>
            </a:r>
            <a:r>
              <a:rPr lang="en-US" dirty="0" smtClean="0"/>
              <a:t>, the Foundation framework provides the low-level mechanism for storing the actual preference data. </a:t>
            </a:r>
          </a:p>
          <a:p>
            <a:endParaRPr lang="en-US" dirty="0" smtClean="0"/>
          </a:p>
          <a:p>
            <a:r>
              <a:rPr lang="en-US" dirty="0" err="1" smtClean="0"/>
              <a:t>http://developer.apple.com/library/ios/#documentation/iPhone/Conceptual/iPhoneOSProgrammingGuide/Preferences/Preferences.html</a:t>
            </a:r>
            <a:endParaRPr lang="en-US" dirty="0" smtClean="0"/>
          </a:p>
          <a:p>
            <a:endParaRPr lang="en-US" dirty="0" smtClean="0"/>
          </a:p>
          <a:p>
            <a:r>
              <a:rPr lang="en-US" dirty="0" smtClean="0"/>
              <a:t>Tutorial</a:t>
            </a:r>
          </a:p>
          <a:p>
            <a:r>
              <a:rPr lang="en-US" dirty="0" err="1" smtClean="0"/>
              <a:t>http://iphoneincubator.com/blog/tutorial/how-to-create-an-iphone-preferences-file</a:t>
            </a:r>
            <a:endParaRPr lang="en-US" dirty="0"/>
          </a:p>
        </p:txBody>
      </p:sp>
      <p:sp>
        <p:nvSpPr>
          <p:cNvPr id="4" name="Slide Number Placeholder 3"/>
          <p:cNvSpPr>
            <a:spLocks noGrp="1"/>
          </p:cNvSpPr>
          <p:nvPr>
            <p:ph type="sldNum" sz="quarter" idx="10"/>
          </p:nvPr>
        </p:nvSpPr>
        <p:spPr/>
        <p:txBody>
          <a:bodyPr/>
          <a:lstStyle/>
          <a:p>
            <a:fld id="{70027AD7-30C5-944D-9F16-1C4EC4C696FB}" type="slidenum">
              <a:rPr lang="en-US" smtClean="0"/>
              <a:pPr/>
              <a:t>50</a:t>
            </a:fld>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iPad</a:t>
            </a:r>
            <a:r>
              <a:rPr lang="en-US" dirty="0" smtClean="0"/>
              <a:t> 2 is double</a:t>
            </a:r>
            <a:r>
              <a:rPr lang="en-US" baseline="0" dirty="0" smtClean="0"/>
              <a:t> the pixels of </a:t>
            </a:r>
            <a:r>
              <a:rPr lang="en-US" baseline="0" dirty="0" err="1" smtClean="0"/>
              <a:t>iPad</a:t>
            </a:r>
            <a:r>
              <a:rPr lang="en-US" baseline="0" dirty="0" smtClean="0"/>
              <a:t> 1</a:t>
            </a:r>
            <a:endParaRPr lang="en-US" dirty="0"/>
          </a:p>
        </p:txBody>
      </p:sp>
      <p:sp>
        <p:nvSpPr>
          <p:cNvPr id="4" name="Slide Number Placeholder 3"/>
          <p:cNvSpPr>
            <a:spLocks noGrp="1"/>
          </p:cNvSpPr>
          <p:nvPr>
            <p:ph type="sldNum" sz="quarter" idx="10"/>
          </p:nvPr>
        </p:nvSpPr>
        <p:spPr/>
        <p:txBody>
          <a:bodyPr/>
          <a:lstStyle/>
          <a:p>
            <a:fld id="{70027AD7-30C5-944D-9F16-1C4EC4C696FB}" type="slidenum">
              <a:rPr lang="en-US" smtClean="0"/>
              <a:pPr/>
              <a:t>51</a:t>
            </a:fld>
            <a:endParaRPr lang="en-US"/>
          </a:p>
        </p:txBody>
      </p:sp>
    </p:spTree>
    <p:extLst>
      <p:ext uri="{BB962C8B-B14F-4D97-AF65-F5344CB8AC3E}">
        <p14:creationId xmlns:p14="http://schemas.microsoft.com/office/powerpoint/2010/main" val="244821790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0027AD7-30C5-944D-9F16-1C4EC4C696FB}" type="slidenum">
              <a:rPr lang="en-US" smtClean="0"/>
              <a:pPr/>
              <a:t>53</a:t>
            </a:fld>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create a background service to poll a server for </a:t>
            </a:r>
            <a:r>
              <a:rPr lang="en-US" smtClean="0"/>
              <a:t>new fugitives.</a:t>
            </a:r>
            <a:endParaRPr lang="en-US" dirty="0"/>
          </a:p>
        </p:txBody>
      </p:sp>
      <p:sp>
        <p:nvSpPr>
          <p:cNvPr id="4" name="Slide Number Placeholder 3"/>
          <p:cNvSpPr>
            <a:spLocks noGrp="1"/>
          </p:cNvSpPr>
          <p:nvPr>
            <p:ph type="sldNum" sz="quarter" idx="10"/>
          </p:nvPr>
        </p:nvSpPr>
        <p:spPr/>
        <p:txBody>
          <a:bodyPr/>
          <a:lstStyle/>
          <a:p>
            <a:fld id="{70027AD7-30C5-944D-9F16-1C4EC4C696FB}" type="slidenum">
              <a:rPr lang="en-US" smtClean="0"/>
              <a:pPr/>
              <a:t>54</a:t>
            </a:fld>
            <a:endParaRPr lang="en-US"/>
          </a:p>
        </p:txBody>
      </p:sp>
    </p:spTree>
    <p:extLst>
      <p:ext uri="{BB962C8B-B14F-4D97-AF65-F5344CB8AC3E}">
        <p14:creationId xmlns:p14="http://schemas.microsoft.com/office/powerpoint/2010/main" val="12672206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 tab bar gives people the ability to switch between different subtasks, views, or modes.</a:t>
            </a:r>
          </a:p>
          <a:p>
            <a:endParaRPr lang="en-US" dirty="0" smtClean="0"/>
          </a:p>
          <a:p>
            <a:r>
              <a:rPr lang="en-US" dirty="0" smtClean="0"/>
              <a:t>Use a tab bar to give users access to different perspectives on the same set of data or different subtasks related to the overall function of your app. </a:t>
            </a:r>
            <a:endParaRPr lang="en-US" dirty="0"/>
          </a:p>
        </p:txBody>
      </p:sp>
      <p:sp>
        <p:nvSpPr>
          <p:cNvPr id="4" name="Slide Number Placeholder 3"/>
          <p:cNvSpPr>
            <a:spLocks noGrp="1"/>
          </p:cNvSpPr>
          <p:nvPr>
            <p:ph type="sldNum" sz="quarter" idx="10"/>
          </p:nvPr>
        </p:nvSpPr>
        <p:spPr/>
        <p:txBody>
          <a:bodyPr/>
          <a:lstStyle/>
          <a:p>
            <a:fld id="{70027AD7-30C5-944D-9F16-1C4EC4C696FB}"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iOS</a:t>
            </a:r>
            <a:r>
              <a:rPr lang="en-US" dirty="0" smtClean="0"/>
              <a:t>-specific</a:t>
            </a:r>
            <a:r>
              <a:rPr lang="en-US" baseline="0" dirty="0" smtClean="0"/>
              <a:t> APIs can be broken out into 2 segments: form </a:t>
            </a:r>
            <a:r>
              <a:rPr lang="en-US" baseline="0" smtClean="0"/>
              <a:t>and function.</a:t>
            </a:r>
            <a:endParaRPr lang="en-US"/>
          </a:p>
        </p:txBody>
      </p:sp>
      <p:sp>
        <p:nvSpPr>
          <p:cNvPr id="4" name="Slide Number Placeholder 3"/>
          <p:cNvSpPr>
            <a:spLocks noGrp="1"/>
          </p:cNvSpPr>
          <p:nvPr>
            <p:ph type="sldNum" sz="quarter" idx="10"/>
          </p:nvPr>
        </p:nvSpPr>
        <p:spPr/>
        <p:txBody>
          <a:bodyPr/>
          <a:lstStyle/>
          <a:p>
            <a:fld id="{70027AD7-30C5-944D-9F16-1C4EC4C696FB}"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NavigationGroup</a:t>
            </a:r>
            <a:r>
              <a:rPr lang="en-US" dirty="0" smtClean="0"/>
              <a:t> actually works on </a:t>
            </a:r>
            <a:r>
              <a:rPr lang="en-US" dirty="0" err="1" smtClean="0"/>
              <a:t>iPad</a:t>
            </a:r>
            <a:r>
              <a:rPr lang="en-US" dirty="0" smtClean="0"/>
              <a:t> and our API should probably be moved out of the iPhone namespace</a:t>
            </a:r>
            <a:r>
              <a:rPr lang="en-US" baseline="0" dirty="0" smtClean="0"/>
              <a:t> to the </a:t>
            </a:r>
            <a:r>
              <a:rPr lang="en-US" baseline="0" dirty="0" err="1" smtClean="0"/>
              <a:t>iOS</a:t>
            </a:r>
            <a:r>
              <a:rPr lang="en-US" baseline="0" dirty="0" smtClean="0"/>
              <a:t> namespace</a:t>
            </a:r>
            <a:endParaRPr lang="en-US" dirty="0"/>
          </a:p>
        </p:txBody>
      </p:sp>
      <p:sp>
        <p:nvSpPr>
          <p:cNvPr id="4" name="Slide Number Placeholder 3"/>
          <p:cNvSpPr>
            <a:spLocks noGrp="1"/>
          </p:cNvSpPr>
          <p:nvPr>
            <p:ph type="sldNum" sz="quarter" idx="10"/>
          </p:nvPr>
        </p:nvSpPr>
        <p:spPr/>
        <p:txBody>
          <a:bodyPr/>
          <a:lstStyle/>
          <a:p>
            <a:fld id="{70027AD7-30C5-944D-9F16-1C4EC4C696FB}" type="slidenum">
              <a:rPr lang="en-US" smtClean="0"/>
              <a:pPr/>
              <a:t>7</a:t>
            </a:fld>
            <a:endParaRPr lang="en-US"/>
          </a:p>
        </p:txBody>
      </p:sp>
    </p:spTree>
    <p:extLst>
      <p:ext uri="{BB962C8B-B14F-4D97-AF65-F5344CB8AC3E}">
        <p14:creationId xmlns:p14="http://schemas.microsoft.com/office/powerpoint/2010/main" val="23523740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 Navigation Group implements a specialized view that manages the navigation of hierarchical content. A Navigation Group is very similar to Tab Bars with the exception that they do not maintain a group of windows with a interface bar at the bottom.</a:t>
            </a:r>
            <a:endParaRPr lang="en-US" dirty="0"/>
          </a:p>
        </p:txBody>
      </p:sp>
      <p:sp>
        <p:nvSpPr>
          <p:cNvPr id="4" name="Slide Number Placeholder 3"/>
          <p:cNvSpPr>
            <a:spLocks noGrp="1"/>
          </p:cNvSpPr>
          <p:nvPr>
            <p:ph type="sldNum" sz="quarter" idx="10"/>
          </p:nvPr>
        </p:nvSpPr>
        <p:spPr/>
        <p:txBody>
          <a:bodyPr/>
          <a:lstStyle/>
          <a:p>
            <a:fld id="{70027AD7-30C5-944D-9F16-1C4EC4C696FB}"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 navigation bar enables navigation through an information hierarchy and, optionally, management of screen contents.</a:t>
            </a:r>
          </a:p>
          <a:p>
            <a:endParaRPr lang="en-US" dirty="0"/>
          </a:p>
        </p:txBody>
      </p:sp>
      <p:sp>
        <p:nvSpPr>
          <p:cNvPr id="4" name="Slide Number Placeholder 3"/>
          <p:cNvSpPr>
            <a:spLocks noGrp="1"/>
          </p:cNvSpPr>
          <p:nvPr>
            <p:ph type="sldNum" sz="quarter" idx="10"/>
          </p:nvPr>
        </p:nvSpPr>
        <p:spPr/>
        <p:txBody>
          <a:bodyPr/>
          <a:lstStyle/>
          <a:p>
            <a:fld id="{70027AD7-30C5-944D-9F16-1C4EC4C696FB}"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1.png"/><Relationship Id="rId5" Type="http://schemas.openxmlformats.org/officeDocument/2006/relationships/image" Target="../media/image7.png"/><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6.png"/><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65610AC5-4F80-4D49-849B-064EB0362ED0}" type="datetimeFigureOut">
              <a:rPr lang="en-US"/>
              <a:pPr/>
              <a:t>7/22/11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E3DC4F11-8111-A04C-BD60-43C3E36F5BE9}"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C21956C0-2DA4-AA4A-BD1B-CE578DF8924E}" type="datetimeFigureOut">
              <a:rPr lang="en-US"/>
              <a:pPr/>
              <a:t>7/22/11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3162DC0D-1E1F-1440-9F1E-B13E777FAD0E}"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2E323279-84F0-1742-979B-5A495ACAF8B9}" type="datetimeFigureOut">
              <a:rPr lang="en-US"/>
              <a:pPr/>
              <a:t>7/22/11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ADE3FF5C-93C2-E446-B2D1-9B5E06A7288F}"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pic>
        <p:nvPicPr>
          <p:cNvPr id="4" name="Picture 7" descr="appc_gray_light_triangle.png"/>
          <p:cNvPicPr>
            <a:picLocks noChangeAspect="1"/>
          </p:cNvPicPr>
          <p:nvPr/>
        </p:nvPicPr>
        <p:blipFill>
          <a:blip r:embed="rId3"/>
          <a:srcRect/>
          <a:stretch>
            <a:fillRect/>
          </a:stretch>
        </p:blipFill>
        <p:spPr bwMode="auto">
          <a:xfrm>
            <a:off x="8505825" y="6311900"/>
            <a:ext cx="442913" cy="357188"/>
          </a:xfrm>
          <a:prstGeom prst="rect">
            <a:avLst/>
          </a:prstGeom>
          <a:noFill/>
          <a:ln w="9525">
            <a:noFill/>
            <a:miter lim="800000"/>
            <a:headEnd/>
            <a:tailEnd/>
          </a:ln>
        </p:spPr>
      </p:pic>
      <p:sp>
        <p:nvSpPr>
          <p:cNvPr id="5"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
        <p:nvSpPr>
          <p:cNvPr id="2" name="Title 1"/>
          <p:cNvSpPr>
            <a:spLocks noGrp="1"/>
          </p:cNvSpPr>
          <p:nvPr>
            <p:ph type="ctrTitle"/>
          </p:nvPr>
        </p:nvSpPr>
        <p:spPr>
          <a:xfrm>
            <a:off x="685800" y="2130425"/>
            <a:ext cx="7772400" cy="1470025"/>
          </a:xfrm>
        </p:spPr>
        <p:txBody>
          <a:bodyPr/>
          <a:lstStyle>
            <a:lvl1pPr>
              <a:defRPr sz="4000" b="1">
                <a:effectLst>
                  <a:innerShdw blurRad="63500" dist="50800" dir="13500000">
                    <a:prstClr val="black">
                      <a:alpha val="50000"/>
                    </a:prstClr>
                  </a:innerShdw>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6" name="Date Placeholder 3"/>
          <p:cNvSpPr>
            <a:spLocks noGrp="1"/>
          </p:cNvSpPr>
          <p:nvPr>
            <p:ph type="dt" sz="half" idx="10"/>
          </p:nvPr>
        </p:nvSpPr>
        <p:spPr/>
        <p:txBody>
          <a:bodyPr/>
          <a:lstStyle>
            <a:lvl1pPr>
              <a:defRPr/>
            </a:lvl1pPr>
          </a:lstStyle>
          <a:p>
            <a:fld id="{C21C49E2-900C-F44B-9AF2-7AB64C2B82F7}" type="datetimeFigureOut">
              <a:rPr lang="en-US" smtClean="0"/>
              <a:pPr/>
              <a:t>7/22/11</a:t>
            </a:fld>
            <a:endParaRPr lang="en-US"/>
          </a:p>
        </p:txBody>
      </p:sp>
      <p:sp>
        <p:nvSpPr>
          <p:cNvPr id="7" name="Footer Placeholder 4"/>
          <p:cNvSpPr>
            <a:spLocks noGrp="1"/>
          </p:cNvSpPr>
          <p:nvPr>
            <p:ph type="ftr" sz="quarter" idx="11"/>
          </p:nvPr>
        </p:nvSpPr>
        <p:spPr/>
        <p:txBody>
          <a:bodyPr/>
          <a:lstStyle>
            <a:lvl1pPr>
              <a:defRPr/>
            </a:lvl1pPr>
          </a:lstStyle>
          <a:p>
            <a:pPr>
              <a:defRPr/>
            </a:pPr>
            <a:r>
              <a:rPr lang="en-US" smtClean="0"/>
              <a:t>Copyright</a:t>
            </a:r>
            <a:endParaRPr lang="en-US"/>
          </a:p>
        </p:txBody>
      </p:sp>
      <p:sp>
        <p:nvSpPr>
          <p:cNvPr id="8" name="Slide Number Placeholder 5"/>
          <p:cNvSpPr>
            <a:spLocks noGrp="1"/>
          </p:cNvSpPr>
          <p:nvPr>
            <p:ph type="sldNum" sz="quarter" idx="12"/>
          </p:nvPr>
        </p:nvSpPr>
        <p:spPr/>
        <p:txBody>
          <a:bodyPr/>
          <a:lstStyle>
            <a:lvl1pPr>
              <a:defRPr/>
            </a:lvl1pPr>
          </a:lstStyle>
          <a:p>
            <a:fld id="{4BF8CE3C-2409-B94E-9D75-9DC9823C7013}"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1_Title Slide">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pic>
        <p:nvPicPr>
          <p:cNvPr id="4" name="Picture 7" descr="appc_gray_light_triangle.png"/>
          <p:cNvPicPr>
            <a:picLocks noChangeAspect="1"/>
          </p:cNvPicPr>
          <p:nvPr/>
        </p:nvPicPr>
        <p:blipFill>
          <a:blip r:embed="rId3"/>
          <a:srcRect/>
          <a:stretch>
            <a:fillRect/>
          </a:stretch>
        </p:blipFill>
        <p:spPr bwMode="auto">
          <a:xfrm>
            <a:off x="8505825" y="6311900"/>
            <a:ext cx="442913" cy="357188"/>
          </a:xfrm>
          <a:prstGeom prst="rect">
            <a:avLst/>
          </a:prstGeom>
          <a:noFill/>
          <a:ln w="9525">
            <a:noFill/>
            <a:miter lim="800000"/>
            <a:headEnd/>
            <a:tailEnd/>
          </a:ln>
        </p:spPr>
      </p:pic>
      <p:sp>
        <p:nvSpPr>
          <p:cNvPr id="5"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
        <p:nvSpPr>
          <p:cNvPr id="2" name="Title 1"/>
          <p:cNvSpPr>
            <a:spLocks noGrp="1"/>
          </p:cNvSpPr>
          <p:nvPr>
            <p:ph type="ctrTitle"/>
          </p:nvPr>
        </p:nvSpPr>
        <p:spPr>
          <a:xfrm>
            <a:off x="685800" y="2130425"/>
            <a:ext cx="7772400" cy="1470025"/>
          </a:xfrm>
        </p:spPr>
        <p:txBody>
          <a:bodyPr/>
          <a:lstStyle>
            <a:lvl1pPr>
              <a:defRPr sz="4000" b="1">
                <a:solidFill>
                  <a:schemeClr val="bg1"/>
                </a:solidFill>
                <a:effectLst>
                  <a:innerShdw blurRad="63500" dist="50800" dir="13500000">
                    <a:prstClr val="black">
                      <a:alpha val="29000"/>
                    </a:prstClr>
                  </a:innerShdw>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6" name="Date Placeholder 3"/>
          <p:cNvSpPr>
            <a:spLocks noGrp="1"/>
          </p:cNvSpPr>
          <p:nvPr>
            <p:ph type="dt" sz="half" idx="10"/>
          </p:nvPr>
        </p:nvSpPr>
        <p:spPr/>
        <p:txBody>
          <a:bodyPr/>
          <a:lstStyle>
            <a:lvl1pPr>
              <a:defRPr/>
            </a:lvl1pPr>
          </a:lstStyle>
          <a:p>
            <a:fld id="{C21C49E2-900C-F44B-9AF2-7AB64C2B82F7}" type="datetimeFigureOut">
              <a:rPr lang="en-US" smtClean="0"/>
              <a:pPr/>
              <a:t>7/22/11</a:t>
            </a:fld>
            <a:endParaRPr lang="en-US"/>
          </a:p>
        </p:txBody>
      </p:sp>
      <p:sp>
        <p:nvSpPr>
          <p:cNvPr id="7" name="Footer Placeholder 4"/>
          <p:cNvSpPr>
            <a:spLocks noGrp="1"/>
          </p:cNvSpPr>
          <p:nvPr>
            <p:ph type="ftr" sz="quarter" idx="11"/>
          </p:nvPr>
        </p:nvSpPr>
        <p:spPr/>
        <p:txBody>
          <a:bodyPr/>
          <a:lstStyle>
            <a:lvl1pPr>
              <a:defRPr/>
            </a:lvl1pPr>
          </a:lstStyle>
          <a:p>
            <a:pPr>
              <a:defRPr/>
            </a:pPr>
            <a:r>
              <a:rPr lang="en-US" smtClean="0"/>
              <a:t>Copyright</a:t>
            </a:r>
            <a:endParaRPr lang="en-US"/>
          </a:p>
        </p:txBody>
      </p:sp>
      <p:sp>
        <p:nvSpPr>
          <p:cNvPr id="8" name="Slide Number Placeholder 5"/>
          <p:cNvSpPr>
            <a:spLocks noGrp="1"/>
          </p:cNvSpPr>
          <p:nvPr>
            <p:ph type="sldNum" sz="quarter" idx="12"/>
          </p:nvPr>
        </p:nvSpPr>
        <p:spPr/>
        <p:txBody>
          <a:bodyPr/>
          <a:lstStyle>
            <a:lvl1pPr>
              <a:defRPr/>
            </a:lvl1pPr>
          </a:lstStyle>
          <a:p>
            <a:fld id="{4BF8CE3C-2409-B94E-9D75-9DC9823C7013}"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pic>
        <p:nvPicPr>
          <p:cNvPr id="4" name="Picture 7" descr="appc_gray_light_triangle.png"/>
          <p:cNvPicPr>
            <a:picLocks noChangeAspect="1"/>
          </p:cNvPicPr>
          <p:nvPr/>
        </p:nvPicPr>
        <p:blipFill>
          <a:blip r:embed="rId2"/>
          <a:srcRect/>
          <a:stretch>
            <a:fillRect/>
          </a:stretch>
        </p:blipFill>
        <p:spPr bwMode="auto">
          <a:xfrm>
            <a:off x="8505825" y="6311900"/>
            <a:ext cx="442913" cy="357188"/>
          </a:xfrm>
          <a:prstGeom prst="rect">
            <a:avLst/>
          </a:prstGeom>
          <a:noFill/>
          <a:ln w="9525">
            <a:noFill/>
            <a:miter lim="800000"/>
            <a:headEnd/>
            <a:tailEnd/>
          </a:ln>
        </p:spPr>
      </p:pic>
      <p:sp>
        <p:nvSpPr>
          <p:cNvPr id="5"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pic>
        <p:nvPicPr>
          <p:cNvPr id="6" name="Picture 8" descr="gray_stripe.png"/>
          <p:cNvPicPr>
            <a:picLocks noChangeAspect="1"/>
          </p:cNvPicPr>
          <p:nvPr/>
        </p:nvPicPr>
        <p:blipFill>
          <a:blip r:embed="rId3">
            <a:alphaModFix amt="10000"/>
          </a:blip>
          <a:srcRect/>
          <a:stretch>
            <a:fillRect/>
          </a:stretch>
        </p:blipFill>
        <p:spPr bwMode="auto">
          <a:xfrm>
            <a:off x="11113" y="-3175"/>
            <a:ext cx="9144000" cy="4621213"/>
          </a:xfrm>
          <a:prstGeom prst="rect">
            <a:avLst/>
          </a:prstGeom>
          <a:noFill/>
          <a:ln w="9525">
            <a:noFill/>
            <a:miter lim="800000"/>
            <a:headEnd/>
            <a:tailEnd/>
          </a:ln>
        </p:spPr>
      </p:pic>
      <p:sp>
        <p:nvSpPr>
          <p:cNvPr id="7" name="Rectangle 6"/>
          <p:cNvSpPr/>
          <p:nvPr/>
        </p:nvSpPr>
        <p:spPr>
          <a:xfrm>
            <a:off x="11113" y="1117600"/>
            <a:ext cx="9144000" cy="5740400"/>
          </a:xfrm>
          <a:prstGeom prst="rect">
            <a:avLst/>
          </a:prstGeom>
          <a:solidFill>
            <a:schemeClr val="bg1"/>
          </a:solidFill>
          <a:ln>
            <a:noFill/>
          </a:ln>
          <a:effectLst>
            <a:outerShdw blurRad="358775" dist="38100" dir="16200000" rotWithShape="0">
              <a:prstClr val="black">
                <a:alpha val="18000"/>
              </a:prstClr>
            </a:outerShdw>
          </a:effectLst>
        </p:spPr>
        <p:style>
          <a:lnRef idx="1">
            <a:schemeClr val="accent6"/>
          </a:lnRef>
          <a:fillRef idx="3">
            <a:schemeClr val="accent6"/>
          </a:fillRef>
          <a:effectRef idx="2">
            <a:schemeClr val="accent6"/>
          </a:effectRef>
          <a:fontRef idx="minor">
            <a:schemeClr val="lt1"/>
          </a:fontRef>
        </p:style>
        <p:txBody>
          <a:bodyPr anchor="ctr"/>
          <a:lstStyle/>
          <a:p>
            <a:pPr algn="ctr">
              <a:defRPr/>
            </a:pPr>
            <a:endParaRPr lang="en-US" sz="1800">
              <a:solidFill>
                <a:schemeClr val="accent6"/>
              </a:solidFill>
            </a:endParaRPr>
          </a:p>
        </p:txBody>
      </p:sp>
      <p:pic>
        <p:nvPicPr>
          <p:cNvPr id="8" name="Picture 12" descr="appc_gray_light_triangle.png"/>
          <p:cNvPicPr>
            <a:picLocks noChangeAspect="1"/>
          </p:cNvPicPr>
          <p:nvPr/>
        </p:nvPicPr>
        <p:blipFill>
          <a:blip r:embed="rId2"/>
          <a:srcRect/>
          <a:stretch>
            <a:fillRect/>
          </a:stretch>
        </p:blipFill>
        <p:spPr bwMode="auto">
          <a:xfrm>
            <a:off x="8505825" y="6311900"/>
            <a:ext cx="442913" cy="357188"/>
          </a:xfrm>
          <a:prstGeom prst="rect">
            <a:avLst/>
          </a:prstGeom>
          <a:noFill/>
          <a:ln w="9525">
            <a:noFill/>
            <a:miter lim="800000"/>
            <a:headEnd/>
            <a:tailEnd/>
          </a:ln>
        </p:spPr>
      </p:pic>
      <p:sp>
        <p:nvSpPr>
          <p:cNvPr id="9"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
        <p:nvSpPr>
          <p:cNvPr id="2" name="Title 1"/>
          <p:cNvSpPr>
            <a:spLocks noGrp="1"/>
          </p:cNvSpPr>
          <p:nvPr>
            <p:ph type="title"/>
          </p:nvPr>
        </p:nvSpPr>
        <p:spPr>
          <a:xfrm>
            <a:off x="457200" y="205581"/>
            <a:ext cx="8229600" cy="808038"/>
          </a:xfrm>
        </p:spPr>
        <p:txBody>
          <a:bodyPr/>
          <a:lstStyle>
            <a:lvl1pPr>
              <a:defRPr sz="3600">
                <a:solidFill>
                  <a:srgbClr val="122956"/>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57200" y="1346200"/>
            <a:ext cx="8229600" cy="4525963"/>
          </a:xfrm>
        </p:spPr>
        <p:txBody>
          <a:bodyPr/>
          <a:lstStyle>
            <a:lvl1pPr>
              <a:defRPr sz="2400">
                <a:solidFill>
                  <a:srgbClr val="122956"/>
                </a:solidFill>
              </a:defRPr>
            </a:lvl1pPr>
            <a:lvl2pPr>
              <a:defRPr sz="2000">
                <a:solidFill>
                  <a:srgbClr val="122956"/>
                </a:solidFill>
              </a:defRPr>
            </a:lvl2pPr>
            <a:lvl3pPr>
              <a:defRPr>
                <a:solidFill>
                  <a:srgbClr val="122956"/>
                </a:solidFill>
              </a:defRPr>
            </a:lvl3pPr>
          </a:lstStyle>
          <a:p>
            <a:pPr lvl="0"/>
            <a:r>
              <a:rPr lang="en-US" smtClean="0"/>
              <a:t>Click to edit Master text styles</a:t>
            </a:r>
          </a:p>
          <a:p>
            <a:pPr lvl="1"/>
            <a:r>
              <a:rPr lang="en-US" smtClean="0"/>
              <a:t>Second level</a:t>
            </a:r>
          </a:p>
          <a:p>
            <a:pPr lvl="2"/>
            <a:r>
              <a:rPr lang="en-US" smtClean="0"/>
              <a:t>Third level</a:t>
            </a:r>
          </a:p>
        </p:txBody>
      </p:sp>
      <p:sp>
        <p:nvSpPr>
          <p:cNvPr id="10" name="Date Placeholder 3"/>
          <p:cNvSpPr>
            <a:spLocks noGrp="1"/>
          </p:cNvSpPr>
          <p:nvPr>
            <p:ph type="dt" sz="half" idx="10"/>
          </p:nvPr>
        </p:nvSpPr>
        <p:spPr/>
        <p:txBody>
          <a:bodyPr/>
          <a:lstStyle>
            <a:lvl1pPr>
              <a:defRPr/>
            </a:lvl1pPr>
          </a:lstStyle>
          <a:p>
            <a:fld id="{0D22A439-6614-B446-9D16-B5F70EF71BFA}" type="datetimeFigureOut">
              <a:rPr lang="en-US" smtClean="0"/>
              <a:pPr/>
              <a:t>7/22/11</a:t>
            </a:fld>
            <a:endParaRPr lang="en-US"/>
          </a:p>
        </p:txBody>
      </p:sp>
      <p:sp>
        <p:nvSpPr>
          <p:cNvPr id="11" name="Footer Placeholder 4"/>
          <p:cNvSpPr>
            <a:spLocks noGrp="1"/>
          </p:cNvSpPr>
          <p:nvPr>
            <p:ph type="ftr" sz="quarter" idx="11"/>
          </p:nvPr>
        </p:nvSpPr>
        <p:spPr/>
        <p:txBody>
          <a:bodyPr/>
          <a:lstStyle>
            <a:lvl1pPr>
              <a:defRPr/>
            </a:lvl1pPr>
          </a:lstStyle>
          <a:p>
            <a:pPr>
              <a:defRPr/>
            </a:pPr>
            <a:endParaRPr lang="en-US"/>
          </a:p>
        </p:txBody>
      </p:sp>
      <p:sp>
        <p:nvSpPr>
          <p:cNvPr id="12" name="Slide Number Placeholder 5"/>
          <p:cNvSpPr>
            <a:spLocks noGrp="1"/>
          </p:cNvSpPr>
          <p:nvPr>
            <p:ph type="sldNum" sz="quarter" idx="12"/>
          </p:nvPr>
        </p:nvSpPr>
        <p:spPr/>
        <p:txBody>
          <a:bodyPr/>
          <a:lstStyle>
            <a:lvl1pPr>
              <a:defRPr/>
            </a:lvl1pPr>
          </a:lstStyle>
          <a:p>
            <a:fld id="{F380D865-50D0-0448-B4BC-04BFD1BDD3BB}" type="slidenum">
              <a:rPr lang="en-US" smtClean="0"/>
              <a:pPr/>
              <a:t>‹#›</a:t>
            </a:fld>
            <a:endParaRPr lang="en-US"/>
          </a:p>
        </p:txBody>
      </p:sp>
      <p:pic>
        <p:nvPicPr>
          <p:cNvPr id="13" name="Picture 7" descr="appc_gray_light_triangle.png"/>
          <p:cNvPicPr>
            <a:picLocks noChangeAspect="1"/>
          </p:cNvPicPr>
          <p:nvPr userDrawn="1"/>
        </p:nvPicPr>
        <p:blipFill>
          <a:blip r:embed="rId2"/>
          <a:srcRect/>
          <a:stretch>
            <a:fillRect/>
          </a:stretch>
        </p:blipFill>
        <p:spPr bwMode="auto">
          <a:xfrm>
            <a:off x="8505825" y="6311900"/>
            <a:ext cx="442913" cy="357188"/>
          </a:xfrm>
          <a:prstGeom prst="rect">
            <a:avLst/>
          </a:prstGeom>
          <a:noFill/>
          <a:ln w="9525">
            <a:noFill/>
            <a:miter lim="800000"/>
            <a:headEnd/>
            <a:tailEnd/>
          </a:ln>
        </p:spPr>
      </p:pic>
      <p:sp>
        <p:nvSpPr>
          <p:cNvPr id="14" name="Footer Placeholder 4"/>
          <p:cNvSpPr txBox="1">
            <a:spLocks/>
          </p:cNvSpPr>
          <p:nvPr userDrawn="1"/>
        </p:nvSpPr>
        <p:spPr bwMode="auto">
          <a:xfrm>
            <a:off x="3124200" y="6653213"/>
            <a:ext cx="2895600" cy="2127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pic>
        <p:nvPicPr>
          <p:cNvPr id="15" name="Picture 8" descr="gray_stripe_header.png"/>
          <p:cNvPicPr>
            <a:picLocks noChangeAspect="1"/>
          </p:cNvPicPr>
          <p:nvPr userDrawn="1"/>
        </p:nvPicPr>
        <p:blipFill>
          <a:blip r:embed="rId4"/>
          <a:srcRect/>
          <a:stretch>
            <a:fillRect/>
          </a:stretch>
        </p:blipFill>
        <p:spPr bwMode="auto">
          <a:xfrm>
            <a:off x="0" y="0"/>
            <a:ext cx="9144000" cy="1176338"/>
          </a:xfrm>
          <a:prstGeom prst="rect">
            <a:avLst/>
          </a:prstGeom>
          <a:noFill/>
          <a:ln w="9525">
            <a:noFill/>
            <a:miter lim="800000"/>
            <a:headEnd/>
            <a:tailEnd/>
          </a:ln>
        </p:spPr>
      </p:pic>
      <p:pic>
        <p:nvPicPr>
          <p:cNvPr id="16" name="Picture 7" descr="appc_gray_light_triangle.png"/>
          <p:cNvPicPr>
            <a:picLocks noChangeAspect="1"/>
          </p:cNvPicPr>
          <p:nvPr userDrawn="1"/>
        </p:nvPicPr>
        <p:blipFill>
          <a:blip r:embed="rId2"/>
          <a:srcRect/>
          <a:stretch>
            <a:fillRect/>
          </a:stretch>
        </p:blipFill>
        <p:spPr bwMode="auto">
          <a:xfrm>
            <a:off x="8505825" y="6311900"/>
            <a:ext cx="442913" cy="357188"/>
          </a:xfrm>
          <a:prstGeom prst="rect">
            <a:avLst/>
          </a:prstGeom>
          <a:noFill/>
          <a:ln w="9525">
            <a:noFill/>
            <a:miter lim="800000"/>
            <a:headEnd/>
            <a:tailEnd/>
          </a:ln>
        </p:spPr>
      </p:pic>
      <p:sp>
        <p:nvSpPr>
          <p:cNvPr id="17" name="Footer Placeholder 4"/>
          <p:cNvSpPr txBox="1">
            <a:spLocks/>
          </p:cNvSpPr>
          <p:nvPr userDrawn="1"/>
        </p:nvSpPr>
        <p:spPr bwMode="auto">
          <a:xfrm>
            <a:off x="3124200" y="6653213"/>
            <a:ext cx="2895600" cy="2127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4" name="Picture 7" descr="appc_gray_light_triangle.png"/>
          <p:cNvPicPr>
            <a:picLocks noChangeAspect="1"/>
          </p:cNvPicPr>
          <p:nvPr/>
        </p:nvPicPr>
        <p:blipFill>
          <a:blip r:embed="rId3"/>
          <a:srcRect/>
          <a:stretch>
            <a:fillRect/>
          </a:stretch>
        </p:blipFill>
        <p:spPr bwMode="auto">
          <a:xfrm>
            <a:off x="8505825" y="6311900"/>
            <a:ext cx="442913" cy="357188"/>
          </a:xfrm>
          <a:prstGeom prst="rect">
            <a:avLst/>
          </a:prstGeom>
          <a:noFill/>
          <a:ln w="9525">
            <a:noFill/>
            <a:miter lim="800000"/>
            <a:headEnd/>
            <a:tailEnd/>
          </a:ln>
        </p:spPr>
      </p:pic>
      <p:sp>
        <p:nvSpPr>
          <p:cNvPr id="5"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
        <p:nvSpPr>
          <p:cNvPr id="2" name="Title 1"/>
          <p:cNvSpPr>
            <a:spLocks noGrp="1"/>
          </p:cNvSpPr>
          <p:nvPr>
            <p:ph type="title"/>
          </p:nvPr>
        </p:nvSpPr>
        <p:spPr>
          <a:xfrm>
            <a:off x="722313" y="4406900"/>
            <a:ext cx="7772400" cy="1362075"/>
          </a:xfrm>
        </p:spPr>
        <p:txBody>
          <a:bodyPr anchor="t"/>
          <a:lstStyle>
            <a:lvl1pPr algn="l">
              <a:defRPr sz="4000" b="1" cap="none" spc="5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6" name="Date Placeholder 3"/>
          <p:cNvSpPr>
            <a:spLocks noGrp="1"/>
          </p:cNvSpPr>
          <p:nvPr>
            <p:ph type="dt" sz="half" idx="10"/>
          </p:nvPr>
        </p:nvSpPr>
        <p:spPr/>
        <p:txBody>
          <a:bodyPr/>
          <a:lstStyle>
            <a:lvl1pPr>
              <a:defRPr/>
            </a:lvl1pPr>
          </a:lstStyle>
          <a:p>
            <a:fld id="{1CB5975E-DF62-9A48-A2E7-5638CEC365B2}" type="datetimeFigureOut">
              <a:rPr lang="en-US" smtClean="0"/>
              <a:pPr/>
              <a:t>7/22/11</a:t>
            </a:fld>
            <a:endParaRPr lang="en-US"/>
          </a:p>
        </p:txBody>
      </p:sp>
      <p:sp>
        <p:nvSpPr>
          <p:cNvPr id="7" name="Footer Placeholder 4"/>
          <p:cNvSpPr>
            <a:spLocks noGrp="1"/>
          </p:cNvSpPr>
          <p:nvPr>
            <p:ph type="ftr" sz="quarter" idx="11"/>
          </p:nvPr>
        </p:nvSpPr>
        <p:spPr/>
        <p:txBody>
          <a:bodyPr/>
          <a:lstStyle>
            <a:lvl1pPr>
              <a:defRPr/>
            </a:lvl1pPr>
          </a:lstStyle>
          <a:p>
            <a:pPr>
              <a:defRPr/>
            </a:pPr>
            <a:endParaRPr lang="en-US"/>
          </a:p>
        </p:txBody>
      </p:sp>
      <p:sp>
        <p:nvSpPr>
          <p:cNvPr id="8" name="Slide Number Placeholder 5"/>
          <p:cNvSpPr>
            <a:spLocks noGrp="1"/>
          </p:cNvSpPr>
          <p:nvPr>
            <p:ph type="sldNum" sz="quarter" idx="12"/>
          </p:nvPr>
        </p:nvSpPr>
        <p:spPr/>
        <p:txBody>
          <a:bodyPr/>
          <a:lstStyle>
            <a:lvl1pPr>
              <a:defRPr/>
            </a:lvl1pPr>
          </a:lstStyle>
          <a:p>
            <a:fld id="{7FF85A24-2439-8F4B-9BC2-436A489A2B04}" type="slidenum">
              <a:rPr lang="en-US" smtClean="0"/>
              <a:pPr/>
              <a:t>‹#›</a:t>
            </a:fld>
            <a:endParaRPr lang="en-US"/>
          </a:p>
        </p:txBody>
      </p:sp>
      <p:pic>
        <p:nvPicPr>
          <p:cNvPr id="9" name="Picture 7" descr="appc_gray_light_triangle.png"/>
          <p:cNvPicPr>
            <a:picLocks noChangeAspect="1"/>
          </p:cNvPicPr>
          <p:nvPr userDrawn="1"/>
        </p:nvPicPr>
        <p:blipFill>
          <a:blip r:embed="rId3"/>
          <a:srcRect/>
          <a:stretch>
            <a:fillRect/>
          </a:stretch>
        </p:blipFill>
        <p:spPr bwMode="auto">
          <a:xfrm>
            <a:off x="8505825" y="6311900"/>
            <a:ext cx="442913" cy="357188"/>
          </a:xfrm>
          <a:prstGeom prst="rect">
            <a:avLst/>
          </a:prstGeom>
          <a:noFill/>
          <a:ln w="9525">
            <a:noFill/>
            <a:miter lim="800000"/>
            <a:headEnd/>
            <a:tailEnd/>
          </a:ln>
        </p:spPr>
      </p:pic>
      <p:sp>
        <p:nvSpPr>
          <p:cNvPr id="10" name="Footer Placeholder 4"/>
          <p:cNvSpPr txBox="1">
            <a:spLocks/>
          </p:cNvSpPr>
          <p:nvPr userDrawn="1"/>
        </p:nvSpPr>
        <p:spPr bwMode="auto">
          <a:xfrm>
            <a:off x="3124200" y="6653213"/>
            <a:ext cx="2895600" cy="2127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pic>
        <p:nvPicPr>
          <p:cNvPr id="5" name="Picture 7" descr="appc_gray_light_triangle.png"/>
          <p:cNvPicPr>
            <a:picLocks noChangeAspect="1"/>
          </p:cNvPicPr>
          <p:nvPr/>
        </p:nvPicPr>
        <p:blipFill>
          <a:blip r:embed="rId2"/>
          <a:srcRect/>
          <a:stretch>
            <a:fillRect/>
          </a:stretch>
        </p:blipFill>
        <p:spPr bwMode="auto">
          <a:xfrm>
            <a:off x="8505825" y="6311900"/>
            <a:ext cx="442913" cy="357188"/>
          </a:xfrm>
          <a:prstGeom prst="rect">
            <a:avLst/>
          </a:prstGeom>
          <a:noFill/>
          <a:ln w="9525">
            <a:noFill/>
            <a:miter lim="800000"/>
            <a:headEnd/>
            <a:tailEnd/>
          </a:ln>
        </p:spPr>
      </p:pic>
      <p:sp>
        <p:nvSpPr>
          <p:cNvPr id="6"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
        <p:nvSpPr>
          <p:cNvPr id="2" name="Title 1"/>
          <p:cNvSpPr>
            <a:spLocks noGrp="1"/>
          </p:cNvSpPr>
          <p:nvPr>
            <p:ph type="title"/>
          </p:nvPr>
        </p:nvSpPr>
        <p:spPr>
          <a:xfrm>
            <a:off x="457200" y="274638"/>
            <a:ext cx="8229600" cy="954722"/>
          </a:xfrm>
        </p:spPr>
        <p:txBody>
          <a:bodyPr/>
          <a:lstStyle>
            <a:lvl1pPr algn="l">
              <a:defRPr sz="3200" b="1"/>
            </a:lvl1pPr>
          </a:lstStyle>
          <a:p>
            <a:r>
              <a:rPr lang="en-US" smtClean="0"/>
              <a:t>Click to edit Master title style</a:t>
            </a:r>
            <a:endParaRPr lang="en-US" dirty="0"/>
          </a:p>
        </p:txBody>
      </p:sp>
      <p:sp>
        <p:nvSpPr>
          <p:cNvPr id="3" name="Content Placeholder 2"/>
          <p:cNvSpPr>
            <a:spLocks noGrp="1"/>
          </p:cNvSpPr>
          <p:nvPr>
            <p:ph sz="half" idx="1"/>
          </p:nvPr>
        </p:nvSpPr>
        <p:spPr>
          <a:xfrm>
            <a:off x="457200" y="1437640"/>
            <a:ext cx="4038600" cy="4525963"/>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37640"/>
            <a:ext cx="4038600" cy="4525963"/>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lvl1pPr>
              <a:defRPr/>
            </a:lvl1pPr>
          </a:lstStyle>
          <a:p>
            <a:fld id="{B329E473-3D42-1C40-8B91-2505491E2FFA}" type="datetimeFigureOut">
              <a:rPr lang="en-US" smtClean="0"/>
              <a:pPr/>
              <a:t>7/22/11</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fld id="{A5B398DF-2202-F748-8070-8E94B0397963}" type="slidenum">
              <a:rPr lang="en-US" smtClean="0"/>
              <a:pPr/>
              <a:t>‹#›</a:t>
            </a:fld>
            <a:endParaRPr lang="en-US"/>
          </a:p>
        </p:txBody>
      </p:sp>
      <p:pic>
        <p:nvPicPr>
          <p:cNvPr id="10" name="Picture 7" descr="appc_gray_light_triangle.png"/>
          <p:cNvPicPr>
            <a:picLocks noChangeAspect="1"/>
          </p:cNvPicPr>
          <p:nvPr userDrawn="1"/>
        </p:nvPicPr>
        <p:blipFill>
          <a:blip r:embed="rId2"/>
          <a:srcRect/>
          <a:stretch>
            <a:fillRect/>
          </a:stretch>
        </p:blipFill>
        <p:spPr bwMode="auto">
          <a:xfrm>
            <a:off x="8505825" y="6311900"/>
            <a:ext cx="442913" cy="357188"/>
          </a:xfrm>
          <a:prstGeom prst="rect">
            <a:avLst/>
          </a:prstGeom>
          <a:noFill/>
          <a:ln w="9525">
            <a:noFill/>
            <a:miter lim="800000"/>
            <a:headEnd/>
            <a:tailEnd/>
          </a:ln>
        </p:spPr>
      </p:pic>
      <p:sp>
        <p:nvSpPr>
          <p:cNvPr id="11" name="Footer Placeholder 4"/>
          <p:cNvSpPr txBox="1">
            <a:spLocks/>
          </p:cNvSpPr>
          <p:nvPr userDrawn="1"/>
        </p:nvSpPr>
        <p:spPr bwMode="auto">
          <a:xfrm>
            <a:off x="3124200" y="6653213"/>
            <a:ext cx="2895600" cy="2127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pic>
        <p:nvPicPr>
          <p:cNvPr id="7" name="Picture 7" descr="appc_gray_light_triangle.png"/>
          <p:cNvPicPr>
            <a:picLocks noChangeAspect="1"/>
          </p:cNvPicPr>
          <p:nvPr/>
        </p:nvPicPr>
        <p:blipFill>
          <a:blip r:embed="rId2"/>
          <a:srcRect/>
          <a:stretch>
            <a:fillRect/>
          </a:stretch>
        </p:blipFill>
        <p:spPr bwMode="auto">
          <a:xfrm>
            <a:off x="8505825" y="6311900"/>
            <a:ext cx="442913" cy="357188"/>
          </a:xfrm>
          <a:prstGeom prst="rect">
            <a:avLst/>
          </a:prstGeom>
          <a:noFill/>
          <a:ln w="9525">
            <a:noFill/>
            <a:miter lim="800000"/>
            <a:headEnd/>
            <a:tailEnd/>
          </a:ln>
        </p:spPr>
      </p:pic>
      <p:sp>
        <p:nvSpPr>
          <p:cNvPr id="8"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Date Placeholder 3"/>
          <p:cNvSpPr>
            <a:spLocks noGrp="1"/>
          </p:cNvSpPr>
          <p:nvPr>
            <p:ph type="dt" sz="half" idx="10"/>
          </p:nvPr>
        </p:nvSpPr>
        <p:spPr/>
        <p:txBody>
          <a:bodyPr/>
          <a:lstStyle>
            <a:lvl1pPr>
              <a:defRPr/>
            </a:lvl1pPr>
          </a:lstStyle>
          <a:p>
            <a:fld id="{4B7BC138-419C-4A45-9F01-F3C9D14EEE61}" type="datetimeFigureOut">
              <a:rPr lang="en-US" smtClean="0"/>
              <a:pPr/>
              <a:t>7/22/11</a:t>
            </a:fld>
            <a:endParaRPr lang="en-US"/>
          </a:p>
        </p:txBody>
      </p:sp>
      <p:sp>
        <p:nvSpPr>
          <p:cNvPr id="10" name="Footer Placeholder 4"/>
          <p:cNvSpPr>
            <a:spLocks noGrp="1"/>
          </p:cNvSpPr>
          <p:nvPr>
            <p:ph type="ftr" sz="quarter" idx="11"/>
          </p:nvPr>
        </p:nvSpPr>
        <p:spPr/>
        <p:txBody>
          <a:bodyPr/>
          <a:lstStyle>
            <a:lvl1pPr>
              <a:defRPr/>
            </a:lvl1pPr>
          </a:lstStyle>
          <a:p>
            <a:pPr>
              <a:defRPr/>
            </a:pPr>
            <a:endParaRPr lang="en-US"/>
          </a:p>
        </p:txBody>
      </p:sp>
      <p:sp>
        <p:nvSpPr>
          <p:cNvPr id="11" name="Slide Number Placeholder 5"/>
          <p:cNvSpPr>
            <a:spLocks noGrp="1"/>
          </p:cNvSpPr>
          <p:nvPr>
            <p:ph type="sldNum" sz="quarter" idx="12"/>
          </p:nvPr>
        </p:nvSpPr>
        <p:spPr/>
        <p:txBody>
          <a:bodyPr/>
          <a:lstStyle>
            <a:lvl1pPr>
              <a:defRPr/>
            </a:lvl1pPr>
          </a:lstStyle>
          <a:p>
            <a:fld id="{70F02787-6745-3A49-89DC-16DB9BF6A559}" type="slidenum">
              <a:rPr lang="en-US" smtClean="0"/>
              <a:pPr/>
              <a:t>‹#›</a:t>
            </a:fld>
            <a:endParaRPr lang="en-US"/>
          </a:p>
        </p:txBody>
      </p:sp>
      <p:pic>
        <p:nvPicPr>
          <p:cNvPr id="12" name="Picture 7" descr="appc_gray_light_triangle.png"/>
          <p:cNvPicPr>
            <a:picLocks noChangeAspect="1"/>
          </p:cNvPicPr>
          <p:nvPr userDrawn="1"/>
        </p:nvPicPr>
        <p:blipFill>
          <a:blip r:embed="rId2"/>
          <a:srcRect/>
          <a:stretch>
            <a:fillRect/>
          </a:stretch>
        </p:blipFill>
        <p:spPr bwMode="auto">
          <a:xfrm>
            <a:off x="8505825" y="6311900"/>
            <a:ext cx="442913" cy="357188"/>
          </a:xfrm>
          <a:prstGeom prst="rect">
            <a:avLst/>
          </a:prstGeom>
          <a:noFill/>
          <a:ln w="9525">
            <a:noFill/>
            <a:miter lim="800000"/>
            <a:headEnd/>
            <a:tailEnd/>
          </a:ln>
        </p:spPr>
      </p:pic>
      <p:sp>
        <p:nvSpPr>
          <p:cNvPr id="13" name="Footer Placeholder 4"/>
          <p:cNvSpPr txBox="1">
            <a:spLocks/>
          </p:cNvSpPr>
          <p:nvPr userDrawn="1"/>
        </p:nvSpPr>
        <p:spPr bwMode="auto">
          <a:xfrm>
            <a:off x="3124200" y="6653213"/>
            <a:ext cx="2895600" cy="2127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pic>
        <p:nvPicPr>
          <p:cNvPr id="3" name="Picture 7" descr="appc_gray_light_triangle.png"/>
          <p:cNvPicPr>
            <a:picLocks noChangeAspect="1"/>
          </p:cNvPicPr>
          <p:nvPr/>
        </p:nvPicPr>
        <p:blipFill>
          <a:blip r:embed="rId2"/>
          <a:srcRect/>
          <a:stretch>
            <a:fillRect/>
          </a:stretch>
        </p:blipFill>
        <p:spPr bwMode="auto">
          <a:xfrm>
            <a:off x="8505825" y="6311900"/>
            <a:ext cx="442913" cy="357188"/>
          </a:xfrm>
          <a:prstGeom prst="rect">
            <a:avLst/>
          </a:prstGeom>
          <a:noFill/>
          <a:ln w="9525">
            <a:noFill/>
            <a:miter lim="800000"/>
            <a:headEnd/>
            <a:tailEnd/>
          </a:ln>
        </p:spPr>
      </p:pic>
      <p:sp>
        <p:nvSpPr>
          <p:cNvPr id="4"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3"/>
          <p:cNvSpPr>
            <a:spLocks noGrp="1"/>
          </p:cNvSpPr>
          <p:nvPr>
            <p:ph type="dt" sz="half" idx="10"/>
          </p:nvPr>
        </p:nvSpPr>
        <p:spPr/>
        <p:txBody>
          <a:bodyPr/>
          <a:lstStyle>
            <a:lvl1pPr>
              <a:defRPr/>
            </a:lvl1pPr>
          </a:lstStyle>
          <a:p>
            <a:fld id="{3944242E-BA85-B749-A476-D8B3FC5A9648}" type="datetimeFigureOut">
              <a:rPr lang="en-US" smtClean="0"/>
              <a:pPr/>
              <a:t>7/22/11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9654C760-1A5B-8B46-ACEA-E578EE142F6A}" type="slidenum">
              <a:rPr lang="en-US" smtClean="0"/>
              <a:pPr/>
              <a:t>‹#›</a:t>
            </a:fld>
            <a:endParaRPr lang="en-US"/>
          </a:p>
        </p:txBody>
      </p:sp>
      <p:pic>
        <p:nvPicPr>
          <p:cNvPr id="8" name="Picture 7" descr="appc_gray_light_triangle.png"/>
          <p:cNvPicPr>
            <a:picLocks noChangeAspect="1"/>
          </p:cNvPicPr>
          <p:nvPr userDrawn="1"/>
        </p:nvPicPr>
        <p:blipFill>
          <a:blip r:embed="rId2"/>
          <a:srcRect/>
          <a:stretch>
            <a:fillRect/>
          </a:stretch>
        </p:blipFill>
        <p:spPr bwMode="auto">
          <a:xfrm>
            <a:off x="8505825" y="6311900"/>
            <a:ext cx="442913" cy="357188"/>
          </a:xfrm>
          <a:prstGeom prst="rect">
            <a:avLst/>
          </a:prstGeom>
          <a:noFill/>
          <a:ln w="9525">
            <a:noFill/>
            <a:miter lim="800000"/>
            <a:headEnd/>
            <a:tailEnd/>
          </a:ln>
        </p:spPr>
      </p:pic>
      <p:sp>
        <p:nvSpPr>
          <p:cNvPr id="9" name="Footer Placeholder 4"/>
          <p:cNvSpPr txBox="1">
            <a:spLocks/>
          </p:cNvSpPr>
          <p:nvPr userDrawn="1"/>
        </p:nvSpPr>
        <p:spPr bwMode="auto">
          <a:xfrm>
            <a:off x="3124200" y="6653213"/>
            <a:ext cx="2895600" cy="2127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pic>
        <p:nvPicPr>
          <p:cNvPr id="2" name="Picture 7" descr="appc_gray_light_triangle.png"/>
          <p:cNvPicPr>
            <a:picLocks noChangeAspect="1"/>
          </p:cNvPicPr>
          <p:nvPr/>
        </p:nvPicPr>
        <p:blipFill>
          <a:blip r:embed="rId2"/>
          <a:srcRect/>
          <a:stretch>
            <a:fillRect/>
          </a:stretch>
        </p:blipFill>
        <p:spPr bwMode="auto">
          <a:xfrm>
            <a:off x="8505825" y="6311900"/>
            <a:ext cx="442913" cy="357188"/>
          </a:xfrm>
          <a:prstGeom prst="rect">
            <a:avLst/>
          </a:prstGeom>
          <a:noFill/>
          <a:ln w="9525">
            <a:noFill/>
            <a:miter lim="800000"/>
            <a:headEnd/>
            <a:tailEnd/>
          </a:ln>
        </p:spPr>
      </p:pic>
      <p:sp>
        <p:nvSpPr>
          <p:cNvPr id="3"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
        <p:nvSpPr>
          <p:cNvPr id="4" name="Date Placeholder 3"/>
          <p:cNvSpPr>
            <a:spLocks noGrp="1"/>
          </p:cNvSpPr>
          <p:nvPr>
            <p:ph type="dt" sz="half" idx="10"/>
          </p:nvPr>
        </p:nvSpPr>
        <p:spPr/>
        <p:txBody>
          <a:bodyPr/>
          <a:lstStyle>
            <a:lvl1pPr>
              <a:defRPr/>
            </a:lvl1pPr>
          </a:lstStyle>
          <a:p>
            <a:fld id="{5955D890-92A9-AB47-86BF-FF8F54BEFA19}" type="datetimeFigureOut">
              <a:rPr lang="en-US" smtClean="0"/>
              <a:pPr/>
              <a:t>7/22/11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06AD247C-CB2F-7148-9E3B-1AD5AB853029}" type="slidenum">
              <a:rPr lang="en-US" smtClean="0"/>
              <a:pPr/>
              <a:t>‹#›</a:t>
            </a:fld>
            <a:endParaRPr lang="en-US"/>
          </a:p>
        </p:txBody>
      </p:sp>
      <p:pic>
        <p:nvPicPr>
          <p:cNvPr id="7" name="Picture 7" descr="appc_gray_light_triangle.png"/>
          <p:cNvPicPr>
            <a:picLocks noChangeAspect="1"/>
          </p:cNvPicPr>
          <p:nvPr userDrawn="1"/>
        </p:nvPicPr>
        <p:blipFill>
          <a:blip r:embed="rId2"/>
          <a:srcRect/>
          <a:stretch>
            <a:fillRect/>
          </a:stretch>
        </p:blipFill>
        <p:spPr bwMode="auto">
          <a:xfrm>
            <a:off x="8505825" y="6311900"/>
            <a:ext cx="442913" cy="357188"/>
          </a:xfrm>
          <a:prstGeom prst="rect">
            <a:avLst/>
          </a:prstGeom>
          <a:noFill/>
          <a:ln w="9525">
            <a:noFill/>
            <a:miter lim="800000"/>
            <a:headEnd/>
            <a:tailEnd/>
          </a:ln>
        </p:spPr>
      </p:pic>
      <p:sp>
        <p:nvSpPr>
          <p:cNvPr id="8" name="Footer Placeholder 4"/>
          <p:cNvSpPr txBox="1">
            <a:spLocks/>
          </p:cNvSpPr>
          <p:nvPr userDrawn="1"/>
        </p:nvSpPr>
        <p:spPr bwMode="auto">
          <a:xfrm>
            <a:off x="3124200" y="6653213"/>
            <a:ext cx="2895600" cy="2127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002073BD-5005-2E48-9205-6533EC3D72CF}" type="datetimeFigureOut">
              <a:rPr lang="en-US"/>
              <a:pPr/>
              <a:t>7/22/11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1372B950-D645-8349-9FD5-BCB956C474BD}" type="slidenum">
              <a:rPr lang="en-US"/>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pic>
        <p:nvPicPr>
          <p:cNvPr id="5" name="Picture 7" descr="appc_gray_light_triangle.png"/>
          <p:cNvPicPr>
            <a:picLocks noChangeAspect="1"/>
          </p:cNvPicPr>
          <p:nvPr/>
        </p:nvPicPr>
        <p:blipFill>
          <a:blip r:embed="rId2"/>
          <a:srcRect/>
          <a:stretch>
            <a:fillRect/>
          </a:stretch>
        </p:blipFill>
        <p:spPr bwMode="auto">
          <a:xfrm>
            <a:off x="8505825" y="6311900"/>
            <a:ext cx="442913" cy="357188"/>
          </a:xfrm>
          <a:prstGeom prst="rect">
            <a:avLst/>
          </a:prstGeom>
          <a:noFill/>
          <a:ln w="9525">
            <a:noFill/>
            <a:miter lim="800000"/>
            <a:headEnd/>
            <a:tailEnd/>
          </a:ln>
        </p:spPr>
      </p:pic>
      <p:sp>
        <p:nvSpPr>
          <p:cNvPr id="6"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3"/>
          <p:cNvSpPr>
            <a:spLocks noGrp="1"/>
          </p:cNvSpPr>
          <p:nvPr>
            <p:ph type="dt" sz="half" idx="10"/>
          </p:nvPr>
        </p:nvSpPr>
        <p:spPr/>
        <p:txBody>
          <a:bodyPr/>
          <a:lstStyle>
            <a:lvl1pPr>
              <a:defRPr/>
            </a:lvl1pPr>
          </a:lstStyle>
          <a:p>
            <a:fld id="{82555A44-EEF2-B34E-8F6F-9D9FC37ACDC9}" type="datetimeFigureOut">
              <a:rPr lang="en-US" smtClean="0"/>
              <a:pPr/>
              <a:t>7/22/11</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fld id="{E92C16AB-0CAB-1A4B-BCDD-6691146E9232}" type="slidenum">
              <a:rPr lang="en-US" smtClean="0"/>
              <a:pPr/>
              <a:t>‹#›</a:t>
            </a:fld>
            <a:endParaRPr lang="en-US"/>
          </a:p>
        </p:txBody>
      </p:sp>
      <p:pic>
        <p:nvPicPr>
          <p:cNvPr id="10" name="Picture 7" descr="appc_gray_light_triangle.png"/>
          <p:cNvPicPr>
            <a:picLocks noChangeAspect="1"/>
          </p:cNvPicPr>
          <p:nvPr userDrawn="1"/>
        </p:nvPicPr>
        <p:blipFill>
          <a:blip r:embed="rId2"/>
          <a:srcRect/>
          <a:stretch>
            <a:fillRect/>
          </a:stretch>
        </p:blipFill>
        <p:spPr bwMode="auto">
          <a:xfrm>
            <a:off x="8505825" y="6311900"/>
            <a:ext cx="442913" cy="357188"/>
          </a:xfrm>
          <a:prstGeom prst="rect">
            <a:avLst/>
          </a:prstGeom>
          <a:noFill/>
          <a:ln w="9525">
            <a:noFill/>
            <a:miter lim="800000"/>
            <a:headEnd/>
            <a:tailEnd/>
          </a:ln>
        </p:spPr>
      </p:pic>
      <p:sp>
        <p:nvSpPr>
          <p:cNvPr id="11" name="Footer Placeholder 4"/>
          <p:cNvSpPr txBox="1">
            <a:spLocks/>
          </p:cNvSpPr>
          <p:nvPr userDrawn="1"/>
        </p:nvSpPr>
        <p:spPr bwMode="auto">
          <a:xfrm>
            <a:off x="3124200" y="6653213"/>
            <a:ext cx="2895600" cy="2127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pic>
        <p:nvPicPr>
          <p:cNvPr id="5" name="Picture 7" descr="appc_gray_light_triangle.png"/>
          <p:cNvPicPr>
            <a:picLocks noChangeAspect="1"/>
          </p:cNvPicPr>
          <p:nvPr/>
        </p:nvPicPr>
        <p:blipFill>
          <a:blip r:embed="rId2"/>
          <a:srcRect/>
          <a:stretch>
            <a:fillRect/>
          </a:stretch>
        </p:blipFill>
        <p:spPr bwMode="auto">
          <a:xfrm>
            <a:off x="8505825" y="6311900"/>
            <a:ext cx="442913" cy="357188"/>
          </a:xfrm>
          <a:prstGeom prst="rect">
            <a:avLst/>
          </a:prstGeom>
          <a:noFill/>
          <a:ln w="9525">
            <a:noFill/>
            <a:miter lim="800000"/>
            <a:headEnd/>
            <a:tailEnd/>
          </a:ln>
        </p:spPr>
      </p:pic>
      <p:sp>
        <p:nvSpPr>
          <p:cNvPr id="6"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3"/>
          <p:cNvSpPr>
            <a:spLocks noGrp="1"/>
          </p:cNvSpPr>
          <p:nvPr>
            <p:ph type="dt" sz="half" idx="10"/>
          </p:nvPr>
        </p:nvSpPr>
        <p:spPr/>
        <p:txBody>
          <a:bodyPr/>
          <a:lstStyle>
            <a:lvl1pPr>
              <a:defRPr/>
            </a:lvl1pPr>
          </a:lstStyle>
          <a:p>
            <a:fld id="{E9BCCD58-8C7B-DE49-90D1-15D8897FF2BD}" type="datetimeFigureOut">
              <a:rPr lang="en-US" smtClean="0"/>
              <a:pPr/>
              <a:t>7/22/11</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fld id="{02B8927D-3CE2-4D4C-9505-A2F803CDA6F4}" type="slidenum">
              <a:rPr lang="en-US" smtClean="0"/>
              <a:pPr/>
              <a:t>‹#›</a:t>
            </a:fld>
            <a:endParaRPr lang="en-US"/>
          </a:p>
        </p:txBody>
      </p:sp>
      <p:pic>
        <p:nvPicPr>
          <p:cNvPr id="10" name="Picture 7" descr="appc_gray_light_triangle.png"/>
          <p:cNvPicPr>
            <a:picLocks noChangeAspect="1"/>
          </p:cNvPicPr>
          <p:nvPr userDrawn="1"/>
        </p:nvPicPr>
        <p:blipFill>
          <a:blip r:embed="rId2"/>
          <a:srcRect/>
          <a:stretch>
            <a:fillRect/>
          </a:stretch>
        </p:blipFill>
        <p:spPr bwMode="auto">
          <a:xfrm>
            <a:off x="8505825" y="6311900"/>
            <a:ext cx="442913" cy="357188"/>
          </a:xfrm>
          <a:prstGeom prst="rect">
            <a:avLst/>
          </a:prstGeom>
          <a:noFill/>
          <a:ln w="9525">
            <a:noFill/>
            <a:miter lim="800000"/>
            <a:headEnd/>
            <a:tailEnd/>
          </a:ln>
        </p:spPr>
      </p:pic>
      <p:sp>
        <p:nvSpPr>
          <p:cNvPr id="11" name="Footer Placeholder 4"/>
          <p:cNvSpPr txBox="1">
            <a:spLocks/>
          </p:cNvSpPr>
          <p:nvPr userDrawn="1"/>
        </p:nvSpPr>
        <p:spPr bwMode="auto">
          <a:xfrm>
            <a:off x="3124200" y="6653213"/>
            <a:ext cx="2895600" cy="2127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pic>
        <p:nvPicPr>
          <p:cNvPr id="4" name="Picture 7" descr="appc_gray_light_triangle.png"/>
          <p:cNvPicPr>
            <a:picLocks noChangeAspect="1"/>
          </p:cNvPicPr>
          <p:nvPr/>
        </p:nvPicPr>
        <p:blipFill>
          <a:blip r:embed="rId2"/>
          <a:srcRect/>
          <a:stretch>
            <a:fillRect/>
          </a:stretch>
        </p:blipFill>
        <p:spPr bwMode="auto">
          <a:xfrm>
            <a:off x="8505825" y="6311900"/>
            <a:ext cx="442913" cy="357188"/>
          </a:xfrm>
          <a:prstGeom prst="rect">
            <a:avLst/>
          </a:prstGeom>
          <a:noFill/>
          <a:ln w="9525">
            <a:noFill/>
            <a:miter lim="800000"/>
            <a:headEnd/>
            <a:tailEnd/>
          </a:ln>
        </p:spPr>
      </p:pic>
      <p:sp>
        <p:nvSpPr>
          <p:cNvPr id="5"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3"/>
          <p:cNvSpPr>
            <a:spLocks noGrp="1"/>
          </p:cNvSpPr>
          <p:nvPr>
            <p:ph type="dt" sz="half" idx="10"/>
          </p:nvPr>
        </p:nvSpPr>
        <p:spPr/>
        <p:txBody>
          <a:bodyPr/>
          <a:lstStyle>
            <a:lvl1pPr>
              <a:defRPr/>
            </a:lvl1pPr>
          </a:lstStyle>
          <a:p>
            <a:fld id="{C238391A-440B-8440-9CE0-28761352B374}" type="datetimeFigureOut">
              <a:rPr lang="en-US" smtClean="0"/>
              <a:pPr/>
              <a:t>7/22/11</a:t>
            </a:fld>
            <a:endParaRPr lang="en-US"/>
          </a:p>
        </p:txBody>
      </p:sp>
      <p:sp>
        <p:nvSpPr>
          <p:cNvPr id="7" name="Footer Placeholder 4"/>
          <p:cNvSpPr>
            <a:spLocks noGrp="1"/>
          </p:cNvSpPr>
          <p:nvPr>
            <p:ph type="ftr" sz="quarter" idx="11"/>
          </p:nvPr>
        </p:nvSpPr>
        <p:spPr/>
        <p:txBody>
          <a:bodyPr/>
          <a:lstStyle>
            <a:lvl1pPr>
              <a:defRPr/>
            </a:lvl1pPr>
          </a:lstStyle>
          <a:p>
            <a:pPr>
              <a:defRPr/>
            </a:pPr>
            <a:endParaRPr lang="en-US"/>
          </a:p>
        </p:txBody>
      </p:sp>
      <p:sp>
        <p:nvSpPr>
          <p:cNvPr id="8" name="Slide Number Placeholder 5"/>
          <p:cNvSpPr>
            <a:spLocks noGrp="1"/>
          </p:cNvSpPr>
          <p:nvPr>
            <p:ph type="sldNum" sz="quarter" idx="12"/>
          </p:nvPr>
        </p:nvSpPr>
        <p:spPr/>
        <p:txBody>
          <a:bodyPr/>
          <a:lstStyle>
            <a:lvl1pPr>
              <a:defRPr/>
            </a:lvl1pPr>
          </a:lstStyle>
          <a:p>
            <a:fld id="{5F8DA0DF-2E21-2D45-805C-B263D3A98362}" type="slidenum">
              <a:rPr lang="en-US" smtClean="0"/>
              <a:pPr/>
              <a:t>‹#›</a:t>
            </a:fld>
            <a:endParaRPr lang="en-US"/>
          </a:p>
        </p:txBody>
      </p:sp>
      <p:pic>
        <p:nvPicPr>
          <p:cNvPr id="9" name="Picture 7" descr="appc_gray_light_triangle.png"/>
          <p:cNvPicPr>
            <a:picLocks noChangeAspect="1"/>
          </p:cNvPicPr>
          <p:nvPr userDrawn="1"/>
        </p:nvPicPr>
        <p:blipFill>
          <a:blip r:embed="rId2"/>
          <a:srcRect/>
          <a:stretch>
            <a:fillRect/>
          </a:stretch>
        </p:blipFill>
        <p:spPr bwMode="auto">
          <a:xfrm>
            <a:off x="8505825" y="6311900"/>
            <a:ext cx="442913" cy="357188"/>
          </a:xfrm>
          <a:prstGeom prst="rect">
            <a:avLst/>
          </a:prstGeom>
          <a:noFill/>
          <a:ln w="9525">
            <a:noFill/>
            <a:miter lim="800000"/>
            <a:headEnd/>
            <a:tailEnd/>
          </a:ln>
        </p:spPr>
      </p:pic>
      <p:sp>
        <p:nvSpPr>
          <p:cNvPr id="10" name="Footer Placeholder 4"/>
          <p:cNvSpPr txBox="1">
            <a:spLocks/>
          </p:cNvSpPr>
          <p:nvPr userDrawn="1"/>
        </p:nvSpPr>
        <p:spPr bwMode="auto">
          <a:xfrm>
            <a:off x="3124200" y="6653213"/>
            <a:ext cx="2895600" cy="2127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4" name="Picture 7" descr="appc_gray_light_triangle.png"/>
          <p:cNvPicPr>
            <a:picLocks noChangeAspect="1"/>
          </p:cNvPicPr>
          <p:nvPr/>
        </p:nvPicPr>
        <p:blipFill>
          <a:blip r:embed="rId2"/>
          <a:srcRect/>
          <a:stretch>
            <a:fillRect/>
          </a:stretch>
        </p:blipFill>
        <p:spPr bwMode="auto">
          <a:xfrm>
            <a:off x="8505825" y="6311900"/>
            <a:ext cx="442913" cy="357188"/>
          </a:xfrm>
          <a:prstGeom prst="rect">
            <a:avLst/>
          </a:prstGeom>
          <a:noFill/>
          <a:ln w="9525">
            <a:noFill/>
            <a:miter lim="800000"/>
            <a:headEnd/>
            <a:tailEnd/>
          </a:ln>
        </p:spPr>
      </p:pic>
      <p:sp>
        <p:nvSpPr>
          <p:cNvPr id="5"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3"/>
          <p:cNvSpPr>
            <a:spLocks noGrp="1"/>
          </p:cNvSpPr>
          <p:nvPr>
            <p:ph type="dt" sz="half" idx="10"/>
          </p:nvPr>
        </p:nvSpPr>
        <p:spPr/>
        <p:txBody>
          <a:bodyPr/>
          <a:lstStyle>
            <a:lvl1pPr>
              <a:defRPr/>
            </a:lvl1pPr>
          </a:lstStyle>
          <a:p>
            <a:fld id="{15848027-F57A-984C-A630-30E5DBD74461}" type="datetimeFigureOut">
              <a:rPr lang="en-US" smtClean="0"/>
              <a:pPr/>
              <a:t>7/22/11</a:t>
            </a:fld>
            <a:endParaRPr lang="en-US"/>
          </a:p>
        </p:txBody>
      </p:sp>
      <p:sp>
        <p:nvSpPr>
          <p:cNvPr id="7" name="Footer Placeholder 4"/>
          <p:cNvSpPr>
            <a:spLocks noGrp="1"/>
          </p:cNvSpPr>
          <p:nvPr>
            <p:ph type="ftr" sz="quarter" idx="11"/>
          </p:nvPr>
        </p:nvSpPr>
        <p:spPr/>
        <p:txBody>
          <a:bodyPr/>
          <a:lstStyle>
            <a:lvl1pPr>
              <a:defRPr/>
            </a:lvl1pPr>
          </a:lstStyle>
          <a:p>
            <a:pPr>
              <a:defRPr/>
            </a:pPr>
            <a:endParaRPr lang="en-US"/>
          </a:p>
        </p:txBody>
      </p:sp>
      <p:sp>
        <p:nvSpPr>
          <p:cNvPr id="8" name="Slide Number Placeholder 5"/>
          <p:cNvSpPr>
            <a:spLocks noGrp="1"/>
          </p:cNvSpPr>
          <p:nvPr>
            <p:ph type="sldNum" sz="quarter" idx="12"/>
          </p:nvPr>
        </p:nvSpPr>
        <p:spPr/>
        <p:txBody>
          <a:bodyPr/>
          <a:lstStyle>
            <a:lvl1pPr>
              <a:defRPr/>
            </a:lvl1pPr>
          </a:lstStyle>
          <a:p>
            <a:fld id="{DF6C5271-EF14-794B-91C6-CFE1D944D867}" type="slidenum">
              <a:rPr lang="en-US" smtClean="0"/>
              <a:pPr/>
              <a:t>‹#›</a:t>
            </a:fld>
            <a:endParaRPr lang="en-US"/>
          </a:p>
        </p:txBody>
      </p:sp>
      <p:pic>
        <p:nvPicPr>
          <p:cNvPr id="9" name="Picture 7" descr="appc_gray_light_triangle.png"/>
          <p:cNvPicPr>
            <a:picLocks noChangeAspect="1"/>
          </p:cNvPicPr>
          <p:nvPr userDrawn="1"/>
        </p:nvPicPr>
        <p:blipFill>
          <a:blip r:embed="rId2"/>
          <a:srcRect/>
          <a:stretch>
            <a:fillRect/>
          </a:stretch>
        </p:blipFill>
        <p:spPr bwMode="auto">
          <a:xfrm>
            <a:off x="8505825" y="6311900"/>
            <a:ext cx="442913" cy="357188"/>
          </a:xfrm>
          <a:prstGeom prst="rect">
            <a:avLst/>
          </a:prstGeom>
          <a:noFill/>
          <a:ln w="9525">
            <a:noFill/>
            <a:miter lim="800000"/>
            <a:headEnd/>
            <a:tailEnd/>
          </a:ln>
        </p:spPr>
      </p:pic>
      <p:sp>
        <p:nvSpPr>
          <p:cNvPr id="10" name="Footer Placeholder 4"/>
          <p:cNvSpPr txBox="1">
            <a:spLocks/>
          </p:cNvSpPr>
          <p:nvPr userDrawn="1"/>
        </p:nvSpPr>
        <p:spPr bwMode="auto">
          <a:xfrm>
            <a:off x="3124200" y="6653213"/>
            <a:ext cx="2895600" cy="2127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userDrawn="1">
  <p:cSld name="2_Title Slide">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pic>
        <p:nvPicPr>
          <p:cNvPr id="12" name="Picture 8" descr="raised_paper.png"/>
          <p:cNvPicPr>
            <a:picLocks noChangeAspect="1"/>
          </p:cNvPicPr>
          <p:nvPr userDrawn="1"/>
        </p:nvPicPr>
        <p:blipFill>
          <a:blip r:embed="rId3"/>
          <a:srcRect/>
          <a:stretch>
            <a:fillRect/>
          </a:stretch>
        </p:blipFill>
        <p:spPr bwMode="auto">
          <a:xfrm>
            <a:off x="-12700" y="1524000"/>
            <a:ext cx="8915400" cy="4038600"/>
          </a:xfrm>
          <a:prstGeom prst="rect">
            <a:avLst/>
          </a:prstGeom>
          <a:noFill/>
          <a:ln w="9525">
            <a:noFill/>
            <a:miter lim="800000"/>
            <a:headEnd/>
            <a:tailEnd/>
          </a:ln>
        </p:spPr>
      </p:pic>
      <p:pic>
        <p:nvPicPr>
          <p:cNvPr id="2" name="Picture 7" descr="appc_gray_light_triangle.png"/>
          <p:cNvPicPr>
            <a:picLocks noChangeAspect="1"/>
          </p:cNvPicPr>
          <p:nvPr userDrawn="1"/>
        </p:nvPicPr>
        <p:blipFill>
          <a:blip r:embed="rId4"/>
          <a:srcRect/>
          <a:stretch>
            <a:fillRect/>
          </a:stretch>
        </p:blipFill>
        <p:spPr bwMode="auto">
          <a:xfrm>
            <a:off x="8505825" y="6311900"/>
            <a:ext cx="442913" cy="357188"/>
          </a:xfrm>
          <a:prstGeom prst="rect">
            <a:avLst/>
          </a:prstGeom>
          <a:noFill/>
          <a:ln w="9525">
            <a:noFill/>
            <a:miter lim="800000"/>
            <a:headEnd/>
            <a:tailEnd/>
          </a:ln>
        </p:spPr>
      </p:pic>
      <p:sp>
        <p:nvSpPr>
          <p:cNvPr id="3" name="Footer Placeholder 4"/>
          <p:cNvSpPr txBox="1">
            <a:spLocks/>
          </p:cNvSpPr>
          <p:nvPr userDrawn="1"/>
        </p:nvSpPr>
        <p:spPr bwMode="auto">
          <a:xfrm>
            <a:off x="3124200" y="6653213"/>
            <a:ext cx="2895600" cy="2127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
        <p:nvSpPr>
          <p:cNvPr id="5" name="TextBox 9"/>
          <p:cNvSpPr txBox="1">
            <a:spLocks noChangeArrowheads="1"/>
          </p:cNvSpPr>
          <p:nvPr userDrawn="1"/>
        </p:nvSpPr>
        <p:spPr bwMode="auto">
          <a:xfrm>
            <a:off x="9939338" y="3971925"/>
            <a:ext cx="185737" cy="369888"/>
          </a:xfrm>
          <a:prstGeom prst="rect">
            <a:avLst/>
          </a:prstGeom>
          <a:noFill/>
          <a:ln w="9525">
            <a:noFill/>
            <a:miter lim="800000"/>
            <a:headEnd/>
            <a:tailEnd/>
          </a:ln>
        </p:spPr>
        <p:txBody>
          <a:bodyPr wrap="none">
            <a:prstTxWarp prst="textNoShape">
              <a:avLst/>
            </a:prstTxWarp>
            <a:spAutoFit/>
          </a:bodyPr>
          <a:lstStyle/>
          <a:p>
            <a:endParaRPr lang="en-US" sz="1800"/>
          </a:p>
        </p:txBody>
      </p:sp>
      <p:pic>
        <p:nvPicPr>
          <p:cNvPr id="7" name="Picture 1"/>
          <p:cNvPicPr>
            <a:picLocks noChangeAspect="1"/>
          </p:cNvPicPr>
          <p:nvPr userDrawn="1"/>
        </p:nvPicPr>
        <p:blipFill>
          <a:blip r:embed="rId5"/>
          <a:srcRect/>
          <a:stretch>
            <a:fillRect/>
          </a:stretch>
        </p:blipFill>
        <p:spPr bwMode="auto">
          <a:xfrm>
            <a:off x="3910013" y="1699002"/>
            <a:ext cx="1290637" cy="757237"/>
          </a:xfrm>
          <a:prstGeom prst="rect">
            <a:avLst/>
          </a:prstGeom>
          <a:noFill/>
          <a:ln w="9525">
            <a:noFill/>
            <a:miter lim="800000"/>
            <a:headEnd/>
            <a:tailEnd/>
          </a:ln>
        </p:spPr>
      </p:pic>
      <p:sp>
        <p:nvSpPr>
          <p:cNvPr id="8" name="Date Placeholder 3"/>
          <p:cNvSpPr>
            <a:spLocks noGrp="1"/>
          </p:cNvSpPr>
          <p:nvPr>
            <p:ph type="dt" sz="half" idx="10"/>
          </p:nvPr>
        </p:nvSpPr>
        <p:spPr/>
        <p:txBody>
          <a:bodyPr/>
          <a:lstStyle>
            <a:lvl1pPr>
              <a:defRPr/>
            </a:lvl1pPr>
          </a:lstStyle>
          <a:p>
            <a:fld id="{857958A7-FD46-784F-9082-84513C0A1289}" type="datetimeFigureOut">
              <a:rPr lang="en-US"/>
              <a:pPr/>
              <a:t>7/22/11</a:t>
            </a:fld>
            <a:endParaRPr lang="en-US"/>
          </a:p>
        </p:txBody>
      </p:sp>
      <p:sp>
        <p:nvSpPr>
          <p:cNvPr id="9" name="Footer Placeholder 4"/>
          <p:cNvSpPr>
            <a:spLocks noGrp="1"/>
          </p:cNvSpPr>
          <p:nvPr>
            <p:ph type="ftr" sz="quarter" idx="11"/>
          </p:nvPr>
        </p:nvSpPr>
        <p:spPr/>
        <p:txBody>
          <a:bodyPr/>
          <a:lstStyle>
            <a:lvl1pPr>
              <a:defRPr dirty="0" smtClean="0"/>
            </a:lvl1pPr>
          </a:lstStyle>
          <a:p>
            <a:pPr>
              <a:defRPr/>
            </a:pPr>
            <a:r>
              <a:rPr lang="en-US"/>
              <a:t>Copyright</a:t>
            </a:r>
          </a:p>
        </p:txBody>
      </p:sp>
      <p:sp>
        <p:nvSpPr>
          <p:cNvPr id="10" name="Slide Number Placeholder 5"/>
          <p:cNvSpPr>
            <a:spLocks noGrp="1"/>
          </p:cNvSpPr>
          <p:nvPr>
            <p:ph type="sldNum" sz="quarter" idx="12"/>
          </p:nvPr>
        </p:nvSpPr>
        <p:spPr/>
        <p:txBody>
          <a:bodyPr/>
          <a:lstStyle>
            <a:lvl1pPr>
              <a:defRPr/>
            </a:lvl1pPr>
          </a:lstStyle>
          <a:p>
            <a:fld id="{7FCB7653-254B-A54D-8259-6C3F18014646}" type="slidenum">
              <a:rPr lang="en-US"/>
              <a:pPr/>
              <a:t>‹#›</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userDrawn="1">
  <p:cSld name="4_Title Slide">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pic>
        <p:nvPicPr>
          <p:cNvPr id="3" name="Picture 7" descr="appc_gray_light_triangle.png"/>
          <p:cNvPicPr>
            <a:picLocks noChangeAspect="1"/>
          </p:cNvPicPr>
          <p:nvPr userDrawn="1"/>
        </p:nvPicPr>
        <p:blipFill>
          <a:blip r:embed="rId3"/>
          <a:srcRect/>
          <a:stretch>
            <a:fillRect/>
          </a:stretch>
        </p:blipFill>
        <p:spPr bwMode="auto">
          <a:xfrm>
            <a:off x="8505825" y="6311900"/>
            <a:ext cx="442913" cy="357188"/>
          </a:xfrm>
          <a:prstGeom prst="rect">
            <a:avLst/>
          </a:prstGeom>
          <a:noFill/>
          <a:ln w="9525">
            <a:noFill/>
            <a:miter lim="800000"/>
            <a:headEnd/>
            <a:tailEnd/>
          </a:ln>
        </p:spPr>
      </p:pic>
      <p:sp>
        <p:nvSpPr>
          <p:cNvPr id="4" name="Footer Placeholder 4"/>
          <p:cNvSpPr txBox="1">
            <a:spLocks/>
          </p:cNvSpPr>
          <p:nvPr userDrawn="1"/>
        </p:nvSpPr>
        <p:spPr bwMode="auto">
          <a:xfrm>
            <a:off x="3124200" y="6653213"/>
            <a:ext cx="2895600" cy="2127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pic>
        <p:nvPicPr>
          <p:cNvPr id="5" name="Picture 8" descr="raised_paper.png"/>
          <p:cNvPicPr>
            <a:picLocks noChangeAspect="1"/>
          </p:cNvPicPr>
          <p:nvPr userDrawn="1"/>
        </p:nvPicPr>
        <p:blipFill>
          <a:blip r:embed="rId4"/>
          <a:srcRect/>
          <a:stretch>
            <a:fillRect/>
          </a:stretch>
        </p:blipFill>
        <p:spPr bwMode="auto">
          <a:xfrm>
            <a:off x="1336675" y="2106613"/>
            <a:ext cx="6456363" cy="2189162"/>
          </a:xfrm>
          <a:prstGeom prst="rect">
            <a:avLst/>
          </a:prstGeom>
          <a:noFill/>
          <a:ln w="9525">
            <a:noFill/>
            <a:miter lim="800000"/>
            <a:headEnd/>
            <a:tailEnd/>
          </a:ln>
        </p:spPr>
      </p:pic>
      <p:sp>
        <p:nvSpPr>
          <p:cNvPr id="13" name="Title 1"/>
          <p:cNvSpPr>
            <a:spLocks noGrp="1"/>
          </p:cNvSpPr>
          <p:nvPr>
            <p:ph type="ctrTitle" idx="4294967295"/>
          </p:nvPr>
        </p:nvSpPr>
        <p:spPr>
          <a:xfrm>
            <a:off x="766008" y="2330945"/>
            <a:ext cx="7772400" cy="1470025"/>
          </a:xfrm>
        </p:spPr>
        <p:txBody>
          <a:bodyPr/>
          <a:lstStyle>
            <a:lvl1pPr>
              <a:defRPr baseline="0"/>
            </a:lvl1pPr>
          </a:lstStyle>
          <a:p>
            <a:r>
              <a:rPr lang="en-US" smtClean="0"/>
              <a:t>Click to edit Master title style</a:t>
            </a:r>
            <a:endParaRPr lang="en-US" dirty="0"/>
          </a:p>
        </p:txBody>
      </p:sp>
      <p:sp>
        <p:nvSpPr>
          <p:cNvPr id="6" name="Date Placeholder 3"/>
          <p:cNvSpPr>
            <a:spLocks noGrp="1"/>
          </p:cNvSpPr>
          <p:nvPr>
            <p:ph type="dt" sz="half" idx="10"/>
          </p:nvPr>
        </p:nvSpPr>
        <p:spPr/>
        <p:txBody>
          <a:bodyPr/>
          <a:lstStyle>
            <a:lvl1pPr>
              <a:defRPr/>
            </a:lvl1pPr>
          </a:lstStyle>
          <a:p>
            <a:fld id="{6B085ED7-E8E3-1D4F-B720-E56BB4A6CEBE}" type="datetimeFigureOut">
              <a:rPr lang="en-US"/>
              <a:pPr/>
              <a:t>7/22/11</a:t>
            </a:fld>
            <a:endParaRPr lang="en-US"/>
          </a:p>
        </p:txBody>
      </p:sp>
      <p:sp>
        <p:nvSpPr>
          <p:cNvPr id="7" name="Footer Placeholder 4"/>
          <p:cNvSpPr>
            <a:spLocks noGrp="1"/>
          </p:cNvSpPr>
          <p:nvPr>
            <p:ph type="ftr" sz="quarter" idx="11"/>
          </p:nvPr>
        </p:nvSpPr>
        <p:spPr/>
        <p:txBody>
          <a:bodyPr/>
          <a:lstStyle>
            <a:lvl1pPr>
              <a:defRPr/>
            </a:lvl1pPr>
          </a:lstStyle>
          <a:p>
            <a:pPr>
              <a:defRPr/>
            </a:pPr>
            <a:endParaRPr lang="en-US"/>
          </a:p>
        </p:txBody>
      </p:sp>
      <p:sp>
        <p:nvSpPr>
          <p:cNvPr id="8" name="Slide Number Placeholder 5"/>
          <p:cNvSpPr>
            <a:spLocks noGrp="1"/>
          </p:cNvSpPr>
          <p:nvPr>
            <p:ph type="sldNum" sz="quarter" idx="12"/>
          </p:nvPr>
        </p:nvSpPr>
        <p:spPr/>
        <p:txBody>
          <a:bodyPr/>
          <a:lstStyle>
            <a:lvl1pPr>
              <a:defRPr/>
            </a:lvl1pPr>
          </a:lstStyle>
          <a:p>
            <a:fld id="{AEC535CA-767F-4E47-9D12-2DE12509640F}"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60E9BD8D-6D69-3B46-A6E2-D4A4BF043F7E}" type="datetimeFigureOut">
              <a:rPr lang="en-US"/>
              <a:pPr/>
              <a:t>7/22/11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E464D645-7A08-3746-B116-90DD1077517D}"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fld id="{F29F39DF-3446-4A4C-811E-0B95B92DC5A3}" type="datetimeFigureOut">
              <a:rPr lang="en-US"/>
              <a:pPr/>
              <a:t>7/22/11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40F0512E-EBCD-AE47-BE46-E7D570C53985}"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fld id="{BBFDE915-C36A-194D-8CEC-50C86F0D1ABC}" type="datetimeFigureOut">
              <a:rPr lang="en-US"/>
              <a:pPr/>
              <a:t>7/22/11</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fld id="{852E254E-C875-834F-A502-50483F7FB1C9}"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fld id="{74C5D97A-789B-A84D-BF89-CD3989B51F51}" type="datetimeFigureOut">
              <a:rPr lang="en-US"/>
              <a:pPr/>
              <a:t>7/22/11</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fld id="{040919F9-C6BA-444F-A10E-746AFF2F7484}"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159A7863-8B7F-D745-BF8E-908C432A8764}" type="datetimeFigureOut">
              <a:rPr lang="en-US"/>
              <a:pPr/>
              <a:t>7/22/11</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fld id="{899AA9C8-A054-4049-B493-BAF979913925}"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1B21D99D-3E65-E64A-B075-FD1C0CAB92CF}" type="datetimeFigureOut">
              <a:rPr lang="en-US"/>
              <a:pPr/>
              <a:t>7/22/11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E5406B68-0891-D24E-81CA-AD864973F3A4}"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0644EB7B-C93C-B543-93EF-AF7E0BD215C1}" type="datetimeFigureOut">
              <a:rPr lang="en-US"/>
              <a:pPr/>
              <a:t>7/22/11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F6BA0B7B-1322-DA44-9415-1EAF9C8445D6}"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Relationship Id="rId14" Type="http://schemas.openxmlformats.org/officeDocument/2006/relationships/slideLayout" Target="../slideLayouts/slideLayout25.xml"/><Relationship Id="rId15" Type="http://schemas.openxmlformats.org/officeDocument/2006/relationships/theme" Target="../theme/theme2.xml"/><Relationship Id="rId16" Type="http://schemas.openxmlformats.org/officeDocument/2006/relationships/image" Target="../media/image1.png"/><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098"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4099"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defRPr>
            </a:lvl1pPr>
          </a:lstStyle>
          <a:p>
            <a:fld id="{8002B79A-232D-E44A-B671-78BA6C471EBA}" type="datetimeFigureOut">
              <a:rPr lang="en-US"/>
              <a:pPr/>
              <a:t>7/22/11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ea typeface="ＭＳ Ｐゴシック" charset="0"/>
                <a:cs typeface="ＭＳ Ｐゴシック" charset="0"/>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4CF0E10F-609A-984D-B167-10013BF393B5}"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Lst>
  <p:txStyles>
    <p:titleStyle>
      <a:lvl1pPr algn="ctr" defTabSz="457200" rtl="0" fontAlgn="base">
        <a:spcBef>
          <a:spcPct val="0"/>
        </a:spcBef>
        <a:spcAft>
          <a:spcPct val="0"/>
        </a:spcAft>
        <a:defRPr sz="4400" kern="1200">
          <a:solidFill>
            <a:schemeClr val="tx1"/>
          </a:solidFill>
          <a:latin typeface="+mj-lt"/>
          <a:ea typeface="ＭＳ Ｐゴシック" charset="-128"/>
          <a:cs typeface="ＭＳ Ｐゴシック" charset="-128"/>
        </a:defRPr>
      </a:lvl1pPr>
      <a:lvl2pPr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2pPr>
      <a:lvl3pPr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3pPr>
      <a:lvl4pPr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4pPr>
      <a:lvl5pPr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5pPr>
      <a:lvl6pPr marL="4572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6pPr>
      <a:lvl7pPr marL="9144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7pPr>
      <a:lvl8pPr marL="13716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8pPr>
      <a:lvl9pPr marL="18288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9pPr>
    </p:titleStyle>
    <p:bodyStyle>
      <a:lvl1pPr marL="342900" indent="-342900" algn="l" defTabSz="457200" rtl="0" fontAlgn="base">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fontAlgn="base">
        <a:spcBef>
          <a:spcPct val="20000"/>
        </a:spcBef>
        <a:spcAft>
          <a:spcPct val="0"/>
        </a:spcAft>
        <a:buFont typeface="Arial" charset="0"/>
        <a:buChar char="–"/>
        <a:defRPr sz="2800" kern="1200">
          <a:solidFill>
            <a:schemeClr val="tx1"/>
          </a:solidFill>
          <a:latin typeface="+mn-lt"/>
          <a:ea typeface="ＭＳ Ｐゴシック" charset="-128"/>
          <a:cs typeface="+mn-cs"/>
        </a:defRPr>
      </a:lvl2pPr>
      <a:lvl3pPr marL="1143000" indent="-228600" algn="l" defTabSz="457200" rtl="0" fontAlgn="base">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fontAlgn="base">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fontAlgn="base">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929698"/>
                </a:solidFill>
              </a:defRPr>
            </a:lvl1pPr>
          </a:lstStyle>
          <a:p>
            <a:fld id="{8002B79A-232D-E44A-B671-78BA6C471EBA}" type="datetimeFigureOut">
              <a:rPr lang="en-US" smtClean="0"/>
              <a:pPr/>
              <a:t>7/22/11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929698"/>
                </a:solidFill>
              </a:defRPr>
            </a:lvl1pPr>
          </a:lstStyle>
          <a:p>
            <a:fld id="{4CF0E10F-609A-984D-B167-10013BF393B5}" type="slidenum">
              <a:rPr lang="en-US" smtClean="0"/>
              <a:pPr/>
              <a:t>‹#›</a:t>
            </a:fld>
            <a:endParaRPr lang="en-US"/>
          </a:p>
        </p:txBody>
      </p:sp>
      <p:pic>
        <p:nvPicPr>
          <p:cNvPr id="1031" name="Picture 7" descr="appc_gray_light_triangle.png"/>
          <p:cNvPicPr>
            <a:picLocks noChangeAspect="1"/>
          </p:cNvPicPr>
          <p:nvPr/>
        </p:nvPicPr>
        <p:blipFill>
          <a:blip r:embed="rId16"/>
          <a:srcRect/>
          <a:stretch>
            <a:fillRect/>
          </a:stretch>
        </p:blipFill>
        <p:spPr bwMode="auto">
          <a:xfrm>
            <a:off x="8505825" y="6311900"/>
            <a:ext cx="442913" cy="357188"/>
          </a:xfrm>
          <a:prstGeom prst="rect">
            <a:avLst/>
          </a:prstGeom>
          <a:noFill/>
          <a:ln w="9525">
            <a:noFill/>
            <a:miter lim="800000"/>
            <a:headEnd/>
            <a:tailEnd/>
          </a:ln>
        </p:spPr>
      </p:pic>
      <p:sp>
        <p:nvSpPr>
          <p:cNvPr id="8"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pic>
        <p:nvPicPr>
          <p:cNvPr id="9" name="Picture 7" descr="appc_gray_light_triangle.png"/>
          <p:cNvPicPr>
            <a:picLocks noChangeAspect="1"/>
          </p:cNvPicPr>
          <p:nvPr userDrawn="1"/>
        </p:nvPicPr>
        <p:blipFill>
          <a:blip r:embed="rId16"/>
          <a:srcRect/>
          <a:stretch>
            <a:fillRect/>
          </a:stretch>
        </p:blipFill>
        <p:spPr bwMode="auto">
          <a:xfrm>
            <a:off x="8505825" y="6311900"/>
            <a:ext cx="442913" cy="357188"/>
          </a:xfrm>
          <a:prstGeom prst="rect">
            <a:avLst/>
          </a:prstGeom>
          <a:noFill/>
          <a:ln w="9525">
            <a:noFill/>
            <a:miter lim="800000"/>
            <a:headEnd/>
            <a:tailEnd/>
          </a:ln>
        </p:spPr>
      </p:pic>
      <p:sp>
        <p:nvSpPr>
          <p:cNvPr id="10" name="Footer Placeholder 4"/>
          <p:cNvSpPr txBox="1">
            <a:spLocks/>
          </p:cNvSpPr>
          <p:nvPr userDrawn="1"/>
        </p:nvSpPr>
        <p:spPr bwMode="auto">
          <a:xfrm>
            <a:off x="3124200" y="6653213"/>
            <a:ext cx="2895600" cy="2127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Tree>
  </p:cSld>
  <p:clrMap bg1="lt1" tx1="dk1" bg2="lt2" tx2="dk2" accent1="accent1" accent2="accent2" accent3="accent3" accent4="accent4" accent5="accent5" accent6="accent6" hlink="hlink" folHlink="folHlink"/>
  <p:sldLayoutIdLst>
    <p:sldLayoutId id="2147483819" r:id="rId1"/>
    <p:sldLayoutId id="2147483820" r:id="rId2"/>
    <p:sldLayoutId id="2147483821" r:id="rId3"/>
    <p:sldLayoutId id="2147483822" r:id="rId4"/>
    <p:sldLayoutId id="2147483823" r:id="rId5"/>
    <p:sldLayoutId id="2147483824" r:id="rId6"/>
    <p:sldLayoutId id="2147483825" r:id="rId7"/>
    <p:sldLayoutId id="2147483826" r:id="rId8"/>
    <p:sldLayoutId id="2147483827" r:id="rId9"/>
    <p:sldLayoutId id="2147483828" r:id="rId10"/>
    <p:sldLayoutId id="2147483829" r:id="rId11"/>
    <p:sldLayoutId id="2147483830" r:id="rId12"/>
    <p:sldLayoutId id="2147483831" r:id="rId13"/>
    <p:sldLayoutId id="2147483833" r:id="rId14"/>
  </p:sldLayoutIdLst>
  <p:txStyles>
    <p:titleStyle>
      <a:lvl1pPr algn="l" defTabSz="457200" rtl="0" eaLnBrk="1" fontAlgn="base" hangingPunct="1">
        <a:spcBef>
          <a:spcPct val="0"/>
        </a:spcBef>
        <a:spcAft>
          <a:spcPct val="0"/>
        </a:spcAft>
        <a:defRPr sz="3200" b="1" kern="1200">
          <a:solidFill>
            <a:schemeClr val="tx1"/>
          </a:solidFill>
          <a:latin typeface="+mj-lt"/>
          <a:ea typeface="ＭＳ Ｐゴシック" charset="0"/>
          <a:cs typeface="ＭＳ Ｐゴシック" charset="0"/>
        </a:defRPr>
      </a:lvl1pPr>
      <a:lvl2pPr algn="l" defTabSz="457200" rtl="0" eaLnBrk="1" fontAlgn="base" hangingPunct="1">
        <a:spcBef>
          <a:spcPct val="0"/>
        </a:spcBef>
        <a:spcAft>
          <a:spcPct val="0"/>
        </a:spcAft>
        <a:defRPr sz="3200" b="1">
          <a:solidFill>
            <a:schemeClr val="tx1"/>
          </a:solidFill>
          <a:latin typeface="Trebuchet MS" charset="0"/>
          <a:ea typeface="ＭＳ Ｐゴシック" charset="0"/>
          <a:cs typeface="ＭＳ Ｐゴシック" charset="0"/>
        </a:defRPr>
      </a:lvl2pPr>
      <a:lvl3pPr algn="l" defTabSz="457200" rtl="0" eaLnBrk="1" fontAlgn="base" hangingPunct="1">
        <a:spcBef>
          <a:spcPct val="0"/>
        </a:spcBef>
        <a:spcAft>
          <a:spcPct val="0"/>
        </a:spcAft>
        <a:defRPr sz="3200" b="1">
          <a:solidFill>
            <a:schemeClr val="tx1"/>
          </a:solidFill>
          <a:latin typeface="Trebuchet MS" charset="0"/>
          <a:ea typeface="ＭＳ Ｐゴシック" charset="0"/>
          <a:cs typeface="ＭＳ Ｐゴシック" charset="0"/>
        </a:defRPr>
      </a:lvl3pPr>
      <a:lvl4pPr algn="l" defTabSz="457200" rtl="0" eaLnBrk="1" fontAlgn="base" hangingPunct="1">
        <a:spcBef>
          <a:spcPct val="0"/>
        </a:spcBef>
        <a:spcAft>
          <a:spcPct val="0"/>
        </a:spcAft>
        <a:defRPr sz="3200" b="1">
          <a:solidFill>
            <a:schemeClr val="tx1"/>
          </a:solidFill>
          <a:latin typeface="Trebuchet MS" charset="0"/>
          <a:ea typeface="ＭＳ Ｐゴシック" charset="0"/>
          <a:cs typeface="ＭＳ Ｐゴシック" charset="0"/>
        </a:defRPr>
      </a:lvl4pPr>
      <a:lvl5pPr algn="l" defTabSz="457200" rtl="0" eaLnBrk="1" fontAlgn="base" hangingPunct="1">
        <a:spcBef>
          <a:spcPct val="0"/>
        </a:spcBef>
        <a:spcAft>
          <a:spcPct val="0"/>
        </a:spcAft>
        <a:defRPr sz="3200" b="1">
          <a:solidFill>
            <a:schemeClr val="tx1"/>
          </a:solidFill>
          <a:latin typeface="Trebuchet MS" charset="0"/>
          <a:ea typeface="ＭＳ Ｐゴシック" charset="0"/>
          <a:cs typeface="ＭＳ Ｐゴシック" charset="0"/>
        </a:defRPr>
      </a:lvl5pPr>
      <a:lvl6pPr marL="457200" algn="ctr" defTabSz="457200" rtl="0" eaLnBrk="1" fontAlgn="base" hangingPunct="1">
        <a:spcBef>
          <a:spcPct val="0"/>
        </a:spcBef>
        <a:spcAft>
          <a:spcPct val="0"/>
        </a:spcAft>
        <a:defRPr sz="4400">
          <a:solidFill>
            <a:schemeClr val="tx1"/>
          </a:solidFill>
          <a:latin typeface="Trebuchet MS" charset="0"/>
          <a:ea typeface="ＭＳ Ｐゴシック" charset="0"/>
          <a:cs typeface="ＭＳ Ｐゴシック" charset="0"/>
        </a:defRPr>
      </a:lvl6pPr>
      <a:lvl7pPr marL="914400" algn="ctr" defTabSz="457200" rtl="0" eaLnBrk="1" fontAlgn="base" hangingPunct="1">
        <a:spcBef>
          <a:spcPct val="0"/>
        </a:spcBef>
        <a:spcAft>
          <a:spcPct val="0"/>
        </a:spcAft>
        <a:defRPr sz="4400">
          <a:solidFill>
            <a:schemeClr val="tx1"/>
          </a:solidFill>
          <a:latin typeface="Trebuchet MS" charset="0"/>
          <a:ea typeface="ＭＳ Ｐゴシック" charset="0"/>
          <a:cs typeface="ＭＳ Ｐゴシック" charset="0"/>
        </a:defRPr>
      </a:lvl7pPr>
      <a:lvl8pPr marL="1371600" algn="ctr" defTabSz="457200" rtl="0" eaLnBrk="1" fontAlgn="base" hangingPunct="1">
        <a:spcBef>
          <a:spcPct val="0"/>
        </a:spcBef>
        <a:spcAft>
          <a:spcPct val="0"/>
        </a:spcAft>
        <a:defRPr sz="4400">
          <a:solidFill>
            <a:schemeClr val="tx1"/>
          </a:solidFill>
          <a:latin typeface="Trebuchet MS" charset="0"/>
          <a:ea typeface="ＭＳ Ｐゴシック" charset="0"/>
          <a:cs typeface="ＭＳ Ｐゴシック" charset="0"/>
        </a:defRPr>
      </a:lvl8pPr>
      <a:lvl9pPr marL="1828800" algn="ctr" defTabSz="457200" rtl="0" eaLnBrk="1" fontAlgn="base" hangingPunct="1">
        <a:spcBef>
          <a:spcPct val="0"/>
        </a:spcBef>
        <a:spcAft>
          <a:spcPct val="0"/>
        </a:spcAft>
        <a:defRPr sz="4400">
          <a:solidFill>
            <a:schemeClr val="tx1"/>
          </a:solidFill>
          <a:latin typeface="Trebuchet MS" charset="0"/>
          <a:ea typeface="ＭＳ Ｐゴシック" charset="0"/>
          <a:cs typeface="ＭＳ Ｐゴシック" charset="0"/>
        </a:defRPr>
      </a:lvl9pPr>
    </p:titleStyle>
    <p:bodyStyle>
      <a:lvl1pPr marL="342900" indent="-34290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0"/>
          <a:cs typeface="ＭＳ Ｐゴシック" charset="0"/>
        </a:defRPr>
      </a:lvl1pPr>
      <a:lvl2pPr marL="457200" algn="l" defTabSz="457200" rtl="0" eaLnBrk="1" fontAlgn="base" hangingPunct="1">
        <a:spcBef>
          <a:spcPct val="20000"/>
        </a:spcBef>
        <a:spcAft>
          <a:spcPct val="0"/>
        </a:spcAft>
        <a:buFont typeface="Arial" charset="0"/>
        <a:defRPr sz="2400" kern="1200">
          <a:solidFill>
            <a:schemeClr val="tx1"/>
          </a:solidFill>
          <a:latin typeface="+mn-lt"/>
          <a:ea typeface="ＭＳ Ｐゴシック" charset="0"/>
          <a:cs typeface="+mn-cs"/>
        </a:defRPr>
      </a:lvl2pPr>
      <a:lvl3pPr marL="914400" algn="l" defTabSz="457200" rtl="0" eaLnBrk="1" fontAlgn="base" hangingPunct="1">
        <a:spcBef>
          <a:spcPct val="20000"/>
        </a:spcBef>
        <a:spcAft>
          <a:spcPct val="0"/>
        </a:spcAft>
        <a:buFont typeface="Arial" charset="0"/>
        <a:defRPr kern="1200">
          <a:solidFill>
            <a:schemeClr val="tx1"/>
          </a:solidFill>
          <a:latin typeface="+mn-lt"/>
          <a:ea typeface="ＭＳ Ｐゴシック" charset="0"/>
          <a:cs typeface="+mn-cs"/>
        </a:defRPr>
      </a:lvl3pPr>
      <a:lvl4pPr marL="1371600" algn="l" defTabSz="457200" rtl="0" eaLnBrk="1" fontAlgn="base" hangingPunct="1">
        <a:spcBef>
          <a:spcPct val="20000"/>
        </a:spcBef>
        <a:spcAft>
          <a:spcPct val="0"/>
        </a:spcAft>
        <a:buFont typeface="Arial" charset="0"/>
        <a:defRPr sz="2000" kern="1200">
          <a:solidFill>
            <a:schemeClr val="tx1"/>
          </a:solidFill>
          <a:latin typeface="+mn-lt"/>
          <a:ea typeface="ＭＳ Ｐゴシック" charset="0"/>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4" Type="http://schemas.openxmlformats.org/officeDocument/2006/relationships/image" Target="../media/image22.png"/><Relationship Id="rId1" Type="http://schemas.openxmlformats.org/officeDocument/2006/relationships/slideLayout" Target="../slideLayouts/slideLayout1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4" Type="http://schemas.openxmlformats.org/officeDocument/2006/relationships/image" Target="../media/image23.png"/><Relationship Id="rId5" Type="http://schemas.openxmlformats.org/officeDocument/2006/relationships/image" Target="../media/image24.png"/><Relationship Id="rId6" Type="http://schemas.openxmlformats.org/officeDocument/2006/relationships/image" Target="../media/image25.png"/><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4" Type="http://schemas.openxmlformats.org/officeDocument/2006/relationships/image" Target="../media/image27.png"/><Relationship Id="rId5" Type="http://schemas.openxmlformats.org/officeDocument/2006/relationships/image" Target="../media/image28.png"/><Relationship Id="rId1" Type="http://schemas.openxmlformats.org/officeDocument/2006/relationships/slideLayout" Target="../slideLayouts/slideLayout1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image" Target="../media/image29.png"/></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4" Type="http://schemas.openxmlformats.org/officeDocument/2006/relationships/image" Target="../media/image31.png"/><Relationship Id="rId1" Type="http://schemas.openxmlformats.org/officeDocument/2006/relationships/slideLayout" Target="../slideLayouts/slideLayout1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image" Target="../media/image32.png"/><Relationship Id="rId4" Type="http://schemas.openxmlformats.org/officeDocument/2006/relationships/image" Target="../media/image33.png"/><Relationship Id="rId1" Type="http://schemas.openxmlformats.org/officeDocument/2006/relationships/slideLayout" Target="../slideLayouts/slideLayout1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image" Target="../media/image34.png"/><Relationship Id="rId4" Type="http://schemas.openxmlformats.org/officeDocument/2006/relationships/image" Target="../media/image35.png"/><Relationship Id="rId1" Type="http://schemas.openxmlformats.org/officeDocument/2006/relationships/slideLayout" Target="../slideLayouts/slideLayout1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3" Type="http://schemas.openxmlformats.org/officeDocument/2006/relationships/image" Target="../media/image36.png"/><Relationship Id="rId4" Type="http://schemas.openxmlformats.org/officeDocument/2006/relationships/image" Target="../media/image37.png"/><Relationship Id="rId5" Type="http://schemas.openxmlformats.org/officeDocument/2006/relationships/image" Target="../media/image38.png"/><Relationship Id="rId1" Type="http://schemas.openxmlformats.org/officeDocument/2006/relationships/slideLayout" Target="../slideLayouts/slideLayout1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39.png"/><Relationship Id="rId3" Type="http://schemas.openxmlformats.org/officeDocument/2006/relationships/image" Target="../media/image40.png"/></Relationships>
</file>

<file path=ppt/slides/_rels/slide19.xml.rels><?xml version="1.0" encoding="UTF-8" standalone="yes"?>
<Relationships xmlns="http://schemas.openxmlformats.org/package/2006/relationships"><Relationship Id="rId3" Type="http://schemas.openxmlformats.org/officeDocument/2006/relationships/image" Target="../media/image41.png"/><Relationship Id="rId4" Type="http://schemas.openxmlformats.org/officeDocument/2006/relationships/image" Target="../media/image42.png"/><Relationship Id="rId1" Type="http://schemas.openxmlformats.org/officeDocument/2006/relationships/slideLayout" Target="../slideLayouts/slideLayout14.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 Id="rId3" Type="http://schemas.openxmlformats.org/officeDocument/2006/relationships/image" Target="../media/image4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 Id="rId3" Type="http://schemas.openxmlformats.org/officeDocument/2006/relationships/image" Target="../media/image4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 Id="rId3" Type="http://schemas.openxmlformats.org/officeDocument/2006/relationships/image" Target="../media/image4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 Id="rId3" Type="http://schemas.openxmlformats.org/officeDocument/2006/relationships/image" Target="../media/image46.png"/></Relationships>
</file>

<file path=ppt/slides/_rels/slide25.xml.rels><?xml version="1.0" encoding="UTF-8" standalone="yes"?>
<Relationships xmlns="http://schemas.openxmlformats.org/package/2006/relationships"><Relationship Id="rId3" Type="http://schemas.openxmlformats.org/officeDocument/2006/relationships/image" Target="../media/image47.png"/><Relationship Id="rId4" Type="http://schemas.openxmlformats.org/officeDocument/2006/relationships/image" Target="../media/image48.png"/><Relationship Id="rId1" Type="http://schemas.openxmlformats.org/officeDocument/2006/relationships/slideLayout" Target="../slideLayouts/slideLayout14.xml"/><Relationship Id="rId2" Type="http://schemas.openxmlformats.org/officeDocument/2006/relationships/notesSlide" Target="../notesSlides/notesSlide24.xml"/></Relationships>
</file>

<file path=ppt/slides/_rels/slide26.xml.rels><?xml version="1.0" encoding="UTF-8" standalone="yes"?>
<Relationships xmlns="http://schemas.openxmlformats.org/package/2006/relationships"><Relationship Id="rId3" Type="http://schemas.openxmlformats.org/officeDocument/2006/relationships/image" Target="../media/image49.png"/><Relationship Id="rId4" Type="http://schemas.openxmlformats.org/officeDocument/2006/relationships/image" Target="../media/image16.png"/><Relationship Id="rId5" Type="http://schemas.openxmlformats.org/officeDocument/2006/relationships/image" Target="../media/image18.png"/><Relationship Id="rId1" Type="http://schemas.openxmlformats.org/officeDocument/2006/relationships/slideLayout" Target="../slideLayouts/slideLayout14.xml"/><Relationship Id="rId2" Type="http://schemas.openxmlformats.org/officeDocument/2006/relationships/notesSlide" Target="../notesSlides/notesSlide25.xml"/></Relationships>
</file>

<file path=ppt/slides/_rels/slide27.xml.rels><?xml version="1.0" encoding="UTF-8" standalone="yes"?>
<Relationships xmlns="http://schemas.openxmlformats.org/package/2006/relationships"><Relationship Id="rId3" Type="http://schemas.openxmlformats.org/officeDocument/2006/relationships/image" Target="../media/image50.png"/><Relationship Id="rId4" Type="http://schemas.openxmlformats.org/officeDocument/2006/relationships/image" Target="../media/image51.png"/><Relationship Id="rId1" Type="http://schemas.openxmlformats.org/officeDocument/2006/relationships/slideLayout" Target="../slideLayouts/slideLayout14.xml"/><Relationship Id="rId2" Type="http://schemas.openxmlformats.org/officeDocument/2006/relationships/notesSlide" Target="../notesSlides/notesSlide26.xml"/></Relationships>
</file>

<file path=ppt/slides/_rels/slide28.xml.rels><?xml version="1.0" encoding="UTF-8" standalone="yes"?>
<Relationships xmlns="http://schemas.openxmlformats.org/package/2006/relationships"><Relationship Id="rId3" Type="http://schemas.openxmlformats.org/officeDocument/2006/relationships/image" Target="../media/image52.png"/><Relationship Id="rId4" Type="http://schemas.openxmlformats.org/officeDocument/2006/relationships/image" Target="../media/image53.png"/><Relationship Id="rId1" Type="http://schemas.openxmlformats.org/officeDocument/2006/relationships/slideLayout" Target="../slideLayouts/slideLayout14.xml"/><Relationship Id="rId2" Type="http://schemas.openxmlformats.org/officeDocument/2006/relationships/notesSlide" Target="../notesSlides/notesSlide27.xml"/></Relationships>
</file>

<file path=ppt/slides/_rels/slide29.xml.rels><?xml version="1.0" encoding="UTF-8" standalone="yes"?>
<Relationships xmlns="http://schemas.openxmlformats.org/package/2006/relationships"><Relationship Id="rId3" Type="http://schemas.openxmlformats.org/officeDocument/2006/relationships/image" Target="../media/image54.png"/><Relationship Id="rId4" Type="http://schemas.openxmlformats.org/officeDocument/2006/relationships/image" Target="../media/image55.png"/><Relationship Id="rId1" Type="http://schemas.openxmlformats.org/officeDocument/2006/relationships/slideLayout" Target="../slideLayouts/slideLayout14.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9.xml"/><Relationship Id="rId3" Type="http://schemas.openxmlformats.org/officeDocument/2006/relationships/image" Target="../media/image56.png"/></Relationships>
</file>

<file path=ppt/slides/_rels/slide31.xml.rels><?xml version="1.0" encoding="UTF-8" standalone="yes"?>
<Relationships xmlns="http://schemas.openxmlformats.org/package/2006/relationships"><Relationship Id="rId3" Type="http://schemas.openxmlformats.org/officeDocument/2006/relationships/image" Target="../media/image57.png"/><Relationship Id="rId4" Type="http://schemas.openxmlformats.org/officeDocument/2006/relationships/image" Target="../media/image58.png"/><Relationship Id="rId1" Type="http://schemas.openxmlformats.org/officeDocument/2006/relationships/slideLayout" Target="../slideLayouts/slideLayout14.xml"/><Relationship Id="rId2" Type="http://schemas.openxmlformats.org/officeDocument/2006/relationships/notesSlide" Target="../notesSlides/notesSlide3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1.xml"/><Relationship Id="rId3" Type="http://schemas.openxmlformats.org/officeDocument/2006/relationships/image" Target="../media/image5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2.xml"/></Relationships>
</file>

<file path=ppt/slides/_rels/slide34.xml.rels><?xml version="1.0" encoding="UTF-8" standalone="yes"?>
<Relationships xmlns="http://schemas.openxmlformats.org/package/2006/relationships"><Relationship Id="rId3" Type="http://schemas.openxmlformats.org/officeDocument/2006/relationships/image" Target="../media/image60.png"/><Relationship Id="rId4" Type="http://schemas.openxmlformats.org/officeDocument/2006/relationships/image" Target="../media/image61.png"/><Relationship Id="rId1" Type="http://schemas.openxmlformats.org/officeDocument/2006/relationships/slideLayout" Target="../slideLayouts/slideLayout14.xml"/><Relationship Id="rId2" Type="http://schemas.openxmlformats.org/officeDocument/2006/relationships/notesSlide" Target="../notesSlides/notesSlide3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11.png"/><Relationship Id="rId7" Type="http://schemas.openxmlformats.org/officeDocument/2006/relationships/image" Target="../media/image12.png"/><Relationship Id="rId8" Type="http://schemas.openxmlformats.org/officeDocument/2006/relationships/image" Target="../media/image13.png"/><Relationship Id="rId9" Type="http://schemas.openxmlformats.org/officeDocument/2006/relationships/image" Target="../media/image14.png"/><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9.xml"/><Relationship Id="rId3" Type="http://schemas.openxmlformats.org/officeDocument/2006/relationships/image" Target="../media/image62.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0.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3" Type="http://schemas.openxmlformats.org/officeDocument/2006/relationships/image" Target="../media/image63.png"/><Relationship Id="rId4" Type="http://schemas.openxmlformats.org/officeDocument/2006/relationships/image" Target="../media/image64.png"/><Relationship Id="rId1" Type="http://schemas.openxmlformats.org/officeDocument/2006/relationships/slideLayout" Target="../slideLayouts/slideLayout14.xml"/><Relationship Id="rId2" Type="http://schemas.openxmlformats.org/officeDocument/2006/relationships/notesSlide" Target="../notesSlides/notesSlide41.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image" Target="../media/image17.png"/><Relationship Id="rId6" Type="http://schemas.openxmlformats.org/officeDocument/2006/relationships/image" Target="../media/image18.png"/><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3.xml"/><Relationship Id="rId3" Type="http://schemas.openxmlformats.org/officeDocument/2006/relationships/image" Target="../media/image65.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image" Target="../media/image6.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1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17410" name="TextBox 11"/>
          <p:cNvSpPr txBox="1">
            <a:spLocks noChangeArrowheads="1"/>
          </p:cNvSpPr>
          <p:nvPr/>
        </p:nvSpPr>
        <p:spPr bwMode="auto">
          <a:xfrm>
            <a:off x="9939338" y="3971925"/>
            <a:ext cx="185737" cy="369888"/>
          </a:xfrm>
          <a:prstGeom prst="rect">
            <a:avLst/>
          </a:prstGeom>
          <a:noFill/>
          <a:ln w="9525">
            <a:noFill/>
            <a:miter lim="800000"/>
            <a:headEnd/>
            <a:tailEnd/>
          </a:ln>
        </p:spPr>
        <p:txBody>
          <a:bodyPr wrap="none">
            <a:prstTxWarp prst="textNoShape">
              <a:avLst/>
            </a:prstTxWarp>
            <a:spAutoFit/>
          </a:bodyPr>
          <a:lstStyle/>
          <a:p>
            <a:endParaRPr lang="en-US" sz="1800"/>
          </a:p>
        </p:txBody>
      </p:sp>
      <p:sp>
        <p:nvSpPr>
          <p:cNvPr id="17413" name="Title 11"/>
          <p:cNvSpPr txBox="1">
            <a:spLocks/>
          </p:cNvSpPr>
          <p:nvPr/>
        </p:nvSpPr>
        <p:spPr bwMode="auto">
          <a:xfrm>
            <a:off x="762000" y="3022600"/>
            <a:ext cx="7713663" cy="949325"/>
          </a:xfrm>
          <a:prstGeom prst="rect">
            <a:avLst/>
          </a:prstGeom>
          <a:noFill/>
          <a:ln w="9525">
            <a:noFill/>
            <a:miter lim="800000"/>
            <a:headEnd/>
            <a:tailEnd/>
          </a:ln>
        </p:spPr>
        <p:txBody>
          <a:bodyPr>
            <a:prstTxWarp prst="textNoShape">
              <a:avLst/>
            </a:prstTxWarp>
          </a:bodyPr>
          <a:lstStyle/>
          <a:p>
            <a:pPr algn="ctr"/>
            <a:r>
              <a:rPr lang="en-US" sz="4000" b="1" dirty="0" smtClean="0">
                <a:solidFill>
                  <a:srgbClr val="122956"/>
                </a:solidFill>
                <a:ea typeface="Trebuchet MS" charset="0"/>
                <a:cs typeface="Trebuchet MS" charset="0"/>
              </a:rPr>
              <a:t>iOS Deep Dive</a:t>
            </a:r>
            <a:endParaRPr lang="en-US" sz="4000" b="1" dirty="0">
              <a:solidFill>
                <a:srgbClr val="122956"/>
              </a:solidFill>
              <a:ea typeface="Trebuchet MS" charset="0"/>
              <a:cs typeface="Trebuchet MS" charset="0"/>
            </a:endParaRP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UI: Navigation Group - Example</a:t>
            </a:r>
            <a:endParaRPr lang="en-US" dirty="0"/>
          </a:p>
        </p:txBody>
      </p:sp>
      <p:pic>
        <p:nvPicPr>
          <p:cNvPr id="6" name="Picture 5"/>
          <p:cNvPicPr>
            <a:picLocks noChangeAspect="1"/>
          </p:cNvPicPr>
          <p:nvPr/>
        </p:nvPicPr>
        <p:blipFill>
          <a:blip r:embed="rId3"/>
          <a:stretch>
            <a:fillRect/>
          </a:stretch>
        </p:blipFill>
        <p:spPr>
          <a:xfrm>
            <a:off x="457200" y="1600200"/>
            <a:ext cx="6526566" cy="4425950"/>
          </a:xfrm>
          <a:prstGeom prst="rect">
            <a:avLst/>
          </a:prstGeom>
        </p:spPr>
      </p:pic>
      <p:pic>
        <p:nvPicPr>
          <p:cNvPr id="7" name="Picture 6"/>
          <p:cNvPicPr>
            <a:picLocks noChangeAspect="1"/>
          </p:cNvPicPr>
          <p:nvPr/>
        </p:nvPicPr>
        <p:blipFill>
          <a:blip r:embed="rId4"/>
          <a:stretch>
            <a:fillRect/>
          </a:stretch>
        </p:blipFill>
        <p:spPr>
          <a:xfrm>
            <a:off x="6305784" y="2578100"/>
            <a:ext cx="2120665" cy="4057650"/>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UI: Navigation Group - Example</a:t>
            </a:r>
            <a:endParaRPr lang="en-US" dirty="0"/>
          </a:p>
        </p:txBody>
      </p:sp>
      <p:pic>
        <p:nvPicPr>
          <p:cNvPr id="4" name="Picture 3"/>
          <p:cNvPicPr>
            <a:picLocks noChangeAspect="1"/>
          </p:cNvPicPr>
          <p:nvPr/>
        </p:nvPicPr>
        <p:blipFill>
          <a:blip r:embed="rId3"/>
          <a:stretch>
            <a:fillRect/>
          </a:stretch>
        </p:blipFill>
        <p:spPr>
          <a:xfrm>
            <a:off x="1104124" y="4084238"/>
            <a:ext cx="2817597" cy="5391150"/>
          </a:xfrm>
          <a:prstGeom prst="rect">
            <a:avLst/>
          </a:prstGeom>
        </p:spPr>
      </p:pic>
      <p:pic>
        <p:nvPicPr>
          <p:cNvPr id="6" name="Picture 5"/>
          <p:cNvPicPr>
            <a:picLocks noChangeAspect="1"/>
          </p:cNvPicPr>
          <p:nvPr/>
        </p:nvPicPr>
        <p:blipFill>
          <a:blip r:embed="rId4"/>
          <a:stretch>
            <a:fillRect/>
          </a:stretch>
        </p:blipFill>
        <p:spPr>
          <a:xfrm>
            <a:off x="5293321" y="4013199"/>
            <a:ext cx="2988410" cy="5614589"/>
          </a:xfrm>
          <a:prstGeom prst="rect">
            <a:avLst/>
          </a:prstGeom>
        </p:spPr>
      </p:pic>
      <p:pic>
        <p:nvPicPr>
          <p:cNvPr id="10" name="Picture 9"/>
          <p:cNvPicPr>
            <a:picLocks noChangeAspect="1"/>
          </p:cNvPicPr>
          <p:nvPr/>
        </p:nvPicPr>
        <p:blipFill>
          <a:blip r:embed="rId5"/>
          <a:stretch>
            <a:fillRect/>
          </a:stretch>
        </p:blipFill>
        <p:spPr>
          <a:xfrm>
            <a:off x="3921721" y="5130801"/>
            <a:ext cx="1422400" cy="558800"/>
          </a:xfrm>
          <a:prstGeom prst="rect">
            <a:avLst/>
          </a:prstGeom>
        </p:spPr>
      </p:pic>
      <p:pic>
        <p:nvPicPr>
          <p:cNvPr id="12" name="Picture 11"/>
          <p:cNvPicPr>
            <a:picLocks noChangeAspect="1"/>
          </p:cNvPicPr>
          <p:nvPr/>
        </p:nvPicPr>
        <p:blipFill>
          <a:blip r:embed="rId6"/>
          <a:stretch>
            <a:fillRect/>
          </a:stretch>
        </p:blipFill>
        <p:spPr>
          <a:xfrm>
            <a:off x="761999" y="1542516"/>
            <a:ext cx="7392731" cy="2165883"/>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3"/>
          <a:stretch>
            <a:fillRect/>
          </a:stretch>
        </p:blipFill>
        <p:spPr>
          <a:xfrm>
            <a:off x="2664504" y="5187950"/>
            <a:ext cx="4114800" cy="3340100"/>
          </a:xfrm>
          <a:prstGeom prst="rect">
            <a:avLst/>
          </a:prstGeom>
        </p:spPr>
      </p:pic>
      <p:sp>
        <p:nvSpPr>
          <p:cNvPr id="2" name="Title 1"/>
          <p:cNvSpPr>
            <a:spLocks noGrp="1"/>
          </p:cNvSpPr>
          <p:nvPr>
            <p:ph type="title"/>
          </p:nvPr>
        </p:nvSpPr>
        <p:spPr/>
        <p:txBody>
          <a:bodyPr/>
          <a:lstStyle/>
          <a:p>
            <a:r>
              <a:rPr lang="en-US" dirty="0" smtClean="0"/>
              <a:t>UI: Navigation Bar - Example</a:t>
            </a:r>
            <a:endParaRPr lang="en-US" dirty="0"/>
          </a:p>
        </p:txBody>
      </p:sp>
      <p:pic>
        <p:nvPicPr>
          <p:cNvPr id="8" name="Picture 7" descr="navbar.png"/>
          <p:cNvPicPr>
            <a:picLocks noChangeAspect="1"/>
          </p:cNvPicPr>
          <p:nvPr/>
        </p:nvPicPr>
        <p:blipFill>
          <a:blip r:embed="rId4"/>
          <a:stretch>
            <a:fillRect/>
          </a:stretch>
        </p:blipFill>
        <p:spPr>
          <a:xfrm>
            <a:off x="2701479" y="5473700"/>
            <a:ext cx="4052425" cy="546252"/>
          </a:xfrm>
          <a:prstGeom prst="rect">
            <a:avLst/>
          </a:prstGeom>
        </p:spPr>
      </p:pic>
      <p:pic>
        <p:nvPicPr>
          <p:cNvPr id="13" name="Picture 12"/>
          <p:cNvPicPr>
            <a:picLocks noChangeAspect="1"/>
          </p:cNvPicPr>
          <p:nvPr/>
        </p:nvPicPr>
        <p:blipFill>
          <a:blip r:embed="rId5"/>
          <a:stretch>
            <a:fillRect/>
          </a:stretch>
        </p:blipFill>
        <p:spPr>
          <a:xfrm>
            <a:off x="736600" y="1383040"/>
            <a:ext cx="7270750" cy="3286150"/>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UI: Toolbars</a:t>
            </a:r>
            <a:endParaRPr lang="en-US" dirty="0"/>
          </a:p>
        </p:txBody>
      </p:sp>
      <p:pic>
        <p:nvPicPr>
          <p:cNvPr id="5" name="Picture 4"/>
          <p:cNvPicPr>
            <a:picLocks noChangeAspect="1"/>
          </p:cNvPicPr>
          <p:nvPr/>
        </p:nvPicPr>
        <p:blipFill>
          <a:blip r:embed="rId3"/>
          <a:stretch>
            <a:fillRect/>
          </a:stretch>
        </p:blipFill>
        <p:spPr>
          <a:xfrm>
            <a:off x="5143500" y="2970020"/>
            <a:ext cx="3708400" cy="2222500"/>
          </a:xfrm>
          <a:prstGeom prst="rect">
            <a:avLst/>
          </a:prstGeom>
        </p:spPr>
      </p:pic>
      <p:sp>
        <p:nvSpPr>
          <p:cNvPr id="8" name="Rectangle 7"/>
          <p:cNvSpPr/>
          <p:nvPr/>
        </p:nvSpPr>
        <p:spPr>
          <a:xfrm>
            <a:off x="457200" y="2042344"/>
            <a:ext cx="4572000" cy="1200328"/>
          </a:xfrm>
          <a:prstGeom prst="rect">
            <a:avLst/>
          </a:prstGeom>
        </p:spPr>
        <p:txBody>
          <a:bodyPr>
            <a:spAutoFit/>
          </a:bodyPr>
          <a:lstStyle/>
          <a:p>
            <a:r>
              <a:rPr lang="en-US" dirty="0" smtClean="0"/>
              <a:t>A toolbar contains controls that perform actions related to objects in the screen or view.</a:t>
            </a:r>
            <a:endParaRPr lang="en-US" dirty="0"/>
          </a:p>
        </p:txBody>
      </p:sp>
      <p:sp>
        <p:nvSpPr>
          <p:cNvPr id="9" name="Rectangle 8"/>
          <p:cNvSpPr/>
          <p:nvPr/>
        </p:nvSpPr>
        <p:spPr>
          <a:xfrm>
            <a:off x="457200" y="3553644"/>
            <a:ext cx="4406900" cy="1200328"/>
          </a:xfrm>
          <a:prstGeom prst="rect">
            <a:avLst/>
          </a:prstGeom>
        </p:spPr>
        <p:txBody>
          <a:bodyPr wrap="square">
            <a:spAutoFit/>
          </a:bodyPr>
          <a:lstStyle/>
          <a:p>
            <a:r>
              <a:rPr lang="en-US" dirty="0" smtClean="0"/>
              <a:t>Use a toolbar to provide a set of actions users can take in the current context.</a:t>
            </a:r>
            <a:endParaRPr lang="en-US" dirty="0"/>
          </a:p>
        </p:txBody>
      </p:sp>
      <p:sp>
        <p:nvSpPr>
          <p:cNvPr id="10" name="Rectangle 9"/>
          <p:cNvSpPr/>
          <p:nvPr/>
        </p:nvSpPr>
        <p:spPr>
          <a:xfrm>
            <a:off x="5308600" y="2042344"/>
            <a:ext cx="3378200" cy="830997"/>
          </a:xfrm>
          <a:prstGeom prst="rect">
            <a:avLst/>
          </a:prstGeom>
        </p:spPr>
        <p:txBody>
          <a:bodyPr wrap="square">
            <a:spAutoFit/>
          </a:bodyPr>
          <a:lstStyle/>
          <a:p>
            <a:r>
              <a:rPr lang="en-US" sz="1600" dirty="0" smtClean="0"/>
              <a:t>Button objects are stored in an array and passed to toolbar object.</a:t>
            </a:r>
            <a:endParaRPr lang="en-US" sz="1600" dirty="0"/>
          </a:p>
        </p:txBody>
      </p:sp>
      <p:sp>
        <p:nvSpPr>
          <p:cNvPr id="11" name="Rectangle 10"/>
          <p:cNvSpPr/>
          <p:nvPr/>
        </p:nvSpPr>
        <p:spPr>
          <a:xfrm>
            <a:off x="5143500" y="5435600"/>
            <a:ext cx="3708400" cy="584776"/>
          </a:xfrm>
          <a:prstGeom prst="rect">
            <a:avLst/>
          </a:prstGeom>
        </p:spPr>
        <p:txBody>
          <a:bodyPr wrap="square">
            <a:spAutoFit/>
          </a:bodyPr>
          <a:lstStyle/>
          <a:p>
            <a:r>
              <a:rPr lang="en-US" sz="1600" dirty="0" smtClean="0"/>
              <a:t>Maintain a hit target area of at least 44 </a:t>
            </a:r>
            <a:r>
              <a:rPr lang="en-US" sz="1600" dirty="0" err="1" smtClean="0"/>
              <a:t>x</a:t>
            </a:r>
            <a:r>
              <a:rPr lang="en-US" sz="1600" dirty="0" smtClean="0"/>
              <a:t> 44 points for each toolbar item. </a:t>
            </a:r>
            <a:endParaRPr lang="en-US" sz="1600" dirty="0"/>
          </a:p>
        </p:txBody>
      </p:sp>
    </p:spTree>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stretch>
            <a:fillRect/>
          </a:stretch>
        </p:blipFill>
        <p:spPr>
          <a:xfrm>
            <a:off x="457200" y="3732020"/>
            <a:ext cx="7659872" cy="2311400"/>
          </a:xfrm>
          <a:prstGeom prst="rect">
            <a:avLst/>
          </a:prstGeom>
        </p:spPr>
      </p:pic>
      <p:sp>
        <p:nvSpPr>
          <p:cNvPr id="2" name="Title 1"/>
          <p:cNvSpPr>
            <a:spLocks noGrp="1"/>
          </p:cNvSpPr>
          <p:nvPr>
            <p:ph type="title"/>
          </p:nvPr>
        </p:nvSpPr>
        <p:spPr/>
        <p:txBody>
          <a:bodyPr/>
          <a:lstStyle/>
          <a:p>
            <a:r>
              <a:rPr lang="en-US" dirty="0" smtClean="0"/>
              <a:t>UI: Toolbars</a:t>
            </a:r>
            <a:endParaRPr lang="en-US" dirty="0"/>
          </a:p>
        </p:txBody>
      </p:sp>
      <p:sp>
        <p:nvSpPr>
          <p:cNvPr id="6" name="Rectangle 5"/>
          <p:cNvSpPr/>
          <p:nvPr/>
        </p:nvSpPr>
        <p:spPr>
          <a:xfrm>
            <a:off x="406400" y="1600200"/>
            <a:ext cx="4572000" cy="1200328"/>
          </a:xfrm>
          <a:prstGeom prst="rect">
            <a:avLst/>
          </a:prstGeom>
        </p:spPr>
        <p:txBody>
          <a:bodyPr>
            <a:spAutoFit/>
          </a:bodyPr>
          <a:lstStyle/>
          <a:p>
            <a:r>
              <a:rPr lang="en-US" dirty="0" smtClean="0"/>
              <a:t>A Toolbar can be placed at the bottom of a window, or navigation group, at any time.</a:t>
            </a:r>
            <a:endParaRPr lang="en-US" dirty="0"/>
          </a:p>
        </p:txBody>
      </p:sp>
      <p:pic>
        <p:nvPicPr>
          <p:cNvPr id="11" name="Picture 10"/>
          <p:cNvPicPr>
            <a:picLocks noChangeAspect="1"/>
          </p:cNvPicPr>
          <p:nvPr/>
        </p:nvPicPr>
        <p:blipFill>
          <a:blip r:embed="rId4"/>
          <a:stretch>
            <a:fillRect/>
          </a:stretch>
        </p:blipFill>
        <p:spPr>
          <a:xfrm>
            <a:off x="4965700" y="1174928"/>
            <a:ext cx="3810000" cy="2860000"/>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UI: Toolbars</a:t>
            </a:r>
            <a:endParaRPr lang="en-US" dirty="0"/>
          </a:p>
        </p:txBody>
      </p:sp>
      <p:sp>
        <p:nvSpPr>
          <p:cNvPr id="7" name="Rectangle 6"/>
          <p:cNvSpPr/>
          <p:nvPr/>
        </p:nvSpPr>
        <p:spPr>
          <a:xfrm>
            <a:off x="406400" y="1392178"/>
            <a:ext cx="8280400" cy="461665"/>
          </a:xfrm>
          <a:prstGeom prst="rect">
            <a:avLst/>
          </a:prstGeom>
        </p:spPr>
        <p:txBody>
          <a:bodyPr wrap="square">
            <a:spAutoFit/>
          </a:bodyPr>
          <a:lstStyle/>
          <a:p>
            <a:r>
              <a:rPr lang="en-US" dirty="0" smtClean="0"/>
              <a:t>A Toolbar can also be placed on a keyboard…</a:t>
            </a:r>
            <a:endParaRPr lang="en-US" dirty="0"/>
          </a:p>
        </p:txBody>
      </p:sp>
      <p:pic>
        <p:nvPicPr>
          <p:cNvPr id="8" name="Picture 7"/>
          <p:cNvPicPr>
            <a:picLocks noChangeAspect="1"/>
          </p:cNvPicPr>
          <p:nvPr/>
        </p:nvPicPr>
        <p:blipFill>
          <a:blip r:embed="rId3"/>
          <a:stretch>
            <a:fillRect/>
          </a:stretch>
        </p:blipFill>
        <p:spPr>
          <a:xfrm>
            <a:off x="4279900" y="5003800"/>
            <a:ext cx="4064000" cy="3289300"/>
          </a:xfrm>
          <a:prstGeom prst="rect">
            <a:avLst/>
          </a:prstGeom>
        </p:spPr>
      </p:pic>
      <p:pic>
        <p:nvPicPr>
          <p:cNvPr id="9" name="Picture 8"/>
          <p:cNvPicPr>
            <a:picLocks noChangeAspect="1"/>
          </p:cNvPicPr>
          <p:nvPr/>
        </p:nvPicPr>
        <p:blipFill>
          <a:blip r:embed="rId4"/>
          <a:stretch>
            <a:fillRect/>
          </a:stretch>
        </p:blipFill>
        <p:spPr>
          <a:xfrm>
            <a:off x="546100" y="2125018"/>
            <a:ext cx="6972300" cy="2700981"/>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UI: Button Bar</a:t>
            </a:r>
            <a:endParaRPr lang="en-US" dirty="0"/>
          </a:p>
        </p:txBody>
      </p:sp>
      <p:sp>
        <p:nvSpPr>
          <p:cNvPr id="5" name="Rectangle 4"/>
          <p:cNvSpPr/>
          <p:nvPr/>
        </p:nvSpPr>
        <p:spPr>
          <a:xfrm>
            <a:off x="355600" y="1500138"/>
            <a:ext cx="4572000" cy="1200328"/>
          </a:xfrm>
          <a:prstGeom prst="rect">
            <a:avLst/>
          </a:prstGeom>
        </p:spPr>
        <p:txBody>
          <a:bodyPr>
            <a:spAutoFit/>
          </a:bodyPr>
          <a:lstStyle/>
          <a:p>
            <a:r>
              <a:rPr lang="en-US" dirty="0" smtClean="0"/>
              <a:t>A button bar is a type of segmented control that does not maintain selected state.</a:t>
            </a:r>
            <a:endParaRPr lang="en-US" dirty="0"/>
          </a:p>
        </p:txBody>
      </p:sp>
      <p:pic>
        <p:nvPicPr>
          <p:cNvPr id="12" name="Picture 11"/>
          <p:cNvPicPr>
            <a:picLocks noChangeAspect="1"/>
          </p:cNvPicPr>
          <p:nvPr/>
        </p:nvPicPr>
        <p:blipFill>
          <a:blip r:embed="rId3"/>
          <a:stretch>
            <a:fillRect/>
          </a:stretch>
        </p:blipFill>
        <p:spPr>
          <a:xfrm>
            <a:off x="939800" y="3149600"/>
            <a:ext cx="7486650" cy="3230332"/>
          </a:xfrm>
          <a:prstGeom prst="rect">
            <a:avLst/>
          </a:prstGeom>
        </p:spPr>
      </p:pic>
      <p:pic>
        <p:nvPicPr>
          <p:cNvPr id="13" name="Picture 12"/>
          <p:cNvPicPr>
            <a:picLocks noChangeAspect="1"/>
          </p:cNvPicPr>
          <p:nvPr/>
        </p:nvPicPr>
        <p:blipFill>
          <a:blip r:embed="rId4"/>
          <a:stretch>
            <a:fillRect/>
          </a:stretch>
        </p:blipFill>
        <p:spPr>
          <a:xfrm>
            <a:off x="4864100" y="1708150"/>
            <a:ext cx="4064000" cy="571500"/>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UI: Tabbed Bar</a:t>
            </a:r>
            <a:endParaRPr lang="en-US" dirty="0"/>
          </a:p>
        </p:txBody>
      </p:sp>
      <p:sp>
        <p:nvSpPr>
          <p:cNvPr id="5" name="Rectangle 4"/>
          <p:cNvSpPr/>
          <p:nvPr/>
        </p:nvSpPr>
        <p:spPr>
          <a:xfrm>
            <a:off x="355600" y="1500138"/>
            <a:ext cx="4572000" cy="1200328"/>
          </a:xfrm>
          <a:prstGeom prst="rect">
            <a:avLst/>
          </a:prstGeom>
        </p:spPr>
        <p:txBody>
          <a:bodyPr>
            <a:spAutoFit/>
          </a:bodyPr>
          <a:lstStyle/>
          <a:p>
            <a:r>
              <a:rPr lang="en-US" dirty="0" smtClean="0"/>
              <a:t>A tabbed bar visually maintains a state (visually distinguished as a pressed or selected look).</a:t>
            </a:r>
            <a:endParaRPr lang="en-US" dirty="0"/>
          </a:p>
        </p:txBody>
      </p:sp>
      <p:pic>
        <p:nvPicPr>
          <p:cNvPr id="8" name="Picture 7"/>
          <p:cNvPicPr>
            <a:picLocks noChangeAspect="1"/>
          </p:cNvPicPr>
          <p:nvPr/>
        </p:nvPicPr>
        <p:blipFill>
          <a:blip r:embed="rId3"/>
          <a:stretch>
            <a:fillRect/>
          </a:stretch>
        </p:blipFill>
        <p:spPr>
          <a:xfrm>
            <a:off x="4927600" y="2654300"/>
            <a:ext cx="4064000" cy="762000"/>
          </a:xfrm>
          <a:prstGeom prst="rect">
            <a:avLst/>
          </a:prstGeom>
        </p:spPr>
      </p:pic>
      <p:pic>
        <p:nvPicPr>
          <p:cNvPr id="9" name="Picture 8"/>
          <p:cNvPicPr>
            <a:picLocks noChangeAspect="1"/>
          </p:cNvPicPr>
          <p:nvPr/>
        </p:nvPicPr>
        <p:blipFill>
          <a:blip r:embed="rId4"/>
          <a:stretch>
            <a:fillRect/>
          </a:stretch>
        </p:blipFill>
        <p:spPr>
          <a:xfrm>
            <a:off x="4927600" y="1677938"/>
            <a:ext cx="4064000" cy="584200"/>
          </a:xfrm>
          <a:prstGeom prst="rect">
            <a:avLst/>
          </a:prstGeom>
        </p:spPr>
      </p:pic>
      <p:sp>
        <p:nvSpPr>
          <p:cNvPr id="10" name="Rectangle 9"/>
          <p:cNvSpPr/>
          <p:nvPr/>
        </p:nvSpPr>
        <p:spPr>
          <a:xfrm>
            <a:off x="355600" y="2850972"/>
            <a:ext cx="4572000" cy="1200328"/>
          </a:xfrm>
          <a:prstGeom prst="rect">
            <a:avLst/>
          </a:prstGeom>
        </p:spPr>
        <p:txBody>
          <a:bodyPr>
            <a:spAutoFit/>
          </a:bodyPr>
          <a:lstStyle/>
          <a:p>
            <a:r>
              <a:rPr lang="en-US" dirty="0" smtClean="0"/>
              <a:t>Use a tabbed and button bars to offer closely related, but mutually exclusive choices.</a:t>
            </a:r>
            <a:endParaRPr lang="en-US" dirty="0"/>
          </a:p>
        </p:txBody>
      </p:sp>
      <p:pic>
        <p:nvPicPr>
          <p:cNvPr id="11" name="Picture 10"/>
          <p:cNvPicPr>
            <a:picLocks noChangeAspect="1"/>
          </p:cNvPicPr>
          <p:nvPr/>
        </p:nvPicPr>
        <p:blipFill>
          <a:blip r:embed="rId5"/>
          <a:stretch>
            <a:fillRect/>
          </a:stretch>
        </p:blipFill>
        <p:spPr>
          <a:xfrm>
            <a:off x="596900" y="4363470"/>
            <a:ext cx="6819900" cy="2151630"/>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UI: Switch	</a:t>
            </a:r>
            <a:endParaRPr lang="en-US" dirty="0"/>
          </a:p>
        </p:txBody>
      </p:sp>
      <p:pic>
        <p:nvPicPr>
          <p:cNvPr id="4" name="Picture 3"/>
          <p:cNvPicPr>
            <a:picLocks noChangeAspect="1"/>
          </p:cNvPicPr>
          <p:nvPr/>
        </p:nvPicPr>
        <p:blipFill>
          <a:blip r:embed="rId2"/>
          <a:stretch>
            <a:fillRect/>
          </a:stretch>
        </p:blipFill>
        <p:spPr>
          <a:xfrm>
            <a:off x="6629400" y="1718439"/>
            <a:ext cx="1447800" cy="1549400"/>
          </a:xfrm>
          <a:prstGeom prst="rect">
            <a:avLst/>
          </a:prstGeom>
        </p:spPr>
      </p:pic>
      <p:sp>
        <p:nvSpPr>
          <p:cNvPr id="5" name="Rectangle 4"/>
          <p:cNvSpPr/>
          <p:nvPr/>
        </p:nvSpPr>
        <p:spPr>
          <a:xfrm>
            <a:off x="727075" y="1718439"/>
            <a:ext cx="4572000" cy="830997"/>
          </a:xfrm>
          <a:prstGeom prst="rect">
            <a:avLst/>
          </a:prstGeom>
        </p:spPr>
        <p:txBody>
          <a:bodyPr>
            <a:spAutoFit/>
          </a:bodyPr>
          <a:lstStyle/>
          <a:p>
            <a:r>
              <a:rPr lang="en-US" dirty="0" smtClean="0"/>
              <a:t>A switch presents two mutually exclusive choices or states.</a:t>
            </a:r>
            <a:endParaRPr lang="en-US" dirty="0"/>
          </a:p>
        </p:txBody>
      </p:sp>
      <p:sp>
        <p:nvSpPr>
          <p:cNvPr id="6" name="Rectangle 5"/>
          <p:cNvSpPr/>
          <p:nvPr/>
        </p:nvSpPr>
        <p:spPr>
          <a:xfrm>
            <a:off x="5816600" y="3696894"/>
            <a:ext cx="3327400" cy="1815882"/>
          </a:xfrm>
          <a:prstGeom prst="rect">
            <a:avLst/>
          </a:prstGeom>
        </p:spPr>
        <p:txBody>
          <a:bodyPr wrap="square">
            <a:spAutoFit/>
          </a:bodyPr>
          <a:lstStyle/>
          <a:p>
            <a:r>
              <a:rPr lang="en-US" sz="1600" dirty="0" smtClean="0"/>
              <a:t>Note: A switch displays the value that is currently in effect; users slide the control to select (and reveal) the other value. </a:t>
            </a:r>
          </a:p>
          <a:p>
            <a:endParaRPr lang="en-US" sz="1600" dirty="0"/>
          </a:p>
          <a:p>
            <a:r>
              <a:rPr lang="en-US" sz="1600" dirty="0" smtClean="0"/>
              <a:t>Users can also tap the control to switch between choices.</a:t>
            </a:r>
            <a:endParaRPr lang="en-US" sz="1600" dirty="0"/>
          </a:p>
        </p:txBody>
      </p:sp>
      <p:pic>
        <p:nvPicPr>
          <p:cNvPr id="7" name="Picture 6"/>
          <p:cNvPicPr>
            <a:picLocks noChangeAspect="1"/>
          </p:cNvPicPr>
          <p:nvPr/>
        </p:nvPicPr>
        <p:blipFill>
          <a:blip r:embed="rId3"/>
          <a:stretch>
            <a:fillRect/>
          </a:stretch>
        </p:blipFill>
        <p:spPr>
          <a:xfrm>
            <a:off x="727075" y="3696894"/>
            <a:ext cx="4362450" cy="2258209"/>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UI: Slider</a:t>
            </a:r>
            <a:endParaRPr lang="en-US" dirty="0"/>
          </a:p>
        </p:txBody>
      </p:sp>
      <p:pic>
        <p:nvPicPr>
          <p:cNvPr id="5" name="Picture 4"/>
          <p:cNvPicPr>
            <a:picLocks noChangeAspect="1"/>
          </p:cNvPicPr>
          <p:nvPr/>
        </p:nvPicPr>
        <p:blipFill>
          <a:blip r:embed="rId3"/>
          <a:stretch>
            <a:fillRect/>
          </a:stretch>
        </p:blipFill>
        <p:spPr>
          <a:xfrm>
            <a:off x="698500" y="3014690"/>
            <a:ext cx="6750050" cy="3584509"/>
          </a:xfrm>
          <a:prstGeom prst="rect">
            <a:avLst/>
          </a:prstGeom>
        </p:spPr>
      </p:pic>
      <p:pic>
        <p:nvPicPr>
          <p:cNvPr id="4" name="Picture 3"/>
          <p:cNvPicPr>
            <a:picLocks noChangeAspect="1"/>
          </p:cNvPicPr>
          <p:nvPr/>
        </p:nvPicPr>
        <p:blipFill>
          <a:blip r:embed="rId4"/>
          <a:stretch>
            <a:fillRect/>
          </a:stretch>
        </p:blipFill>
        <p:spPr>
          <a:xfrm>
            <a:off x="5321300" y="1359074"/>
            <a:ext cx="3606800" cy="660400"/>
          </a:xfrm>
          <a:prstGeom prst="rect">
            <a:avLst/>
          </a:prstGeom>
        </p:spPr>
      </p:pic>
      <p:sp>
        <p:nvSpPr>
          <p:cNvPr id="6" name="Rectangle 5"/>
          <p:cNvSpPr/>
          <p:nvPr/>
        </p:nvSpPr>
        <p:spPr>
          <a:xfrm>
            <a:off x="457200" y="1349462"/>
            <a:ext cx="4978400" cy="1569660"/>
          </a:xfrm>
          <a:prstGeom prst="rect">
            <a:avLst/>
          </a:prstGeom>
        </p:spPr>
        <p:txBody>
          <a:bodyPr wrap="square">
            <a:spAutoFit/>
          </a:bodyPr>
          <a:lstStyle/>
          <a:p>
            <a:r>
              <a:rPr lang="en-US" dirty="0" smtClean="0"/>
              <a:t>A slider allows users to make adjustments to a value or process throughout a range of allowed values.</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p:txBody>
          <a:bodyPr/>
          <a:lstStyle/>
          <a:p>
            <a:r>
              <a:rPr lang="en-US">
                <a:ea typeface="ＭＳ Ｐゴシック" charset="-128"/>
                <a:cs typeface="ＭＳ Ｐゴシック" charset="-128"/>
              </a:rPr>
              <a:t>Agenda</a:t>
            </a:r>
          </a:p>
        </p:txBody>
      </p:sp>
      <p:sp>
        <p:nvSpPr>
          <p:cNvPr id="19458" name="Content Placeholder 2"/>
          <p:cNvSpPr>
            <a:spLocks noGrp="1"/>
          </p:cNvSpPr>
          <p:nvPr>
            <p:ph idx="1"/>
          </p:nvPr>
        </p:nvSpPr>
        <p:spPr/>
        <p:txBody>
          <a:bodyPr/>
          <a:lstStyle/>
          <a:p>
            <a:r>
              <a:rPr lang="en-US" dirty="0" err="1" smtClean="0">
                <a:ea typeface="ＭＳ Ｐゴシック" charset="-128"/>
                <a:cs typeface="ＭＳ Ｐゴシック" charset="-128"/>
              </a:rPr>
              <a:t>iOS</a:t>
            </a:r>
            <a:r>
              <a:rPr lang="en-US" dirty="0" smtClean="0">
                <a:ea typeface="ＭＳ Ｐゴシック" charset="-128"/>
                <a:cs typeface="ＭＳ Ｐゴシック" charset="-128"/>
              </a:rPr>
              <a:t> Platform Characteristics</a:t>
            </a:r>
          </a:p>
          <a:p>
            <a:endParaRPr lang="en-US" dirty="0" smtClean="0">
              <a:ea typeface="ＭＳ Ｐゴシック" charset="-128"/>
              <a:cs typeface="ＭＳ Ｐゴシック" charset="-128"/>
            </a:endParaRPr>
          </a:p>
          <a:p>
            <a:r>
              <a:rPr lang="en-US" dirty="0" err="1" smtClean="0">
                <a:ea typeface="ＭＳ Ｐゴシック" charset="-128"/>
                <a:cs typeface="ＭＳ Ｐゴシック" charset="-128"/>
              </a:rPr>
              <a:t>iOS</a:t>
            </a:r>
            <a:r>
              <a:rPr lang="en-US" dirty="0" smtClean="0">
                <a:ea typeface="ＭＳ Ｐゴシック" charset="-128"/>
                <a:cs typeface="ＭＳ Ｐゴシック" charset="-128"/>
              </a:rPr>
              <a:t>-specific API Overview</a:t>
            </a:r>
          </a:p>
          <a:p>
            <a:endParaRPr lang="en-US" dirty="0" smtClean="0">
              <a:ea typeface="ＭＳ Ｐゴシック" charset="-128"/>
              <a:cs typeface="ＭＳ Ｐゴシック" charset="-128"/>
            </a:endParaRPr>
          </a:p>
          <a:p>
            <a:r>
              <a:rPr lang="en-US" dirty="0" smtClean="0">
                <a:ea typeface="ＭＳ Ｐゴシック" charset="-128"/>
                <a:cs typeface="ＭＳ Ｐゴシック" charset="-128"/>
              </a:rPr>
              <a:t>Key APIs</a:t>
            </a:r>
          </a:p>
          <a:p>
            <a:endParaRPr lang="en-US" dirty="0" smtClean="0">
              <a:ea typeface="ＭＳ Ｐゴシック" charset="-128"/>
              <a:cs typeface="ＭＳ Ｐゴシック" charset="-128"/>
            </a:endParaRPr>
          </a:p>
          <a:p>
            <a:r>
              <a:rPr lang="en-US" dirty="0" smtClean="0">
                <a:ea typeface="ＭＳ Ｐゴシック" charset="-128"/>
                <a:cs typeface="ＭＳ Ｐゴシック" charset="-128"/>
              </a:rPr>
              <a:t>Deep Dive: </a:t>
            </a:r>
            <a:r>
              <a:rPr lang="en-US" dirty="0" err="1" smtClean="0">
                <a:ea typeface="ＭＳ Ｐゴシック" charset="-128"/>
                <a:cs typeface="ＭＳ Ｐゴシック" charset="-128"/>
              </a:rPr>
              <a:t>iOS</a:t>
            </a:r>
            <a:r>
              <a:rPr lang="en-US" dirty="0" smtClean="0">
                <a:ea typeface="ＭＳ Ｐゴシック" charset="-128"/>
                <a:cs typeface="ＭＳ Ｐゴシック" charset="-128"/>
              </a:rPr>
              <a:t> Properties</a:t>
            </a:r>
          </a:p>
          <a:p>
            <a:endParaRPr lang="en-US" dirty="0" smtClean="0">
              <a:ea typeface="ＭＳ Ｐゴシック" charset="-128"/>
              <a:cs typeface="ＭＳ Ｐゴシック" charset="-128"/>
            </a:endParaRPr>
          </a:p>
          <a:p>
            <a:r>
              <a:rPr lang="en-US" dirty="0" smtClean="0">
                <a:ea typeface="ＭＳ Ｐゴシック" charset="-128"/>
                <a:cs typeface="ＭＳ Ｐゴシック" charset="-128"/>
              </a:rPr>
              <a:t>Examples in Action</a:t>
            </a:r>
          </a:p>
          <a:p>
            <a:endParaRPr lang="en-US" dirty="0">
              <a:ea typeface="ＭＳ Ｐゴシック" charset="-128"/>
              <a:cs typeface="ＭＳ Ｐゴシック" charset="-128"/>
            </a:endParaRPr>
          </a:p>
          <a:p>
            <a:r>
              <a:rPr lang="en-US" dirty="0">
                <a:ea typeface="ＭＳ Ｐゴシック" charset="-128"/>
                <a:cs typeface="ＭＳ Ｐゴシック" charset="-128"/>
              </a:rPr>
              <a:t>Lab Exercise Overview </a:t>
            </a:r>
          </a:p>
        </p:txBody>
      </p:sp>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UI: </a:t>
            </a:r>
            <a:r>
              <a:rPr lang="en-US" dirty="0" err="1" smtClean="0"/>
              <a:t>iPad</a:t>
            </a:r>
            <a:r>
              <a:rPr lang="en-US" dirty="0" smtClean="0"/>
              <a:t>-Specific APIs</a:t>
            </a:r>
            <a:endParaRPr lang="en-US" dirty="0"/>
          </a:p>
        </p:txBody>
      </p:sp>
      <p:sp>
        <p:nvSpPr>
          <p:cNvPr id="5" name="Rectangle 4"/>
          <p:cNvSpPr/>
          <p:nvPr/>
        </p:nvSpPr>
        <p:spPr>
          <a:xfrm>
            <a:off x="4114800" y="2552700"/>
            <a:ext cx="4572000" cy="1200328"/>
          </a:xfrm>
          <a:prstGeom prst="rect">
            <a:avLst/>
          </a:prstGeom>
        </p:spPr>
        <p:txBody>
          <a:bodyPr>
            <a:spAutoFit/>
          </a:bodyPr>
          <a:lstStyle/>
          <a:p>
            <a:r>
              <a:rPr lang="en-US" dirty="0" err="1" smtClean="0"/>
              <a:t>Titanium.UI.iPad.Popover</a:t>
            </a:r>
            <a:endParaRPr lang="en-US" dirty="0" smtClean="0"/>
          </a:p>
          <a:p>
            <a:endParaRPr lang="en-US" dirty="0" smtClean="0"/>
          </a:p>
          <a:p>
            <a:r>
              <a:rPr lang="en-US" dirty="0" err="1"/>
              <a:t>Titanium.UI.iPad.SplitWindow</a:t>
            </a:r>
            <a:endParaRPr lang="en-US" dirty="0"/>
          </a:p>
        </p:txBody>
      </p:sp>
      <p:sp>
        <p:nvSpPr>
          <p:cNvPr id="6" name="TextBox 5"/>
          <p:cNvSpPr txBox="1"/>
          <p:nvPr/>
        </p:nvSpPr>
        <p:spPr>
          <a:xfrm>
            <a:off x="749300" y="2869624"/>
            <a:ext cx="2238113" cy="584776"/>
          </a:xfrm>
          <a:prstGeom prst="rect">
            <a:avLst/>
          </a:prstGeom>
          <a:noFill/>
        </p:spPr>
        <p:txBody>
          <a:bodyPr wrap="none" rtlCol="0">
            <a:spAutoFit/>
          </a:bodyPr>
          <a:lstStyle/>
          <a:p>
            <a:r>
              <a:rPr lang="en-US" sz="3200" dirty="0" err="1" smtClean="0"/>
              <a:t>iPad</a:t>
            </a:r>
            <a:r>
              <a:rPr lang="en-US" sz="3200" dirty="0" smtClean="0"/>
              <a:t> Views</a:t>
            </a:r>
            <a:r>
              <a:rPr lang="en-US" dirty="0" smtClean="0"/>
              <a:t>:</a:t>
            </a:r>
            <a:endParaRPr lang="en-US" dirty="0"/>
          </a:p>
        </p:txBody>
      </p:sp>
      <p:sp>
        <p:nvSpPr>
          <p:cNvPr id="9" name="Left Brace 8"/>
          <p:cNvSpPr/>
          <p:nvPr/>
        </p:nvSpPr>
        <p:spPr>
          <a:xfrm>
            <a:off x="3035300" y="2768024"/>
            <a:ext cx="889000" cy="858004"/>
          </a:xfrm>
          <a:prstGeom prst="leftBrace">
            <a:avLst/>
          </a:prstGeom>
          <a:ln>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p:txBody>
          <a:bodyPr/>
          <a:lstStyle/>
          <a:p>
            <a:r>
              <a:rPr lang="en-US" dirty="0" smtClean="0">
                <a:ea typeface="ＭＳ Ｐゴシック" charset="-128"/>
                <a:cs typeface="ＭＳ Ｐゴシック" charset="-128"/>
              </a:rPr>
              <a:t>Key APIs - </a:t>
            </a:r>
            <a:r>
              <a:rPr lang="en-US" dirty="0" err="1" smtClean="0">
                <a:ea typeface="ＭＳ Ｐゴシック" charset="-128"/>
                <a:cs typeface="ＭＳ Ｐゴシック" charset="-128"/>
              </a:rPr>
              <a:t>Titanium.UI.iPad.Popover</a:t>
            </a:r>
            <a:endParaRPr lang="en-US" dirty="0" smtClean="0">
              <a:ea typeface="ＭＳ Ｐゴシック" charset="-128"/>
              <a:cs typeface="ＭＳ Ｐゴシック" charset="-128"/>
            </a:endParaRPr>
          </a:p>
        </p:txBody>
      </p:sp>
      <p:pic>
        <p:nvPicPr>
          <p:cNvPr id="6" name="Picture 5"/>
          <p:cNvPicPr>
            <a:picLocks noChangeAspect="1"/>
          </p:cNvPicPr>
          <p:nvPr/>
        </p:nvPicPr>
        <p:blipFill>
          <a:blip r:embed="rId3"/>
          <a:stretch>
            <a:fillRect/>
          </a:stretch>
        </p:blipFill>
        <p:spPr>
          <a:xfrm>
            <a:off x="4772528" y="1390988"/>
            <a:ext cx="4318000" cy="4851400"/>
          </a:xfrm>
          <a:prstGeom prst="rect">
            <a:avLst/>
          </a:prstGeom>
        </p:spPr>
      </p:pic>
      <p:sp>
        <p:nvSpPr>
          <p:cNvPr id="8" name="Rectangle 7"/>
          <p:cNvSpPr/>
          <p:nvPr/>
        </p:nvSpPr>
        <p:spPr>
          <a:xfrm>
            <a:off x="200528" y="1859340"/>
            <a:ext cx="4572000" cy="1569660"/>
          </a:xfrm>
          <a:prstGeom prst="rect">
            <a:avLst/>
          </a:prstGeom>
        </p:spPr>
        <p:txBody>
          <a:bodyPr>
            <a:spAutoFit/>
          </a:bodyPr>
          <a:lstStyle/>
          <a:p>
            <a:r>
              <a:rPr lang="en-US" dirty="0" smtClean="0"/>
              <a:t>A popover is a transient view that can be revealed when people tap a control or an onscreen area.</a:t>
            </a:r>
            <a:endParaRPr lang="en-US" dirty="0"/>
          </a:p>
        </p:txBody>
      </p:sp>
      <p:sp>
        <p:nvSpPr>
          <p:cNvPr id="9" name="Rectangle 8"/>
          <p:cNvSpPr/>
          <p:nvPr/>
        </p:nvSpPr>
        <p:spPr>
          <a:xfrm>
            <a:off x="200528" y="3822700"/>
            <a:ext cx="4572000" cy="1200328"/>
          </a:xfrm>
          <a:prstGeom prst="rect">
            <a:avLst/>
          </a:prstGeom>
        </p:spPr>
        <p:txBody>
          <a:bodyPr>
            <a:spAutoFit/>
          </a:bodyPr>
          <a:lstStyle/>
          <a:p>
            <a:r>
              <a:rPr lang="en-US" dirty="0" smtClean="0"/>
              <a:t>A popover is a self-contained view that hovers above the contents of a screen. </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p:txBody>
          <a:bodyPr/>
          <a:lstStyle/>
          <a:p>
            <a:r>
              <a:rPr lang="en-US" dirty="0" smtClean="0">
                <a:ea typeface="ＭＳ Ｐゴシック" charset="-128"/>
                <a:cs typeface="ＭＳ Ｐゴシック" charset="-128"/>
              </a:rPr>
              <a:t>Key APIs - </a:t>
            </a:r>
            <a:r>
              <a:rPr lang="en-US" dirty="0" err="1" smtClean="0">
                <a:ea typeface="ＭＳ Ｐゴシック" charset="-128"/>
                <a:cs typeface="ＭＳ Ｐゴシック" charset="-128"/>
              </a:rPr>
              <a:t>Titanium.UI.iPad.Popover</a:t>
            </a:r>
            <a:endParaRPr lang="en-US" dirty="0" smtClean="0">
              <a:ea typeface="ＭＳ Ｐゴシック" charset="-128"/>
              <a:cs typeface="ＭＳ Ｐゴシック" charset="-128"/>
            </a:endParaRPr>
          </a:p>
        </p:txBody>
      </p:sp>
      <p:pic>
        <p:nvPicPr>
          <p:cNvPr id="6" name="Picture 5"/>
          <p:cNvPicPr>
            <a:picLocks noChangeAspect="1"/>
          </p:cNvPicPr>
          <p:nvPr/>
        </p:nvPicPr>
        <p:blipFill>
          <a:blip r:embed="rId3"/>
          <a:stretch>
            <a:fillRect/>
          </a:stretch>
        </p:blipFill>
        <p:spPr>
          <a:xfrm>
            <a:off x="869950" y="1977523"/>
            <a:ext cx="7404100" cy="2501900"/>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a:xfrm>
            <a:off x="283411" y="204788"/>
            <a:ext cx="8860589" cy="809625"/>
          </a:xfrm>
        </p:spPr>
        <p:txBody>
          <a:bodyPr/>
          <a:lstStyle/>
          <a:p>
            <a:r>
              <a:rPr lang="en-US" dirty="0" smtClean="0">
                <a:ea typeface="ＭＳ Ｐゴシック" charset="-128"/>
                <a:cs typeface="ＭＳ Ｐゴシック" charset="-128"/>
              </a:rPr>
              <a:t>Key APIs - </a:t>
            </a:r>
            <a:r>
              <a:rPr lang="en-US" dirty="0" err="1" smtClean="0">
                <a:ea typeface="ＭＳ Ｐゴシック" charset="-128"/>
                <a:cs typeface="ＭＳ Ｐゴシック" charset="-128"/>
              </a:rPr>
              <a:t>Titanium.UI.iPad.SplitWindow</a:t>
            </a:r>
            <a:endParaRPr lang="en-US" dirty="0" smtClean="0">
              <a:ea typeface="ＭＳ Ｐゴシック" charset="-128"/>
              <a:cs typeface="ＭＳ Ｐゴシック" charset="-128"/>
            </a:endParaRPr>
          </a:p>
        </p:txBody>
      </p:sp>
      <p:pic>
        <p:nvPicPr>
          <p:cNvPr id="6" name="Picture 5"/>
          <p:cNvPicPr>
            <a:picLocks noChangeAspect="1"/>
          </p:cNvPicPr>
          <p:nvPr/>
        </p:nvPicPr>
        <p:blipFill>
          <a:blip r:embed="rId3"/>
          <a:stretch>
            <a:fillRect/>
          </a:stretch>
        </p:blipFill>
        <p:spPr>
          <a:xfrm>
            <a:off x="4974389" y="1298664"/>
            <a:ext cx="7162800" cy="5461000"/>
          </a:xfrm>
          <a:prstGeom prst="rect">
            <a:avLst/>
          </a:prstGeom>
        </p:spPr>
      </p:pic>
      <p:sp>
        <p:nvSpPr>
          <p:cNvPr id="7" name="Rectangle 6"/>
          <p:cNvSpPr/>
          <p:nvPr/>
        </p:nvSpPr>
        <p:spPr>
          <a:xfrm>
            <a:off x="402389" y="1628508"/>
            <a:ext cx="4572000" cy="1200328"/>
          </a:xfrm>
          <a:prstGeom prst="rect">
            <a:avLst/>
          </a:prstGeom>
        </p:spPr>
        <p:txBody>
          <a:bodyPr>
            <a:spAutoFit/>
          </a:bodyPr>
          <a:lstStyle/>
          <a:p>
            <a:r>
              <a:rPr lang="en-US" dirty="0" smtClean="0"/>
              <a:t>A split view is a full-screen view that consists of two side-by-side panes.</a:t>
            </a:r>
            <a:endParaRPr lang="en-US" dirty="0"/>
          </a:p>
        </p:txBody>
      </p:sp>
      <p:sp>
        <p:nvSpPr>
          <p:cNvPr id="8" name="Rectangle 7"/>
          <p:cNvSpPr/>
          <p:nvPr/>
        </p:nvSpPr>
        <p:spPr>
          <a:xfrm>
            <a:off x="402389" y="3479800"/>
            <a:ext cx="4572000" cy="1938992"/>
          </a:xfrm>
          <a:prstGeom prst="rect">
            <a:avLst/>
          </a:prstGeom>
        </p:spPr>
        <p:txBody>
          <a:bodyPr>
            <a:spAutoFit/>
          </a:bodyPr>
          <a:lstStyle/>
          <a:p>
            <a:r>
              <a:rPr lang="en-US" dirty="0" smtClean="0"/>
              <a:t>The width of the left pane of a split view is fixed at 320 points in all orientations. Users cannot resize either pane of a split view.</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a:xfrm>
            <a:off x="283411" y="204788"/>
            <a:ext cx="8860589" cy="809625"/>
          </a:xfrm>
        </p:spPr>
        <p:txBody>
          <a:bodyPr/>
          <a:lstStyle/>
          <a:p>
            <a:r>
              <a:rPr lang="en-US" dirty="0" smtClean="0">
                <a:ea typeface="ＭＳ Ｐゴシック" charset="-128"/>
                <a:cs typeface="ＭＳ Ｐゴシック" charset="-128"/>
              </a:rPr>
              <a:t>Key APIs - </a:t>
            </a:r>
            <a:r>
              <a:rPr lang="en-US" dirty="0" err="1" smtClean="0">
                <a:ea typeface="ＭＳ Ｐゴシック" charset="-128"/>
                <a:cs typeface="ＭＳ Ｐゴシック" charset="-128"/>
              </a:rPr>
              <a:t>Titanium.UI.iPad.SplitWindow</a:t>
            </a:r>
            <a:endParaRPr lang="en-US" dirty="0" smtClean="0">
              <a:ea typeface="ＭＳ Ｐゴシック" charset="-128"/>
              <a:cs typeface="ＭＳ Ｐゴシック" charset="-128"/>
            </a:endParaRPr>
          </a:p>
        </p:txBody>
      </p:sp>
      <p:pic>
        <p:nvPicPr>
          <p:cNvPr id="9" name="Picture 8"/>
          <p:cNvPicPr>
            <a:picLocks noChangeAspect="1"/>
          </p:cNvPicPr>
          <p:nvPr/>
        </p:nvPicPr>
        <p:blipFill>
          <a:blip r:embed="rId3"/>
          <a:stretch>
            <a:fillRect/>
          </a:stretch>
        </p:blipFill>
        <p:spPr>
          <a:xfrm>
            <a:off x="977900" y="1747988"/>
            <a:ext cx="7296150" cy="4144811"/>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UI: Tab Badge</a:t>
            </a:r>
            <a:endParaRPr lang="en-US" dirty="0"/>
          </a:p>
        </p:txBody>
      </p:sp>
      <p:pic>
        <p:nvPicPr>
          <p:cNvPr id="6" name="Picture 5"/>
          <p:cNvPicPr>
            <a:picLocks noChangeAspect="1"/>
          </p:cNvPicPr>
          <p:nvPr/>
        </p:nvPicPr>
        <p:blipFill>
          <a:blip r:embed="rId3"/>
          <a:stretch>
            <a:fillRect/>
          </a:stretch>
        </p:blipFill>
        <p:spPr>
          <a:xfrm>
            <a:off x="4857750" y="2711628"/>
            <a:ext cx="4051300" cy="736600"/>
          </a:xfrm>
          <a:prstGeom prst="rect">
            <a:avLst/>
          </a:prstGeom>
        </p:spPr>
      </p:pic>
      <p:pic>
        <p:nvPicPr>
          <p:cNvPr id="8" name="Picture 7"/>
          <p:cNvPicPr>
            <a:picLocks noChangeAspect="1"/>
          </p:cNvPicPr>
          <p:nvPr/>
        </p:nvPicPr>
        <p:blipFill>
          <a:blip r:embed="rId4"/>
          <a:stretch>
            <a:fillRect/>
          </a:stretch>
        </p:blipFill>
        <p:spPr>
          <a:xfrm>
            <a:off x="1327150" y="4622800"/>
            <a:ext cx="6108700" cy="812800"/>
          </a:xfrm>
          <a:prstGeom prst="rect">
            <a:avLst/>
          </a:prstGeom>
        </p:spPr>
      </p:pic>
      <p:sp>
        <p:nvSpPr>
          <p:cNvPr id="9" name="Rectangle 8"/>
          <p:cNvSpPr/>
          <p:nvPr/>
        </p:nvSpPr>
        <p:spPr>
          <a:xfrm>
            <a:off x="457200" y="1511300"/>
            <a:ext cx="4572000" cy="2308324"/>
          </a:xfrm>
          <a:prstGeom prst="rect">
            <a:avLst/>
          </a:prstGeom>
        </p:spPr>
        <p:txBody>
          <a:bodyPr>
            <a:spAutoFit/>
          </a:bodyPr>
          <a:lstStyle/>
          <a:p>
            <a:r>
              <a:rPr lang="en-US" dirty="0" smtClean="0"/>
              <a:t>A tab can display a badge that communicates app-specific information.</a:t>
            </a:r>
          </a:p>
          <a:p>
            <a:endParaRPr lang="en-US" dirty="0" smtClean="0"/>
          </a:p>
          <a:p>
            <a:r>
              <a:rPr lang="en-US" dirty="0" smtClean="0"/>
              <a:t>Use this as an status indicator for windows in your app.</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UI: App Badge</a:t>
            </a:r>
            <a:endParaRPr lang="en-US" dirty="0"/>
          </a:p>
        </p:txBody>
      </p:sp>
      <p:pic>
        <p:nvPicPr>
          <p:cNvPr id="4" name="Picture 3"/>
          <p:cNvPicPr>
            <a:picLocks noChangeAspect="1"/>
          </p:cNvPicPr>
          <p:nvPr/>
        </p:nvPicPr>
        <p:blipFill>
          <a:blip r:embed="rId3"/>
          <a:stretch>
            <a:fillRect/>
          </a:stretch>
        </p:blipFill>
        <p:spPr>
          <a:xfrm>
            <a:off x="330200" y="4054354"/>
            <a:ext cx="5236654" cy="768590"/>
          </a:xfrm>
          <a:prstGeom prst="rect">
            <a:avLst/>
          </a:prstGeom>
        </p:spPr>
      </p:pic>
      <p:pic>
        <p:nvPicPr>
          <p:cNvPr id="5" name="Picture 4"/>
          <p:cNvPicPr>
            <a:picLocks noChangeAspect="1"/>
          </p:cNvPicPr>
          <p:nvPr/>
        </p:nvPicPr>
        <p:blipFill>
          <a:blip r:embed="rId4"/>
          <a:stretch>
            <a:fillRect/>
          </a:stretch>
        </p:blipFill>
        <p:spPr>
          <a:xfrm>
            <a:off x="5655754" y="1013619"/>
            <a:ext cx="3031046" cy="5694693"/>
          </a:xfrm>
          <a:prstGeom prst="rect">
            <a:avLst/>
          </a:prstGeom>
        </p:spPr>
      </p:pic>
      <p:pic>
        <p:nvPicPr>
          <p:cNvPr id="6" name="Picture 5"/>
          <p:cNvPicPr>
            <a:picLocks noChangeAspect="1"/>
          </p:cNvPicPr>
          <p:nvPr/>
        </p:nvPicPr>
        <p:blipFill>
          <a:blip r:embed="rId5"/>
          <a:stretch>
            <a:fillRect/>
          </a:stretch>
        </p:blipFill>
        <p:spPr>
          <a:xfrm>
            <a:off x="7811756" y="2140914"/>
            <a:ext cx="553005" cy="669838"/>
          </a:xfrm>
          <a:prstGeom prst="rect">
            <a:avLst/>
          </a:prstGeom>
        </p:spPr>
      </p:pic>
      <p:sp>
        <p:nvSpPr>
          <p:cNvPr id="7" name="Rectangle 6"/>
          <p:cNvSpPr/>
          <p:nvPr/>
        </p:nvSpPr>
        <p:spPr>
          <a:xfrm>
            <a:off x="457200" y="1854200"/>
            <a:ext cx="4572000" cy="1200328"/>
          </a:xfrm>
          <a:prstGeom prst="rect">
            <a:avLst/>
          </a:prstGeom>
        </p:spPr>
        <p:txBody>
          <a:bodyPr>
            <a:spAutoFit/>
          </a:bodyPr>
          <a:lstStyle/>
          <a:p>
            <a:r>
              <a:rPr lang="en-US" dirty="0" smtClean="0"/>
              <a:t>An application badge can be set for the application's icon on the springboard.</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UI: </a:t>
            </a:r>
            <a:r>
              <a:rPr lang="en-US" dirty="0" err="1" smtClean="0"/>
              <a:t>CoverFlow</a:t>
            </a:r>
            <a:r>
              <a:rPr lang="en-US" dirty="0" smtClean="0"/>
              <a:t> View</a:t>
            </a:r>
            <a:endParaRPr lang="en-US" dirty="0"/>
          </a:p>
        </p:txBody>
      </p:sp>
      <p:sp>
        <p:nvSpPr>
          <p:cNvPr id="4" name="Rectangle 3"/>
          <p:cNvSpPr/>
          <p:nvPr/>
        </p:nvSpPr>
        <p:spPr>
          <a:xfrm>
            <a:off x="431800" y="1567240"/>
            <a:ext cx="4572000" cy="1569660"/>
          </a:xfrm>
          <a:prstGeom prst="rect">
            <a:avLst/>
          </a:prstGeom>
        </p:spPr>
        <p:txBody>
          <a:bodyPr>
            <a:spAutoFit/>
          </a:bodyPr>
          <a:lstStyle/>
          <a:p>
            <a:r>
              <a:rPr lang="en-US" dirty="0" smtClean="0"/>
              <a:t>The Cover Flow view is container for showing animated, three dimensional images in a nice UI.</a:t>
            </a:r>
            <a:endParaRPr lang="en-US" dirty="0"/>
          </a:p>
        </p:txBody>
      </p:sp>
      <p:pic>
        <p:nvPicPr>
          <p:cNvPr id="6" name="Picture 5"/>
          <p:cNvPicPr>
            <a:picLocks noChangeAspect="1"/>
          </p:cNvPicPr>
          <p:nvPr/>
        </p:nvPicPr>
        <p:blipFill>
          <a:blip r:embed="rId3"/>
          <a:stretch>
            <a:fillRect/>
          </a:stretch>
        </p:blipFill>
        <p:spPr>
          <a:xfrm>
            <a:off x="495300" y="4337050"/>
            <a:ext cx="6315717" cy="1898650"/>
          </a:xfrm>
          <a:prstGeom prst="rect">
            <a:avLst/>
          </a:prstGeom>
        </p:spPr>
      </p:pic>
      <p:pic>
        <p:nvPicPr>
          <p:cNvPr id="8" name="Picture 7"/>
          <p:cNvPicPr>
            <a:picLocks noChangeAspect="1"/>
          </p:cNvPicPr>
          <p:nvPr/>
        </p:nvPicPr>
        <p:blipFill>
          <a:blip r:embed="rId4"/>
          <a:stretch>
            <a:fillRect/>
          </a:stretch>
        </p:blipFill>
        <p:spPr>
          <a:xfrm>
            <a:off x="5562600" y="1327150"/>
            <a:ext cx="3060700" cy="3162300"/>
          </a:xfrm>
          <a:prstGeom prst="rect">
            <a:avLst/>
          </a:prstGeom>
        </p:spPr>
      </p:pic>
      <p:sp>
        <p:nvSpPr>
          <p:cNvPr id="9" name="TextBox 8"/>
          <p:cNvSpPr txBox="1"/>
          <p:nvPr/>
        </p:nvSpPr>
        <p:spPr>
          <a:xfrm>
            <a:off x="406400" y="3824585"/>
            <a:ext cx="3189670" cy="400110"/>
          </a:xfrm>
          <a:prstGeom prst="rect">
            <a:avLst/>
          </a:prstGeom>
          <a:noFill/>
        </p:spPr>
        <p:txBody>
          <a:bodyPr wrap="none" rtlCol="0">
            <a:spAutoFit/>
          </a:bodyPr>
          <a:lstStyle/>
          <a:p>
            <a:r>
              <a:rPr lang="en-US" sz="2000" b="1" dirty="0" smtClean="0"/>
              <a:t>Simple 3 image example:</a:t>
            </a:r>
            <a:endParaRPr lang="en-US" sz="2000" b="1"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UI: Dashboard View</a:t>
            </a:r>
            <a:endParaRPr lang="en-US" dirty="0"/>
          </a:p>
        </p:txBody>
      </p:sp>
      <p:sp>
        <p:nvSpPr>
          <p:cNvPr id="4" name="Rectangle 3"/>
          <p:cNvSpPr/>
          <p:nvPr/>
        </p:nvSpPr>
        <p:spPr>
          <a:xfrm>
            <a:off x="393700" y="1803400"/>
            <a:ext cx="4572000" cy="3416320"/>
          </a:xfrm>
          <a:prstGeom prst="rect">
            <a:avLst/>
          </a:prstGeom>
        </p:spPr>
        <p:txBody>
          <a:bodyPr>
            <a:spAutoFit/>
          </a:bodyPr>
          <a:lstStyle/>
          <a:p>
            <a:r>
              <a:rPr lang="en-US" dirty="0" smtClean="0"/>
              <a:t>The </a:t>
            </a:r>
            <a:r>
              <a:rPr lang="en-US" b="1" dirty="0" smtClean="0"/>
              <a:t>Dashboard View</a:t>
            </a:r>
            <a:r>
              <a:rPr lang="en-US" dirty="0" smtClean="0"/>
              <a:t> provides a view that supports the ability to have Springboard-like view.</a:t>
            </a:r>
          </a:p>
          <a:p>
            <a:endParaRPr lang="en-US" dirty="0" smtClean="0"/>
          </a:p>
          <a:p>
            <a:r>
              <a:rPr lang="en-US" dirty="0" smtClean="0"/>
              <a:t>This springboard contains icons that can be reordered by dragging in addition to embedded support for scrollable views. </a:t>
            </a:r>
            <a:endParaRPr lang="en-US" dirty="0"/>
          </a:p>
        </p:txBody>
      </p:sp>
      <p:pic>
        <p:nvPicPr>
          <p:cNvPr id="6" name="Picture 5"/>
          <p:cNvPicPr>
            <a:picLocks noChangeAspect="1"/>
          </p:cNvPicPr>
          <p:nvPr/>
        </p:nvPicPr>
        <p:blipFill>
          <a:blip r:embed="rId3"/>
          <a:stretch>
            <a:fillRect/>
          </a:stretch>
        </p:blipFill>
        <p:spPr>
          <a:xfrm>
            <a:off x="5483540" y="1631950"/>
            <a:ext cx="3254060" cy="3841750"/>
          </a:xfrm>
          <a:prstGeom prst="rect">
            <a:avLst/>
          </a:prstGeom>
        </p:spPr>
      </p:pic>
      <p:pic>
        <p:nvPicPr>
          <p:cNvPr id="7" name="Picture 6"/>
          <p:cNvPicPr>
            <a:picLocks noChangeAspect="1"/>
          </p:cNvPicPr>
          <p:nvPr/>
        </p:nvPicPr>
        <p:blipFill>
          <a:blip r:embed="rId4"/>
          <a:stretch>
            <a:fillRect/>
          </a:stretch>
        </p:blipFill>
        <p:spPr>
          <a:xfrm>
            <a:off x="4965700" y="1631950"/>
            <a:ext cx="3937000" cy="4445000"/>
          </a:xfrm>
          <a:prstGeom prst="rect">
            <a:avLst/>
          </a:prstGeom>
        </p:spPr>
      </p:pic>
      <p:pic>
        <p:nvPicPr>
          <p:cNvPr id="8" name="Picture 7"/>
          <p:cNvPicPr>
            <a:picLocks noChangeAspect="1"/>
          </p:cNvPicPr>
          <p:nvPr/>
        </p:nvPicPr>
        <p:blipFill>
          <a:blip r:embed="rId4"/>
          <a:stretch>
            <a:fillRect/>
          </a:stretch>
        </p:blipFill>
        <p:spPr>
          <a:xfrm>
            <a:off x="4997813" y="1670050"/>
            <a:ext cx="3841387" cy="433705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UI: Dashboard View</a:t>
            </a:r>
            <a:endParaRPr lang="en-US" dirty="0"/>
          </a:p>
        </p:txBody>
      </p:sp>
      <p:pic>
        <p:nvPicPr>
          <p:cNvPr id="8" name="Picture 7"/>
          <p:cNvPicPr>
            <a:picLocks noChangeAspect="1"/>
          </p:cNvPicPr>
          <p:nvPr/>
        </p:nvPicPr>
        <p:blipFill>
          <a:blip r:embed="rId3"/>
          <a:stretch>
            <a:fillRect/>
          </a:stretch>
        </p:blipFill>
        <p:spPr>
          <a:xfrm>
            <a:off x="679450" y="1457151"/>
            <a:ext cx="7524750" cy="3324399"/>
          </a:xfrm>
          <a:prstGeom prst="rect">
            <a:avLst/>
          </a:prstGeom>
        </p:spPr>
      </p:pic>
      <p:pic>
        <p:nvPicPr>
          <p:cNvPr id="10" name="Picture 9"/>
          <p:cNvPicPr>
            <a:picLocks noChangeAspect="1"/>
          </p:cNvPicPr>
          <p:nvPr/>
        </p:nvPicPr>
        <p:blipFill>
          <a:blip r:embed="rId4"/>
          <a:stretch>
            <a:fillRect/>
          </a:stretch>
        </p:blipFill>
        <p:spPr>
          <a:xfrm>
            <a:off x="685800" y="5247658"/>
            <a:ext cx="7219950" cy="1023724"/>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a typeface="ＭＳ Ｐゴシック" charset="-128"/>
                <a:cs typeface="ＭＳ Ｐゴシック" charset="-128"/>
              </a:rPr>
              <a:t>Platform Characteristics</a:t>
            </a:r>
            <a:endParaRPr lang="en-US" dirty="0"/>
          </a:p>
        </p:txBody>
      </p:sp>
      <p:sp>
        <p:nvSpPr>
          <p:cNvPr id="3" name="Content Placeholder 2"/>
          <p:cNvSpPr>
            <a:spLocks noGrp="1"/>
          </p:cNvSpPr>
          <p:nvPr>
            <p:ph idx="1"/>
          </p:nvPr>
        </p:nvSpPr>
        <p:spPr>
          <a:xfrm>
            <a:off x="457200" y="1346200"/>
            <a:ext cx="8229600" cy="1287379"/>
          </a:xfrm>
        </p:spPr>
        <p:txBody>
          <a:bodyPr/>
          <a:lstStyle/>
          <a:p>
            <a:r>
              <a:rPr lang="en-US" dirty="0" smtClean="0">
                <a:ea typeface="ＭＳ Ｐゴシック" charset="-128"/>
                <a:cs typeface="ＭＳ Ｐゴシック" charset="-128"/>
              </a:rPr>
              <a:t>What we are talking about is </a:t>
            </a:r>
            <a:r>
              <a:rPr lang="en-US" b="1" dirty="0" smtClean="0">
                <a:ea typeface="ＭＳ Ｐゴシック" charset="-128"/>
                <a:cs typeface="ＭＳ Ｐゴシック" charset="-128"/>
              </a:rPr>
              <a:t>Cocoa Touch</a:t>
            </a:r>
            <a:r>
              <a:rPr lang="en-US" dirty="0" smtClean="0">
                <a:ea typeface="ＭＳ Ｐゴシック" charset="-128"/>
                <a:cs typeface="ＭＳ Ｐゴシック" charset="-128"/>
              </a:rPr>
              <a:t>, which </a:t>
            </a:r>
            <a:r>
              <a:rPr lang="en-US" dirty="0" smtClean="0"/>
              <a:t>provides</a:t>
            </a:r>
          </a:p>
          <a:p>
            <a:r>
              <a:rPr lang="en-US" dirty="0" smtClean="0"/>
              <a:t>the key frameworks for developing applications on devices</a:t>
            </a:r>
          </a:p>
          <a:p>
            <a:r>
              <a:rPr lang="en-US" dirty="0" smtClean="0"/>
              <a:t>running </a:t>
            </a:r>
            <a:r>
              <a:rPr lang="en-US" dirty="0" err="1" smtClean="0"/>
              <a:t>iOS</a:t>
            </a:r>
            <a:r>
              <a:rPr lang="en-US" dirty="0" smtClean="0"/>
              <a:t>.</a:t>
            </a:r>
            <a:endParaRPr lang="en-US" dirty="0" smtClean="0">
              <a:ea typeface="ＭＳ Ｐゴシック" charset="-128"/>
              <a:cs typeface="ＭＳ Ｐゴシック" charset="-128"/>
            </a:endParaRPr>
          </a:p>
          <a:p>
            <a:endParaRPr lang="en-US" dirty="0"/>
          </a:p>
        </p:txBody>
      </p:sp>
      <p:sp>
        <p:nvSpPr>
          <p:cNvPr id="6" name="Rounded Rectangle 5"/>
          <p:cNvSpPr/>
          <p:nvPr/>
        </p:nvSpPr>
        <p:spPr>
          <a:xfrm>
            <a:off x="652392" y="4445660"/>
            <a:ext cx="5067300" cy="520700"/>
          </a:xfrm>
          <a:prstGeom prst="roundRec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smtClean="0">
                <a:solidFill>
                  <a:schemeClr val="accent6"/>
                </a:solidFill>
              </a:rPr>
              <a:t>Core Services</a:t>
            </a:r>
            <a:endParaRPr lang="en-US" dirty="0">
              <a:solidFill>
                <a:schemeClr val="accent6"/>
              </a:solidFill>
            </a:endParaRPr>
          </a:p>
        </p:txBody>
      </p:sp>
      <p:sp>
        <p:nvSpPr>
          <p:cNvPr id="7" name="Rounded Rectangle 6"/>
          <p:cNvSpPr/>
          <p:nvPr/>
        </p:nvSpPr>
        <p:spPr>
          <a:xfrm>
            <a:off x="639692" y="5144160"/>
            <a:ext cx="5067300" cy="520700"/>
          </a:xfrm>
          <a:prstGeom prst="roundRect">
            <a:avLst/>
          </a:prstGeom>
          <a:gradFill>
            <a:gsLst>
              <a:gs pos="0">
                <a:srgbClr val="7A007A"/>
              </a:gs>
              <a:gs pos="100000">
                <a:srgbClr val="AE00AE"/>
              </a:gs>
            </a:gsLst>
          </a:gradFill>
          <a:ln>
            <a:solidFill>
              <a:srgbClr val="660066"/>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smtClean="0">
                <a:solidFill>
                  <a:schemeClr val="bg1"/>
                </a:solidFill>
              </a:rPr>
              <a:t>Core OS Kernel</a:t>
            </a:r>
            <a:endParaRPr lang="en-US" dirty="0">
              <a:solidFill>
                <a:schemeClr val="bg1"/>
              </a:solidFill>
            </a:endParaRPr>
          </a:p>
        </p:txBody>
      </p:sp>
      <p:sp>
        <p:nvSpPr>
          <p:cNvPr id="9" name="Rounded Rectangle 8"/>
          <p:cNvSpPr/>
          <p:nvPr/>
        </p:nvSpPr>
        <p:spPr>
          <a:xfrm>
            <a:off x="652392" y="3759860"/>
            <a:ext cx="5067300" cy="520700"/>
          </a:xfrm>
          <a:prstGeom prst="roundRec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smtClean="0">
                <a:solidFill>
                  <a:schemeClr val="accent6"/>
                </a:solidFill>
              </a:rPr>
              <a:t>Media / Application Services</a:t>
            </a:r>
            <a:endParaRPr lang="en-US" dirty="0">
              <a:solidFill>
                <a:schemeClr val="accent6"/>
              </a:solidFill>
            </a:endParaRPr>
          </a:p>
        </p:txBody>
      </p:sp>
      <p:sp>
        <p:nvSpPr>
          <p:cNvPr id="10" name="Rounded Rectangle 9"/>
          <p:cNvSpPr/>
          <p:nvPr/>
        </p:nvSpPr>
        <p:spPr>
          <a:xfrm>
            <a:off x="652392" y="3074060"/>
            <a:ext cx="5067300" cy="520700"/>
          </a:xfrm>
          <a:prstGeom prst="roundRec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smtClean="0">
                <a:solidFill>
                  <a:schemeClr val="accent6"/>
                </a:solidFill>
              </a:rPr>
              <a:t>Cocoa Touch</a:t>
            </a:r>
            <a:endParaRPr lang="en-US" dirty="0">
              <a:solidFill>
                <a:schemeClr val="accent6"/>
              </a:solidFill>
            </a:endParaRPr>
          </a:p>
        </p:txBody>
      </p:sp>
      <p:cxnSp>
        <p:nvCxnSpPr>
          <p:cNvPr id="11" name="Straight Arrow Connector 10"/>
          <p:cNvCxnSpPr/>
          <p:nvPr/>
        </p:nvCxnSpPr>
        <p:spPr>
          <a:xfrm rot="5400000">
            <a:off x="5044242" y="4169270"/>
            <a:ext cx="2032000" cy="12700"/>
          </a:xfrm>
          <a:prstGeom prst="straightConnector1">
            <a:avLst/>
          </a:prstGeom>
          <a:ln>
            <a:solidFill>
              <a:schemeClr val="tx1">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3" name="TextBox 13"/>
          <p:cNvSpPr txBox="1">
            <a:spLocks noChangeArrowheads="1"/>
          </p:cNvSpPr>
          <p:nvPr/>
        </p:nvSpPr>
        <p:spPr bwMode="auto">
          <a:xfrm>
            <a:off x="5719692" y="5218356"/>
            <a:ext cx="723887" cy="307777"/>
          </a:xfrm>
          <a:prstGeom prst="rect">
            <a:avLst/>
          </a:prstGeom>
          <a:noFill/>
          <a:ln w="9525">
            <a:noFill/>
            <a:miter lim="800000"/>
            <a:headEnd/>
            <a:tailEnd/>
          </a:ln>
        </p:spPr>
        <p:txBody>
          <a:bodyPr wrap="square">
            <a:prstTxWarp prst="textNoShape">
              <a:avLst/>
            </a:prstTxWarp>
            <a:spAutoFit/>
          </a:bodyPr>
          <a:lstStyle/>
          <a:p>
            <a:pPr algn="ctr"/>
            <a:r>
              <a:rPr lang="en-US" sz="1400" dirty="0" smtClean="0"/>
              <a:t>GPU</a:t>
            </a:r>
            <a:endParaRPr lang="en-US" sz="1400" dirty="0"/>
          </a:p>
        </p:txBody>
      </p:sp>
      <p:sp>
        <p:nvSpPr>
          <p:cNvPr id="15" name="Rounded Rectangle 14"/>
          <p:cNvSpPr/>
          <p:nvPr/>
        </p:nvSpPr>
        <p:spPr>
          <a:xfrm>
            <a:off x="6443579" y="2998528"/>
            <a:ext cx="2421006" cy="2590800"/>
          </a:xfrm>
          <a:prstGeom prst="roundRect">
            <a:avLst>
              <a:gd name="adj" fmla="val 9489"/>
            </a:avLst>
          </a:prstGeom>
          <a:solidFill>
            <a:srgbClr val="C1E3FF"/>
          </a:solidFill>
          <a:ln>
            <a:solidFill>
              <a:schemeClr val="bg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6590631" y="3508962"/>
            <a:ext cx="2260585" cy="1477328"/>
          </a:xfrm>
          <a:prstGeom prst="rect">
            <a:avLst/>
          </a:prstGeom>
        </p:spPr>
        <p:txBody>
          <a:bodyPr wrap="square">
            <a:spAutoFit/>
          </a:bodyPr>
          <a:lstStyle/>
          <a:p>
            <a:r>
              <a:rPr lang="en-US" sz="1800" dirty="0" smtClean="0"/>
              <a:t>Core Animation</a:t>
            </a:r>
          </a:p>
          <a:p>
            <a:endParaRPr lang="en-US" sz="1800" dirty="0"/>
          </a:p>
          <a:p>
            <a:r>
              <a:rPr lang="en-US" sz="1800" dirty="0" smtClean="0"/>
              <a:t>Multitasking</a:t>
            </a:r>
          </a:p>
          <a:p>
            <a:endParaRPr lang="en-US" sz="1800" dirty="0"/>
          </a:p>
          <a:p>
            <a:r>
              <a:rPr lang="en-US" sz="1800" dirty="0" smtClean="0"/>
              <a:t>Gesture Recognizers</a:t>
            </a:r>
            <a:endParaRPr lang="en-US" sz="1800" dirty="0"/>
          </a:p>
        </p:txBody>
      </p:sp>
      <p:sp>
        <p:nvSpPr>
          <p:cNvPr id="16" name="Rectangle 15"/>
          <p:cNvSpPr/>
          <p:nvPr/>
        </p:nvSpPr>
        <p:spPr>
          <a:xfrm>
            <a:off x="6443579" y="2992051"/>
            <a:ext cx="2421006" cy="400110"/>
          </a:xfrm>
          <a:prstGeom prst="rect">
            <a:avLst/>
          </a:prstGeom>
        </p:spPr>
        <p:txBody>
          <a:bodyPr wrap="square">
            <a:spAutoFit/>
          </a:bodyPr>
          <a:lstStyle/>
          <a:p>
            <a:pPr algn="ctr"/>
            <a:r>
              <a:rPr lang="en-US" sz="2000" b="1" dirty="0" smtClean="0"/>
              <a:t>Features</a:t>
            </a:r>
            <a:endParaRPr lang="en-US" sz="2000" b="1" dirty="0"/>
          </a:p>
        </p:txBody>
      </p:sp>
      <p:cxnSp>
        <p:nvCxnSpPr>
          <p:cNvPr id="18" name="Straight Connector 17"/>
          <p:cNvCxnSpPr/>
          <p:nvPr/>
        </p:nvCxnSpPr>
        <p:spPr>
          <a:xfrm>
            <a:off x="6443579" y="3442122"/>
            <a:ext cx="2407637" cy="1588"/>
          </a:xfrm>
          <a:prstGeom prst="line">
            <a:avLst/>
          </a:prstGeom>
          <a:ln w="9525">
            <a:solidFill>
              <a:srgbClr val="96B7CB"/>
            </a:solidFill>
          </a:ln>
          <a:effectLst/>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stretch>
            <a:fillRect/>
          </a:stretch>
        </p:blipFill>
        <p:spPr>
          <a:xfrm>
            <a:off x="3771900" y="2578100"/>
            <a:ext cx="5041900" cy="2870200"/>
          </a:xfrm>
          <a:prstGeom prst="rect">
            <a:avLst/>
          </a:prstGeom>
        </p:spPr>
      </p:pic>
      <p:sp>
        <p:nvSpPr>
          <p:cNvPr id="2" name="Title 1"/>
          <p:cNvSpPr>
            <a:spLocks noGrp="1"/>
          </p:cNvSpPr>
          <p:nvPr>
            <p:ph type="title"/>
          </p:nvPr>
        </p:nvSpPr>
        <p:spPr/>
        <p:txBody>
          <a:bodyPr/>
          <a:lstStyle/>
          <a:p>
            <a:r>
              <a:rPr lang="en-US" dirty="0" smtClean="0"/>
              <a:t>UI: </a:t>
            </a:r>
            <a:r>
              <a:rPr lang="en-US" dirty="0" err="1" smtClean="0"/>
              <a:t>AdView</a:t>
            </a:r>
            <a:endParaRPr lang="en-US" dirty="0"/>
          </a:p>
        </p:txBody>
      </p:sp>
      <p:sp>
        <p:nvSpPr>
          <p:cNvPr id="7" name="Rectangle 6"/>
          <p:cNvSpPr/>
          <p:nvPr/>
        </p:nvSpPr>
        <p:spPr>
          <a:xfrm>
            <a:off x="292100" y="1308100"/>
            <a:ext cx="5816600" cy="4524315"/>
          </a:xfrm>
          <a:prstGeom prst="rect">
            <a:avLst/>
          </a:prstGeom>
        </p:spPr>
        <p:txBody>
          <a:bodyPr wrap="square">
            <a:spAutoFit/>
          </a:bodyPr>
          <a:lstStyle/>
          <a:p>
            <a:r>
              <a:rPr lang="en-US" dirty="0" smtClean="0"/>
              <a:t>The </a:t>
            </a:r>
            <a:r>
              <a:rPr lang="en-US" dirty="0" err="1" smtClean="0"/>
              <a:t>iAd</a:t>
            </a:r>
            <a:r>
              <a:rPr lang="en-US" dirty="0" smtClean="0"/>
              <a:t> advertising platform provides developers new opportunities to generate revenue and promote their apps. </a:t>
            </a:r>
          </a:p>
          <a:p>
            <a:endParaRPr lang="en-US" dirty="0"/>
          </a:p>
          <a:p>
            <a:endParaRPr lang="en-US" dirty="0" smtClean="0"/>
          </a:p>
          <a:p>
            <a:endParaRPr lang="en-US" dirty="0"/>
          </a:p>
          <a:p>
            <a:r>
              <a:rPr lang="en-US" dirty="0" smtClean="0"/>
              <a:t>You add banner or full-screen advertisements to your application’s user interface; Apple sells advertising space and delivers ads to fill these spaces. </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4013200" y="1390650"/>
            <a:ext cx="4673600" cy="3517900"/>
          </a:xfrm>
          <a:prstGeom prst="rect">
            <a:avLst/>
          </a:prstGeom>
        </p:spPr>
      </p:pic>
      <p:sp>
        <p:nvSpPr>
          <p:cNvPr id="2" name="Title 1"/>
          <p:cNvSpPr>
            <a:spLocks noGrp="1"/>
          </p:cNvSpPr>
          <p:nvPr>
            <p:ph type="title"/>
          </p:nvPr>
        </p:nvSpPr>
        <p:spPr/>
        <p:txBody>
          <a:bodyPr/>
          <a:lstStyle/>
          <a:p>
            <a:r>
              <a:rPr lang="en-US" dirty="0" smtClean="0"/>
              <a:t>UI: </a:t>
            </a:r>
            <a:r>
              <a:rPr lang="en-US" dirty="0" err="1" smtClean="0"/>
              <a:t>AdView</a:t>
            </a:r>
            <a:endParaRPr lang="en-US" dirty="0"/>
          </a:p>
        </p:txBody>
      </p:sp>
      <p:sp>
        <p:nvSpPr>
          <p:cNvPr id="8" name="Rectangle 7"/>
          <p:cNvSpPr/>
          <p:nvPr/>
        </p:nvSpPr>
        <p:spPr>
          <a:xfrm>
            <a:off x="266700" y="1790700"/>
            <a:ext cx="4572000" cy="830997"/>
          </a:xfrm>
          <a:prstGeom prst="rect">
            <a:avLst/>
          </a:prstGeom>
        </p:spPr>
        <p:txBody>
          <a:bodyPr>
            <a:spAutoFit/>
          </a:bodyPr>
          <a:lstStyle/>
          <a:p>
            <a:r>
              <a:rPr lang="en-US" dirty="0" smtClean="0"/>
              <a:t>To Use </a:t>
            </a:r>
            <a:r>
              <a:rPr lang="en-US" dirty="0" err="1" smtClean="0"/>
              <a:t>iAd</a:t>
            </a:r>
            <a:r>
              <a:rPr lang="en-US" dirty="0" smtClean="0"/>
              <a:t> In Your Application, You Must Join the </a:t>
            </a:r>
            <a:r>
              <a:rPr lang="en-US" dirty="0" err="1" smtClean="0"/>
              <a:t>iAd</a:t>
            </a:r>
            <a:r>
              <a:rPr lang="en-US" dirty="0" smtClean="0"/>
              <a:t> Network</a:t>
            </a:r>
            <a:endParaRPr lang="en-US" dirty="0"/>
          </a:p>
        </p:txBody>
      </p:sp>
      <p:pic>
        <p:nvPicPr>
          <p:cNvPr id="12" name="Picture 11"/>
          <p:cNvPicPr>
            <a:picLocks noChangeAspect="1"/>
          </p:cNvPicPr>
          <p:nvPr/>
        </p:nvPicPr>
        <p:blipFill>
          <a:blip r:embed="rId4"/>
          <a:stretch>
            <a:fillRect/>
          </a:stretch>
        </p:blipFill>
        <p:spPr>
          <a:xfrm>
            <a:off x="4013200" y="5575300"/>
            <a:ext cx="4064000" cy="635000"/>
          </a:xfrm>
          <a:prstGeom prst="rect">
            <a:avLst/>
          </a:prstGeom>
        </p:spPr>
      </p:pic>
      <p:sp>
        <p:nvSpPr>
          <p:cNvPr id="13" name="Rectangle 12"/>
          <p:cNvSpPr/>
          <p:nvPr/>
        </p:nvSpPr>
        <p:spPr>
          <a:xfrm>
            <a:off x="266700" y="4493051"/>
            <a:ext cx="4572000" cy="830997"/>
          </a:xfrm>
          <a:prstGeom prst="rect">
            <a:avLst/>
          </a:prstGeom>
        </p:spPr>
        <p:txBody>
          <a:bodyPr>
            <a:spAutoFit/>
          </a:bodyPr>
          <a:lstStyle/>
          <a:p>
            <a:r>
              <a:rPr lang="en-US" dirty="0" smtClean="0"/>
              <a:t>When developing your app, </a:t>
            </a:r>
            <a:r>
              <a:rPr lang="en-US" dirty="0" err="1" smtClean="0"/>
              <a:t>iAd</a:t>
            </a:r>
            <a:r>
              <a:rPr lang="en-US" dirty="0" smtClean="0"/>
              <a:t> Network sends test ads.</a:t>
            </a:r>
            <a:endParaRPr lang="en-US" dirty="0"/>
          </a:p>
        </p:txBody>
      </p:sp>
      <p:sp>
        <p:nvSpPr>
          <p:cNvPr id="14" name="Rectangle 13"/>
          <p:cNvSpPr/>
          <p:nvPr/>
        </p:nvSpPr>
        <p:spPr>
          <a:xfrm>
            <a:off x="266700" y="3118703"/>
            <a:ext cx="4572000" cy="830997"/>
          </a:xfrm>
          <a:prstGeom prst="rect">
            <a:avLst/>
          </a:prstGeom>
        </p:spPr>
        <p:txBody>
          <a:bodyPr>
            <a:spAutoFit/>
          </a:bodyPr>
          <a:lstStyle/>
          <a:p>
            <a:r>
              <a:rPr lang="en-US" dirty="0" smtClean="0"/>
              <a:t>Use </a:t>
            </a:r>
            <a:r>
              <a:rPr lang="en-US" dirty="0" err="1" smtClean="0"/>
              <a:t>iAds</a:t>
            </a:r>
            <a:r>
              <a:rPr lang="en-US" dirty="0" smtClean="0"/>
              <a:t> like a fixed (width/height) view.</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UI: </a:t>
            </a:r>
            <a:r>
              <a:rPr lang="en-US" dirty="0" err="1" smtClean="0"/>
              <a:t>AdView</a:t>
            </a:r>
            <a:endParaRPr lang="en-US" dirty="0"/>
          </a:p>
        </p:txBody>
      </p:sp>
      <p:pic>
        <p:nvPicPr>
          <p:cNvPr id="9" name="Picture 8"/>
          <p:cNvPicPr>
            <a:picLocks noChangeAspect="1"/>
          </p:cNvPicPr>
          <p:nvPr/>
        </p:nvPicPr>
        <p:blipFill>
          <a:blip r:embed="rId3"/>
          <a:stretch>
            <a:fillRect/>
          </a:stretch>
        </p:blipFill>
        <p:spPr>
          <a:xfrm>
            <a:off x="584200" y="1473558"/>
            <a:ext cx="6419850" cy="4762142"/>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p:txBody>
          <a:bodyPr/>
          <a:lstStyle/>
          <a:p>
            <a:r>
              <a:rPr lang="en-US" dirty="0" smtClean="0">
                <a:ea typeface="ＭＳ Ｐゴシック" charset="-128"/>
                <a:cs typeface="ＭＳ Ｐゴシック" charset="-128"/>
              </a:rPr>
              <a:t>Key APIs</a:t>
            </a:r>
            <a:endParaRPr lang="en-US" dirty="0">
              <a:ea typeface="ＭＳ Ｐゴシック" charset="-128"/>
              <a:cs typeface="ＭＳ Ｐゴシック" charset="-128"/>
            </a:endParaRPr>
          </a:p>
        </p:txBody>
      </p:sp>
      <p:sp>
        <p:nvSpPr>
          <p:cNvPr id="22530" name="Content Placeholder 2"/>
          <p:cNvSpPr>
            <a:spLocks noGrp="1"/>
          </p:cNvSpPr>
          <p:nvPr>
            <p:ph idx="1"/>
          </p:nvPr>
        </p:nvSpPr>
        <p:spPr>
          <a:xfrm>
            <a:off x="901700" y="1869420"/>
            <a:ext cx="7785100" cy="4002743"/>
          </a:xfrm>
        </p:spPr>
        <p:txBody>
          <a:bodyPr/>
          <a:lstStyle/>
          <a:p>
            <a:pPr>
              <a:lnSpc>
                <a:spcPct val="150000"/>
              </a:lnSpc>
            </a:pPr>
            <a:r>
              <a:rPr lang="en-US" dirty="0" err="1" smtClean="0">
                <a:ea typeface="ＭＳ Ｐゴシック" charset="-128"/>
                <a:cs typeface="ＭＳ Ｐゴシック" charset="-128"/>
              </a:rPr>
              <a:t>Titanium.App.iOS</a:t>
            </a:r>
            <a:endParaRPr lang="en-US" dirty="0" smtClean="0">
              <a:ea typeface="ＭＳ Ｐゴシック" charset="-128"/>
              <a:cs typeface="ＭＳ Ｐゴシック" charset="-128"/>
            </a:endParaRPr>
          </a:p>
          <a:p>
            <a:pPr>
              <a:lnSpc>
                <a:spcPct val="150000"/>
              </a:lnSpc>
            </a:pPr>
            <a:r>
              <a:rPr lang="en-US" dirty="0" err="1" smtClean="0">
                <a:ea typeface="ＭＳ Ｐゴシック" charset="-128"/>
                <a:cs typeface="ＭＳ Ｐゴシック" charset="-128"/>
              </a:rPr>
              <a:t>Titanium.Contacts</a:t>
            </a:r>
            <a:endParaRPr lang="en-US" dirty="0" smtClean="0">
              <a:ea typeface="ＭＳ Ｐゴシック" charset="-128"/>
              <a:cs typeface="ＭＳ Ｐゴシック" charset="-128"/>
            </a:endParaRPr>
          </a:p>
          <a:p>
            <a:pPr>
              <a:lnSpc>
                <a:spcPct val="150000"/>
              </a:lnSpc>
            </a:pPr>
            <a:r>
              <a:rPr lang="en-US" dirty="0" err="1" smtClean="0">
                <a:ea typeface="ＭＳ Ｐゴシック" charset="-128"/>
                <a:cs typeface="ＭＳ Ｐゴシック" charset="-128"/>
              </a:rPr>
              <a:t>Titanium.Media</a:t>
            </a:r>
            <a:endParaRPr lang="en-US" dirty="0" smtClean="0">
              <a:ea typeface="ＭＳ Ｐゴシック" charset="-128"/>
              <a:cs typeface="ＭＳ Ｐゴシック" charset="-128"/>
            </a:endParaRPr>
          </a:p>
          <a:p>
            <a:pPr>
              <a:lnSpc>
                <a:spcPct val="150000"/>
              </a:lnSpc>
            </a:pPr>
            <a:r>
              <a:rPr lang="en-US" dirty="0" err="1" smtClean="0">
                <a:ea typeface="ＭＳ Ｐゴシック" charset="-128"/>
                <a:cs typeface="ＭＳ Ｐゴシック" charset="-128"/>
              </a:rPr>
              <a:t>Titanium.Network</a:t>
            </a:r>
            <a:endParaRPr lang="en-US" dirty="0" smtClean="0">
              <a:ea typeface="ＭＳ Ｐゴシック" charset="-128"/>
              <a:cs typeface="ＭＳ Ｐゴシック" charset="-128"/>
            </a:endParaRPr>
          </a:p>
          <a:p>
            <a:pPr>
              <a:lnSpc>
                <a:spcPct val="150000"/>
              </a:lnSpc>
            </a:pPr>
            <a:endParaRPr lang="en-US" dirty="0" smtClean="0">
              <a:ea typeface="ＭＳ Ｐゴシック" charset="-128"/>
              <a:cs typeface="ＭＳ Ｐゴシック" charset="-128"/>
            </a:endParaRPr>
          </a:p>
          <a:p>
            <a:pPr>
              <a:lnSpc>
                <a:spcPct val="150000"/>
              </a:lnSpc>
            </a:pPr>
            <a:endParaRPr lang="en-US" dirty="0">
              <a:ea typeface="ＭＳ Ｐゴシック" charset="-128"/>
              <a:cs typeface="ＭＳ Ｐゴシック" charset="-128"/>
            </a:endParaRPr>
          </a:p>
        </p:txBody>
      </p:sp>
      <p:sp>
        <p:nvSpPr>
          <p:cNvPr id="5" name="TextBox 4"/>
          <p:cNvSpPr txBox="1"/>
          <p:nvPr/>
        </p:nvSpPr>
        <p:spPr>
          <a:xfrm>
            <a:off x="673100" y="1346200"/>
            <a:ext cx="4991100" cy="523220"/>
          </a:xfrm>
          <a:prstGeom prst="rect">
            <a:avLst/>
          </a:prstGeom>
          <a:noFill/>
        </p:spPr>
        <p:txBody>
          <a:bodyPr wrap="square" rtlCol="0">
            <a:spAutoFit/>
          </a:bodyPr>
          <a:lstStyle/>
          <a:p>
            <a:r>
              <a:rPr lang="en-US" sz="2800" b="1" dirty="0" smtClean="0"/>
              <a:t>Platform Functionality</a:t>
            </a:r>
            <a:endParaRPr lang="en-US" sz="2800" b="1" dirty="0"/>
          </a:p>
        </p:txBody>
      </p:sp>
    </p:spTree>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p:txBody>
          <a:bodyPr/>
          <a:lstStyle/>
          <a:p>
            <a:r>
              <a:rPr lang="en-US" dirty="0" smtClean="0">
                <a:ea typeface="ＭＳ Ｐゴシック" charset="-128"/>
                <a:cs typeface="ＭＳ Ｐゴシック" charset="-128"/>
              </a:rPr>
              <a:t>Key APIs – </a:t>
            </a:r>
            <a:r>
              <a:rPr lang="en-US" dirty="0" err="1" smtClean="0">
                <a:ea typeface="ＭＳ Ｐゴシック" charset="-128"/>
                <a:cs typeface="ＭＳ Ｐゴシック" charset="-128"/>
              </a:rPr>
              <a:t>Titanium.App</a:t>
            </a:r>
            <a:endParaRPr lang="en-US" dirty="0">
              <a:ea typeface="ＭＳ Ｐゴシック" charset="-128"/>
              <a:cs typeface="ＭＳ Ｐゴシック" charset="-128"/>
            </a:endParaRPr>
          </a:p>
        </p:txBody>
      </p:sp>
      <p:sp>
        <p:nvSpPr>
          <p:cNvPr id="22530" name="Content Placeholder 2"/>
          <p:cNvSpPr>
            <a:spLocks noGrp="1"/>
          </p:cNvSpPr>
          <p:nvPr>
            <p:ph idx="1"/>
          </p:nvPr>
        </p:nvSpPr>
        <p:spPr/>
        <p:txBody>
          <a:bodyPr/>
          <a:lstStyle/>
          <a:p>
            <a:r>
              <a:rPr lang="en-US" dirty="0" smtClean="0">
                <a:ea typeface="ＭＳ Ｐゴシック" charset="-128"/>
                <a:cs typeface="ＭＳ Ｐゴシック" charset="-128"/>
              </a:rPr>
              <a:t>Background Service</a:t>
            </a:r>
          </a:p>
          <a:p>
            <a:endParaRPr lang="en-US" dirty="0" smtClean="0">
              <a:ea typeface="ＭＳ Ｐゴシック" charset="-128"/>
              <a:cs typeface="ＭＳ Ｐゴシック" charset="-128"/>
            </a:endParaRPr>
          </a:p>
          <a:p>
            <a:endParaRPr lang="en-US" dirty="0" smtClean="0">
              <a:ea typeface="ＭＳ Ｐゴシック" charset="-128"/>
              <a:cs typeface="ＭＳ Ｐゴシック" charset="-128"/>
            </a:endParaRPr>
          </a:p>
          <a:p>
            <a:endParaRPr lang="en-US" dirty="0" smtClean="0">
              <a:ea typeface="ＭＳ Ｐゴシック" charset="-128"/>
              <a:cs typeface="ＭＳ Ｐゴシック" charset="-128"/>
            </a:endParaRPr>
          </a:p>
          <a:p>
            <a:endParaRPr lang="en-US" dirty="0" smtClean="0">
              <a:ea typeface="ＭＳ Ｐゴシック" charset="-128"/>
              <a:cs typeface="ＭＳ Ｐゴシック" charset="-128"/>
            </a:endParaRPr>
          </a:p>
          <a:p>
            <a:endParaRPr lang="en-US" dirty="0" smtClean="0">
              <a:ea typeface="ＭＳ Ｐゴシック" charset="-128"/>
              <a:cs typeface="ＭＳ Ｐゴシック" charset="-128"/>
            </a:endParaRPr>
          </a:p>
          <a:p>
            <a:r>
              <a:rPr lang="en-US" dirty="0" smtClean="0">
                <a:ea typeface="ＭＳ Ｐゴシック" charset="-128"/>
                <a:cs typeface="ＭＳ Ｐゴシック" charset="-128"/>
              </a:rPr>
              <a:t>Local Notification</a:t>
            </a:r>
          </a:p>
        </p:txBody>
      </p:sp>
      <p:pic>
        <p:nvPicPr>
          <p:cNvPr id="5" name="Picture 4"/>
          <p:cNvPicPr>
            <a:picLocks noChangeAspect="1"/>
          </p:cNvPicPr>
          <p:nvPr/>
        </p:nvPicPr>
        <p:blipFill>
          <a:blip r:embed="rId3"/>
          <a:stretch>
            <a:fillRect/>
          </a:stretch>
        </p:blipFill>
        <p:spPr>
          <a:xfrm>
            <a:off x="596900" y="1961680"/>
            <a:ext cx="8089900" cy="1697880"/>
          </a:xfrm>
          <a:prstGeom prst="rect">
            <a:avLst/>
          </a:prstGeom>
        </p:spPr>
      </p:pic>
      <p:pic>
        <p:nvPicPr>
          <p:cNvPr id="7" name="Picture 6"/>
          <p:cNvPicPr>
            <a:picLocks noChangeAspect="1"/>
          </p:cNvPicPr>
          <p:nvPr/>
        </p:nvPicPr>
        <p:blipFill>
          <a:blip r:embed="rId4"/>
          <a:stretch>
            <a:fillRect/>
          </a:stretch>
        </p:blipFill>
        <p:spPr>
          <a:xfrm>
            <a:off x="654050" y="4734568"/>
            <a:ext cx="8032750" cy="1570981"/>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p:txBody>
          <a:bodyPr/>
          <a:lstStyle/>
          <a:p>
            <a:r>
              <a:rPr lang="en-US" dirty="0" smtClean="0">
                <a:ea typeface="ＭＳ Ｐゴシック" charset="-128"/>
                <a:cs typeface="ＭＳ Ｐゴシック" charset="-128"/>
              </a:rPr>
              <a:t>Key APIs – Contacts, Media, Network</a:t>
            </a:r>
            <a:endParaRPr lang="en-US" dirty="0">
              <a:ea typeface="ＭＳ Ｐゴシック" charset="-128"/>
              <a:cs typeface="ＭＳ Ｐゴシック" charset="-128"/>
            </a:endParaRPr>
          </a:p>
        </p:txBody>
      </p:sp>
      <p:sp>
        <p:nvSpPr>
          <p:cNvPr id="22530" name="Content Placeholder 2"/>
          <p:cNvSpPr>
            <a:spLocks noGrp="1"/>
          </p:cNvSpPr>
          <p:nvPr>
            <p:ph idx="1"/>
          </p:nvPr>
        </p:nvSpPr>
        <p:spPr>
          <a:xfrm>
            <a:off x="457200" y="1346200"/>
            <a:ext cx="8229600" cy="5168900"/>
          </a:xfrm>
        </p:spPr>
        <p:txBody>
          <a:bodyPr/>
          <a:lstStyle/>
          <a:p>
            <a:r>
              <a:rPr lang="en-US" dirty="0" smtClean="0">
                <a:ea typeface="ＭＳ Ｐゴシック" charset="-128"/>
                <a:cs typeface="ＭＳ Ｐゴシック" charset="-128"/>
              </a:rPr>
              <a:t>Contacts</a:t>
            </a:r>
          </a:p>
          <a:p>
            <a:pPr>
              <a:buFont typeface="Arial"/>
              <a:buChar char="•"/>
            </a:pPr>
            <a:r>
              <a:rPr lang="en-US" sz="2000" dirty="0" err="1" smtClean="0">
                <a:ea typeface="ＭＳ Ｐゴシック" charset="-128"/>
                <a:cs typeface="ＭＳ Ｐゴシック" charset="-128"/>
              </a:rPr>
              <a:t>Titanium.Contacts.Group</a:t>
            </a:r>
            <a:endParaRPr lang="en-US" sz="2000" dirty="0" smtClean="0">
              <a:ea typeface="ＭＳ Ｐゴシック" charset="-128"/>
              <a:cs typeface="ＭＳ Ｐゴシック" charset="-128"/>
            </a:endParaRPr>
          </a:p>
          <a:p>
            <a:pPr>
              <a:buFont typeface="Arial"/>
              <a:buChar char="•"/>
            </a:pPr>
            <a:r>
              <a:rPr lang="en-US" sz="2000" dirty="0" err="1" smtClean="0">
                <a:ea typeface="ＭＳ Ｐゴシック" charset="-128"/>
                <a:cs typeface="ＭＳ Ｐゴシック" charset="-128"/>
              </a:rPr>
              <a:t>Titanium.Contacts.Person</a:t>
            </a:r>
            <a:endParaRPr lang="en-US" sz="2000" dirty="0" smtClean="0">
              <a:ea typeface="ＭＳ Ｐゴシック" charset="-128"/>
              <a:cs typeface="ＭＳ Ｐゴシック" charset="-128"/>
            </a:endParaRPr>
          </a:p>
          <a:p>
            <a:endParaRPr lang="en-US" dirty="0" smtClean="0">
              <a:ea typeface="ＭＳ Ｐゴシック" charset="-128"/>
              <a:cs typeface="ＭＳ Ｐゴシック" charset="-128"/>
            </a:endParaRPr>
          </a:p>
          <a:p>
            <a:r>
              <a:rPr lang="en-US" dirty="0" smtClean="0">
                <a:ea typeface="ＭＳ Ｐゴシック" charset="-128"/>
                <a:cs typeface="ＭＳ Ｐゴシック" charset="-128"/>
              </a:rPr>
              <a:t>Media</a:t>
            </a:r>
          </a:p>
          <a:p>
            <a:pPr>
              <a:buFont typeface="Arial"/>
              <a:buChar char="•"/>
            </a:pPr>
            <a:r>
              <a:rPr lang="en-US" sz="2000" dirty="0" err="1" smtClean="0">
                <a:ea typeface="ＭＳ Ｐゴシック" charset="-128"/>
                <a:cs typeface="ＭＳ Ｐゴシック" charset="-128"/>
              </a:rPr>
              <a:t>Titanium.Media.AudioRecorder</a:t>
            </a:r>
            <a:endParaRPr lang="en-US" sz="2000" dirty="0" smtClean="0">
              <a:ea typeface="ＭＳ Ｐゴシック" charset="-128"/>
              <a:cs typeface="ＭＳ Ｐゴシック" charset="-128"/>
            </a:endParaRPr>
          </a:p>
          <a:p>
            <a:pPr>
              <a:buFont typeface="Arial"/>
              <a:buChar char="•"/>
            </a:pPr>
            <a:r>
              <a:rPr lang="en-US" sz="2000" dirty="0" err="1" smtClean="0">
                <a:ea typeface="ＭＳ Ｐゴシック" charset="-128"/>
                <a:cs typeface="ＭＳ Ｐゴシック" charset="-128"/>
              </a:rPr>
              <a:t>Titanium.Media.Item</a:t>
            </a:r>
            <a:endParaRPr lang="en-US" sz="2000" dirty="0" smtClean="0">
              <a:ea typeface="ＭＳ Ｐゴシック" charset="-128"/>
              <a:cs typeface="ＭＳ Ｐゴシック" charset="-128"/>
            </a:endParaRPr>
          </a:p>
          <a:p>
            <a:pPr>
              <a:buFont typeface="Arial"/>
              <a:buChar char="•"/>
            </a:pPr>
            <a:r>
              <a:rPr lang="en-US" sz="2000" dirty="0" err="1" smtClean="0">
                <a:ea typeface="ＭＳ Ｐゴシック" charset="-128"/>
                <a:cs typeface="ＭＳ Ｐゴシック" charset="-128"/>
              </a:rPr>
              <a:t>Titanium.Media.MusicPlayer</a:t>
            </a:r>
            <a:endParaRPr lang="en-US" sz="2000" dirty="0" smtClean="0">
              <a:ea typeface="ＭＳ Ｐゴシック" charset="-128"/>
              <a:cs typeface="ＭＳ Ｐゴシック" charset="-128"/>
            </a:endParaRPr>
          </a:p>
          <a:p>
            <a:pPr>
              <a:buFont typeface="Arial"/>
              <a:buChar char="•"/>
            </a:pPr>
            <a:endParaRPr lang="en-US" sz="2000" dirty="0" smtClean="0">
              <a:ea typeface="ＭＳ Ｐゴシック" charset="-128"/>
              <a:cs typeface="ＭＳ Ｐゴシック" charset="-128"/>
            </a:endParaRPr>
          </a:p>
          <a:p>
            <a:r>
              <a:rPr lang="en-US" dirty="0" smtClean="0">
                <a:ea typeface="ＭＳ Ｐゴシック" charset="-128"/>
                <a:cs typeface="ＭＳ Ｐゴシック" charset="-128"/>
              </a:rPr>
              <a:t>Network</a:t>
            </a:r>
          </a:p>
          <a:p>
            <a:pPr>
              <a:buFont typeface="Arial"/>
              <a:buChar char="•"/>
            </a:pPr>
            <a:r>
              <a:rPr lang="en-US" sz="2000" dirty="0" err="1" smtClean="0">
                <a:ea typeface="ＭＳ Ｐゴシック" charset="-128"/>
                <a:cs typeface="ＭＳ Ｐゴシック" charset="-128"/>
              </a:rPr>
              <a:t>Titanium.Network.BonjourBrowser</a:t>
            </a:r>
            <a:endParaRPr lang="en-US" sz="2000" dirty="0" smtClean="0">
              <a:ea typeface="ＭＳ Ｐゴシック" charset="-128"/>
              <a:cs typeface="ＭＳ Ｐゴシック" charset="-128"/>
            </a:endParaRPr>
          </a:p>
          <a:p>
            <a:pPr>
              <a:buFont typeface="Arial"/>
              <a:buChar char="•"/>
            </a:pPr>
            <a:r>
              <a:rPr lang="en-US" sz="2000" dirty="0" err="1" smtClean="0">
                <a:ea typeface="ＭＳ Ｐゴシック" charset="-128"/>
                <a:cs typeface="ＭＳ Ｐゴシック" charset="-128"/>
              </a:rPr>
              <a:t>Titanium.Network.BonjourService</a:t>
            </a:r>
            <a:endParaRPr lang="en-US" sz="2000" dirty="0" smtClean="0">
              <a:ea typeface="ＭＳ Ｐゴシック" charset="-128"/>
              <a:cs typeface="ＭＳ Ｐゴシック" charset="-128"/>
            </a:endParaRPr>
          </a:p>
          <a:p>
            <a:pPr>
              <a:buFont typeface="Arial"/>
              <a:buChar char="•"/>
            </a:pPr>
            <a:r>
              <a:rPr lang="en-US" sz="2000" dirty="0" err="1" smtClean="0">
                <a:ea typeface="ＭＳ Ｐゴシック" charset="-128"/>
                <a:cs typeface="ＭＳ Ｐゴシック" charset="-128"/>
              </a:rPr>
              <a:t>Titanium.Network.TCPSocket</a:t>
            </a:r>
            <a:r>
              <a:rPr lang="en-US" sz="2000" dirty="0" smtClean="0">
                <a:ea typeface="ＭＳ Ｐゴシック" charset="-128"/>
                <a:cs typeface="ＭＳ Ｐゴシック" charset="-128"/>
              </a:rPr>
              <a:t> (use </a:t>
            </a:r>
            <a:r>
              <a:rPr lang="en-US" sz="2000" dirty="0" err="1" smtClean="0">
                <a:ea typeface="ＭＳ Ｐゴシック" charset="-128"/>
                <a:cs typeface="ＭＳ Ｐゴシック" charset="-128"/>
              </a:rPr>
              <a:t>Titanium.Network.Socket.TCP</a:t>
            </a:r>
            <a:r>
              <a:rPr lang="en-US" sz="2000" dirty="0" smtClean="0">
                <a:ea typeface="ＭＳ Ｐゴシック" charset="-128"/>
                <a:cs typeface="ＭＳ Ｐゴシック" charset="-128"/>
              </a:rPr>
              <a:t>)</a:t>
            </a:r>
          </a:p>
        </p:txBody>
      </p:sp>
    </p:spTree>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p:txBody>
          <a:bodyPr/>
          <a:lstStyle/>
          <a:p>
            <a:r>
              <a:rPr lang="en-US" dirty="0" smtClean="0">
                <a:ea typeface="ＭＳ Ｐゴシック" charset="-128"/>
                <a:cs typeface="ＭＳ Ｐゴシック" charset="-128"/>
              </a:rPr>
              <a:t>Deep Dive: </a:t>
            </a:r>
            <a:r>
              <a:rPr lang="en-US" dirty="0" err="1" smtClean="0">
                <a:ea typeface="ＭＳ Ｐゴシック" charset="-128"/>
                <a:cs typeface="ＭＳ Ｐゴシック" charset="-128"/>
              </a:rPr>
              <a:t>iOS</a:t>
            </a:r>
            <a:r>
              <a:rPr lang="en-US" dirty="0" smtClean="0">
                <a:ea typeface="ＭＳ Ｐゴシック" charset="-128"/>
                <a:cs typeface="ＭＳ Ｐゴシック" charset="-128"/>
              </a:rPr>
              <a:t>-Specific Properties</a:t>
            </a:r>
            <a:endParaRPr lang="en-US" dirty="0">
              <a:ea typeface="ＭＳ Ｐゴシック" charset="-128"/>
              <a:cs typeface="ＭＳ Ｐゴシック" charset="-128"/>
            </a:endParaRPr>
          </a:p>
        </p:txBody>
      </p:sp>
      <p:sp>
        <p:nvSpPr>
          <p:cNvPr id="22530" name="Content Placeholder 2"/>
          <p:cNvSpPr>
            <a:spLocks noGrp="1"/>
          </p:cNvSpPr>
          <p:nvPr>
            <p:ph idx="1"/>
          </p:nvPr>
        </p:nvSpPr>
        <p:spPr/>
        <p:txBody>
          <a:bodyPr/>
          <a:lstStyle/>
          <a:p>
            <a:r>
              <a:rPr lang="en-US" sz="1800" dirty="0" err="1" smtClean="0">
                <a:ea typeface="ＭＳ Ｐゴシック" charset="-128"/>
                <a:cs typeface="ＭＳ Ｐゴシック" charset="-128"/>
              </a:rPr>
              <a:t>Titanium.UI.iPhone.ActivityIndicatorStyle</a:t>
            </a:r>
            <a:endParaRPr lang="en-US" sz="1800" dirty="0" smtClean="0">
              <a:ea typeface="ＭＳ Ｐゴシック" charset="-128"/>
              <a:cs typeface="ＭＳ Ｐゴシック" charset="-128"/>
            </a:endParaRPr>
          </a:p>
          <a:p>
            <a:r>
              <a:rPr lang="en-US" sz="1800" dirty="0" err="1" smtClean="0">
                <a:solidFill>
                  <a:schemeClr val="bg1">
                    <a:lumMod val="75000"/>
                  </a:schemeClr>
                </a:solidFill>
                <a:ea typeface="ＭＳ Ｐゴシック" charset="-128"/>
                <a:cs typeface="ＭＳ Ｐゴシック" charset="-128"/>
              </a:rPr>
              <a:t>Titanium.UI.iPhone.AnimationStyle</a:t>
            </a:r>
            <a:endParaRPr lang="en-US" sz="1800" dirty="0" smtClean="0">
              <a:solidFill>
                <a:schemeClr val="bg1">
                  <a:lumMod val="75000"/>
                </a:schemeClr>
              </a:solidFill>
              <a:ea typeface="ＭＳ Ｐゴシック" charset="-128"/>
              <a:cs typeface="ＭＳ Ｐゴシック" charset="-128"/>
            </a:endParaRPr>
          </a:p>
          <a:p>
            <a:r>
              <a:rPr lang="en-US" sz="1800" dirty="0" err="1" smtClean="0">
                <a:solidFill>
                  <a:schemeClr val="bg1">
                    <a:lumMod val="75000"/>
                  </a:schemeClr>
                </a:solidFill>
                <a:ea typeface="ＭＳ Ｐゴシック" charset="-128"/>
                <a:cs typeface="ＭＳ Ｐゴシック" charset="-128"/>
              </a:rPr>
              <a:t>Titanium.UI.iPhone.ProgressBarStyle</a:t>
            </a:r>
            <a:endParaRPr lang="en-US" sz="1800" dirty="0" smtClean="0">
              <a:solidFill>
                <a:schemeClr val="bg1">
                  <a:lumMod val="75000"/>
                </a:schemeClr>
              </a:solidFill>
              <a:ea typeface="ＭＳ Ｐゴシック" charset="-128"/>
              <a:cs typeface="ＭＳ Ｐゴシック" charset="-128"/>
            </a:endParaRPr>
          </a:p>
          <a:p>
            <a:r>
              <a:rPr lang="en-US" sz="1800" dirty="0" err="1" smtClean="0">
                <a:solidFill>
                  <a:schemeClr val="bg1">
                    <a:lumMod val="75000"/>
                  </a:schemeClr>
                </a:solidFill>
                <a:ea typeface="ＭＳ Ｐゴシック" charset="-128"/>
                <a:cs typeface="ＭＳ Ｐゴシック" charset="-128"/>
              </a:rPr>
              <a:t>Titanium.UI.iPhone.RowAnimationStyle</a:t>
            </a:r>
            <a:endParaRPr lang="en-US" sz="1800" dirty="0" smtClean="0">
              <a:solidFill>
                <a:schemeClr val="bg1">
                  <a:lumMod val="75000"/>
                </a:schemeClr>
              </a:solidFill>
              <a:ea typeface="ＭＳ Ｐゴシック" charset="-128"/>
              <a:cs typeface="ＭＳ Ｐゴシック" charset="-128"/>
            </a:endParaRPr>
          </a:p>
          <a:p>
            <a:r>
              <a:rPr lang="en-US" sz="1800" dirty="0" err="1" smtClean="0">
                <a:solidFill>
                  <a:schemeClr val="bg1">
                    <a:lumMod val="75000"/>
                  </a:schemeClr>
                </a:solidFill>
                <a:ea typeface="ＭＳ Ｐゴシック" charset="-128"/>
                <a:cs typeface="ＭＳ Ｐゴシック" charset="-128"/>
              </a:rPr>
              <a:t>Titanium.UI.iPhone.ScrollIndicatorStyle</a:t>
            </a:r>
            <a:endParaRPr lang="en-US" sz="1800" dirty="0" smtClean="0">
              <a:solidFill>
                <a:schemeClr val="bg1">
                  <a:lumMod val="75000"/>
                </a:schemeClr>
              </a:solidFill>
              <a:ea typeface="ＭＳ Ｐゴシック" charset="-128"/>
              <a:cs typeface="ＭＳ Ｐゴシック" charset="-128"/>
            </a:endParaRPr>
          </a:p>
          <a:p>
            <a:r>
              <a:rPr lang="en-US" sz="1800" dirty="0" err="1" smtClean="0">
                <a:solidFill>
                  <a:schemeClr val="bg1">
                    <a:lumMod val="75000"/>
                  </a:schemeClr>
                </a:solidFill>
                <a:ea typeface="ＭＳ Ｐゴシック" charset="-128"/>
                <a:cs typeface="ＭＳ Ｐゴシック" charset="-128"/>
              </a:rPr>
              <a:t>Titanium.UI.iPhone.StatusBar</a:t>
            </a:r>
            <a:endParaRPr lang="en-US" sz="1800" dirty="0" smtClean="0">
              <a:solidFill>
                <a:schemeClr val="bg1">
                  <a:lumMod val="75000"/>
                </a:schemeClr>
              </a:solidFill>
              <a:ea typeface="ＭＳ Ｐゴシック" charset="-128"/>
              <a:cs typeface="ＭＳ Ｐゴシック" charset="-128"/>
            </a:endParaRPr>
          </a:p>
          <a:p>
            <a:r>
              <a:rPr lang="en-US" sz="1800" dirty="0" err="1" smtClean="0">
                <a:solidFill>
                  <a:schemeClr val="bg1">
                    <a:lumMod val="75000"/>
                  </a:schemeClr>
                </a:solidFill>
                <a:ea typeface="ＭＳ Ｐゴシック" charset="-128"/>
                <a:cs typeface="ＭＳ Ｐゴシック" charset="-128"/>
              </a:rPr>
              <a:t>Titanium.UI.iPhone.SystemButton</a:t>
            </a:r>
            <a:endParaRPr lang="en-US" sz="1800" dirty="0" smtClean="0">
              <a:solidFill>
                <a:schemeClr val="bg1">
                  <a:lumMod val="75000"/>
                </a:schemeClr>
              </a:solidFill>
              <a:ea typeface="ＭＳ Ｐゴシック" charset="-128"/>
              <a:cs typeface="ＭＳ Ｐゴシック" charset="-128"/>
            </a:endParaRPr>
          </a:p>
          <a:p>
            <a:r>
              <a:rPr lang="en-US" sz="1800" dirty="0" err="1" smtClean="0">
                <a:solidFill>
                  <a:schemeClr val="bg1">
                    <a:lumMod val="75000"/>
                  </a:schemeClr>
                </a:solidFill>
                <a:ea typeface="ＭＳ Ｐゴシック" charset="-128"/>
                <a:cs typeface="ＭＳ Ｐゴシック" charset="-128"/>
              </a:rPr>
              <a:t>Titanium.UI.iPhone.SystemButtonStyle</a:t>
            </a:r>
            <a:endParaRPr lang="en-US" sz="1800" dirty="0" smtClean="0">
              <a:solidFill>
                <a:schemeClr val="bg1">
                  <a:lumMod val="75000"/>
                </a:schemeClr>
              </a:solidFill>
              <a:ea typeface="ＭＳ Ｐゴシック" charset="-128"/>
              <a:cs typeface="ＭＳ Ｐゴシック" charset="-128"/>
            </a:endParaRPr>
          </a:p>
          <a:p>
            <a:r>
              <a:rPr lang="en-US" sz="1800" dirty="0" err="1" smtClean="0">
                <a:solidFill>
                  <a:schemeClr val="bg1">
                    <a:lumMod val="75000"/>
                  </a:schemeClr>
                </a:solidFill>
                <a:ea typeface="ＭＳ Ｐゴシック" charset="-128"/>
                <a:cs typeface="ＭＳ Ｐゴシック" charset="-128"/>
              </a:rPr>
              <a:t>Titanium.UI.iPhone.SystemIcon</a:t>
            </a:r>
            <a:endParaRPr lang="en-US" sz="1800" dirty="0" smtClean="0">
              <a:solidFill>
                <a:schemeClr val="bg1">
                  <a:lumMod val="75000"/>
                </a:schemeClr>
              </a:solidFill>
              <a:ea typeface="ＭＳ Ｐゴシック" charset="-128"/>
              <a:cs typeface="ＭＳ Ｐゴシック" charset="-128"/>
            </a:endParaRPr>
          </a:p>
          <a:p>
            <a:r>
              <a:rPr lang="en-US" sz="1800" dirty="0" err="1" smtClean="0">
                <a:solidFill>
                  <a:schemeClr val="bg1">
                    <a:lumMod val="75000"/>
                  </a:schemeClr>
                </a:solidFill>
                <a:ea typeface="ＭＳ Ｐゴシック" charset="-128"/>
                <a:cs typeface="ＭＳ Ｐゴシック" charset="-128"/>
              </a:rPr>
              <a:t>Titanium.UI.iPhone.TableViewCellSelectionStyle</a:t>
            </a:r>
            <a:endParaRPr lang="en-US" sz="1800" dirty="0" smtClean="0">
              <a:solidFill>
                <a:schemeClr val="bg1">
                  <a:lumMod val="75000"/>
                </a:schemeClr>
              </a:solidFill>
              <a:ea typeface="ＭＳ Ｐゴシック" charset="-128"/>
              <a:cs typeface="ＭＳ Ｐゴシック" charset="-128"/>
            </a:endParaRPr>
          </a:p>
          <a:p>
            <a:r>
              <a:rPr lang="en-US" sz="1800" dirty="0" err="1" smtClean="0">
                <a:solidFill>
                  <a:schemeClr val="bg1">
                    <a:lumMod val="75000"/>
                  </a:schemeClr>
                </a:solidFill>
                <a:ea typeface="ＭＳ Ｐゴシック" charset="-128"/>
                <a:cs typeface="ＭＳ Ｐゴシック" charset="-128"/>
              </a:rPr>
              <a:t>Titanium.UI.iPhone.TableViewScrollPosition</a:t>
            </a:r>
            <a:endParaRPr lang="en-US" sz="1800" dirty="0" smtClean="0">
              <a:solidFill>
                <a:schemeClr val="bg1">
                  <a:lumMod val="75000"/>
                </a:schemeClr>
              </a:solidFill>
              <a:ea typeface="ＭＳ Ｐゴシック" charset="-128"/>
              <a:cs typeface="ＭＳ Ｐゴシック" charset="-128"/>
            </a:endParaRPr>
          </a:p>
          <a:p>
            <a:r>
              <a:rPr lang="en-US" sz="1800" dirty="0" err="1" smtClean="0">
                <a:solidFill>
                  <a:schemeClr val="bg1">
                    <a:lumMod val="75000"/>
                  </a:schemeClr>
                </a:solidFill>
                <a:ea typeface="ＭＳ Ｐゴシック" charset="-128"/>
                <a:cs typeface="ＭＳ Ｐゴシック" charset="-128"/>
              </a:rPr>
              <a:t>Titanium.UI.iPhone.TableViewSeparatorStyle</a:t>
            </a:r>
            <a:endParaRPr lang="en-US" sz="1800" dirty="0" smtClean="0">
              <a:solidFill>
                <a:schemeClr val="bg1">
                  <a:lumMod val="75000"/>
                </a:schemeClr>
              </a:solidFill>
              <a:ea typeface="ＭＳ Ｐゴシック" charset="-128"/>
              <a:cs typeface="ＭＳ Ｐゴシック" charset="-128"/>
            </a:endParaRPr>
          </a:p>
          <a:p>
            <a:r>
              <a:rPr lang="en-US" sz="1800" dirty="0" err="1" smtClean="0">
                <a:solidFill>
                  <a:schemeClr val="bg1">
                    <a:lumMod val="75000"/>
                  </a:schemeClr>
                </a:solidFill>
                <a:ea typeface="ＭＳ Ｐゴシック" charset="-128"/>
                <a:cs typeface="ＭＳ Ｐゴシック" charset="-128"/>
              </a:rPr>
              <a:t>Titanium.UI.iPhone.TableViewStyle</a:t>
            </a:r>
            <a:endParaRPr lang="en-US" sz="1800" dirty="0" smtClean="0">
              <a:solidFill>
                <a:schemeClr val="bg1">
                  <a:lumMod val="75000"/>
                </a:schemeClr>
              </a:solidFill>
              <a:ea typeface="ＭＳ Ｐゴシック" charset="-128"/>
              <a:cs typeface="ＭＳ Ｐゴシック" charset="-128"/>
            </a:endParaRPr>
          </a:p>
        </p:txBody>
      </p:sp>
      <p:sp>
        <p:nvSpPr>
          <p:cNvPr id="4" name="Left Brace 3"/>
          <p:cNvSpPr/>
          <p:nvPr/>
        </p:nvSpPr>
        <p:spPr>
          <a:xfrm>
            <a:off x="5106742" y="1228301"/>
            <a:ext cx="1189790" cy="4693903"/>
          </a:xfrm>
          <a:prstGeom prst="leftBrace">
            <a:avLst>
              <a:gd name="adj1" fmla="val 8333"/>
              <a:gd name="adj2" fmla="val 7508"/>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 name="TextBox 5"/>
          <p:cNvSpPr txBox="1"/>
          <p:nvPr/>
        </p:nvSpPr>
        <p:spPr>
          <a:xfrm>
            <a:off x="5839332" y="1346200"/>
            <a:ext cx="3304668" cy="1200328"/>
          </a:xfrm>
          <a:prstGeom prst="rect">
            <a:avLst/>
          </a:prstGeom>
          <a:noFill/>
        </p:spPr>
        <p:txBody>
          <a:bodyPr wrap="square" rtlCol="0">
            <a:spAutoFit/>
          </a:bodyPr>
          <a:lstStyle/>
          <a:p>
            <a:r>
              <a:rPr lang="en-US" dirty="0" smtClean="0"/>
              <a:t>BIG</a:t>
            </a:r>
          </a:p>
          <a:p>
            <a:r>
              <a:rPr lang="en-US" dirty="0" smtClean="0"/>
              <a:t>DARK</a:t>
            </a:r>
          </a:p>
          <a:p>
            <a:r>
              <a:rPr lang="en-US" dirty="0" smtClean="0"/>
              <a:t>PLAIN</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p:txBody>
          <a:bodyPr/>
          <a:lstStyle/>
          <a:p>
            <a:r>
              <a:rPr lang="en-US" dirty="0" smtClean="0">
                <a:ea typeface="ＭＳ Ｐゴシック" charset="-128"/>
                <a:cs typeface="ＭＳ Ｐゴシック" charset="-128"/>
              </a:rPr>
              <a:t>Deep Dive: </a:t>
            </a:r>
            <a:r>
              <a:rPr lang="en-US" dirty="0" err="1" smtClean="0">
                <a:ea typeface="ＭＳ Ｐゴシック" charset="-128"/>
                <a:cs typeface="ＭＳ Ｐゴシック" charset="-128"/>
              </a:rPr>
              <a:t>iOS</a:t>
            </a:r>
            <a:r>
              <a:rPr lang="en-US" dirty="0" smtClean="0">
                <a:ea typeface="ＭＳ Ｐゴシック" charset="-128"/>
                <a:cs typeface="ＭＳ Ｐゴシック" charset="-128"/>
              </a:rPr>
              <a:t>-Specific Properties</a:t>
            </a:r>
            <a:endParaRPr lang="en-US" dirty="0">
              <a:ea typeface="ＭＳ Ｐゴシック" charset="-128"/>
              <a:cs typeface="ＭＳ Ｐゴシック" charset="-128"/>
            </a:endParaRPr>
          </a:p>
        </p:txBody>
      </p:sp>
      <p:sp>
        <p:nvSpPr>
          <p:cNvPr id="22530" name="Content Placeholder 2"/>
          <p:cNvSpPr>
            <a:spLocks noGrp="1"/>
          </p:cNvSpPr>
          <p:nvPr>
            <p:ph idx="1"/>
          </p:nvPr>
        </p:nvSpPr>
        <p:spPr/>
        <p:txBody>
          <a:bodyPr/>
          <a:lstStyle/>
          <a:p>
            <a:r>
              <a:rPr lang="en-US" sz="1800" dirty="0" err="1" smtClean="0">
                <a:solidFill>
                  <a:srgbClr val="BFBFBF"/>
                </a:solidFill>
                <a:ea typeface="ＭＳ Ｐゴシック" charset="-128"/>
                <a:cs typeface="ＭＳ Ｐゴシック" charset="-128"/>
              </a:rPr>
              <a:t>Titanium.UI.iPhone.ActivityIndicatorStyle</a:t>
            </a:r>
            <a:endParaRPr lang="en-US" sz="1800" dirty="0" smtClean="0">
              <a:solidFill>
                <a:srgbClr val="BFBFBF"/>
              </a:solidFill>
              <a:ea typeface="ＭＳ Ｐゴシック" charset="-128"/>
              <a:cs typeface="ＭＳ Ｐゴシック" charset="-128"/>
            </a:endParaRPr>
          </a:p>
          <a:p>
            <a:r>
              <a:rPr lang="en-US" sz="1800" dirty="0" err="1" smtClean="0">
                <a:ea typeface="ＭＳ Ｐゴシック" charset="-128"/>
                <a:cs typeface="ＭＳ Ｐゴシック" charset="-128"/>
              </a:rPr>
              <a:t>Titanium.UI.iPhone.AnimationStyle</a:t>
            </a:r>
            <a:endParaRPr lang="en-US" sz="1800" dirty="0" smtClean="0">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Titanium.UI.iPhone.ProgressBarStyle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Titanium.UI.iPhone.RowAnimationStyle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Titanium.UI.iPhone.ScrollIndicatorStyle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Titanium.UI.iPhone.StatusBar</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Titanium.UI.iPhone.SystemButton</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Titanium.UI.iPhone.SystemButtonStyle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Titanium.UI.iPhone.SystemIcon</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Titanium.UI.iPhone.TableViewCellSelectionStyle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Titanium.UI.iPhone.TableViewScrollPosition</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Titanium.UI.iPhone.TableViewSeparatorStyle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Titanium.UI.iPhone.TableViewStyle</a:t>
            </a:r>
            <a:endParaRPr lang="en-US" sz="1800" dirty="0" smtClean="0">
              <a:solidFill>
                <a:srgbClr val="BFBFBF"/>
              </a:solidFill>
              <a:ea typeface="ＭＳ Ｐゴシック" charset="-128"/>
              <a:cs typeface="ＭＳ Ｐゴシック" charset="-128"/>
            </a:endParaRPr>
          </a:p>
        </p:txBody>
      </p:sp>
      <p:sp>
        <p:nvSpPr>
          <p:cNvPr id="4" name="Left Brace 3"/>
          <p:cNvSpPr/>
          <p:nvPr/>
        </p:nvSpPr>
        <p:spPr>
          <a:xfrm>
            <a:off x="5106742" y="1228301"/>
            <a:ext cx="1189790" cy="4693903"/>
          </a:xfrm>
          <a:prstGeom prst="leftBrace">
            <a:avLst>
              <a:gd name="adj1" fmla="val 8333"/>
              <a:gd name="adj2" fmla="val 13774"/>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 name="TextBox 5"/>
          <p:cNvSpPr txBox="1"/>
          <p:nvPr/>
        </p:nvSpPr>
        <p:spPr>
          <a:xfrm>
            <a:off x="5839332" y="1346200"/>
            <a:ext cx="3304668" cy="1938992"/>
          </a:xfrm>
          <a:prstGeom prst="rect">
            <a:avLst/>
          </a:prstGeom>
          <a:noFill/>
        </p:spPr>
        <p:txBody>
          <a:bodyPr wrap="square" rtlCol="0">
            <a:spAutoFit/>
          </a:bodyPr>
          <a:lstStyle/>
          <a:p>
            <a:r>
              <a:rPr lang="en-US" dirty="0" smtClean="0"/>
              <a:t>CURL_DOWN</a:t>
            </a:r>
          </a:p>
          <a:p>
            <a:r>
              <a:rPr lang="en-US" dirty="0" smtClean="0"/>
              <a:t>CURL_UP</a:t>
            </a:r>
          </a:p>
          <a:p>
            <a:r>
              <a:rPr lang="en-US" dirty="0" smtClean="0"/>
              <a:t>FLIP_FROM_LEFT</a:t>
            </a:r>
          </a:p>
          <a:p>
            <a:r>
              <a:rPr lang="en-US" dirty="0" smtClean="0"/>
              <a:t>FLIP_FROM_RIGHT</a:t>
            </a:r>
          </a:p>
          <a:p>
            <a:r>
              <a:rPr lang="en-US" dirty="0" smtClean="0"/>
              <a:t>NONE</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p:txBody>
          <a:bodyPr/>
          <a:lstStyle/>
          <a:p>
            <a:r>
              <a:rPr lang="en-US" dirty="0" smtClean="0">
                <a:ea typeface="ＭＳ Ｐゴシック" charset="-128"/>
                <a:cs typeface="ＭＳ Ｐゴシック" charset="-128"/>
              </a:rPr>
              <a:t>Deep Dive: </a:t>
            </a:r>
            <a:r>
              <a:rPr lang="en-US" dirty="0" err="1" smtClean="0">
                <a:ea typeface="ＭＳ Ｐゴシック" charset="-128"/>
                <a:cs typeface="ＭＳ Ｐゴシック" charset="-128"/>
              </a:rPr>
              <a:t>iOS</a:t>
            </a:r>
            <a:r>
              <a:rPr lang="en-US" dirty="0" smtClean="0">
                <a:ea typeface="ＭＳ Ｐゴシック" charset="-128"/>
                <a:cs typeface="ＭＳ Ｐゴシック" charset="-128"/>
              </a:rPr>
              <a:t>-Specific Properties</a:t>
            </a:r>
            <a:endParaRPr lang="en-US" dirty="0">
              <a:ea typeface="ＭＳ Ｐゴシック" charset="-128"/>
              <a:cs typeface="ＭＳ Ｐゴシック" charset="-128"/>
            </a:endParaRPr>
          </a:p>
        </p:txBody>
      </p:sp>
      <p:sp>
        <p:nvSpPr>
          <p:cNvPr id="22530" name="Content Placeholder 2"/>
          <p:cNvSpPr>
            <a:spLocks noGrp="1"/>
          </p:cNvSpPr>
          <p:nvPr>
            <p:ph idx="1"/>
          </p:nvPr>
        </p:nvSpPr>
        <p:spPr/>
        <p:txBody>
          <a:bodyPr/>
          <a:lstStyle/>
          <a:p>
            <a:r>
              <a:rPr lang="en-US" sz="1800" dirty="0" err="1" smtClean="0">
                <a:solidFill>
                  <a:srgbClr val="BFBFBF"/>
                </a:solidFill>
                <a:ea typeface="ＭＳ Ｐゴシック" charset="-128"/>
                <a:cs typeface="ＭＳ Ｐゴシック" charset="-128"/>
              </a:rPr>
              <a:t>Titanium.UI.iPhone.ActivityIndicatorStyle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Titanium.UI.iPhone.AnimationStyle</a:t>
            </a:r>
            <a:endParaRPr lang="en-US" sz="1800" dirty="0" smtClean="0">
              <a:solidFill>
                <a:srgbClr val="BFBFBF"/>
              </a:solidFill>
              <a:ea typeface="ＭＳ Ｐゴシック" charset="-128"/>
              <a:cs typeface="ＭＳ Ｐゴシック" charset="-128"/>
            </a:endParaRPr>
          </a:p>
          <a:p>
            <a:r>
              <a:rPr lang="en-US" sz="1800" dirty="0" err="1" smtClean="0">
                <a:ea typeface="ＭＳ Ｐゴシック" charset="-128"/>
                <a:cs typeface="ＭＳ Ｐゴシック" charset="-128"/>
              </a:rPr>
              <a:t>Titanium.UI.iPhone.ProgressBarStyle</a:t>
            </a:r>
            <a:endParaRPr lang="en-US" sz="1800" dirty="0" smtClean="0">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Titanium.UI.iPhone.RowAnimationStyle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Titanium.UI.iPhone.ScrollIndicatorStyle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Titanium.UI.iPhone.StatusBar</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Titanium.UI.iPhone.SystemButton</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Titanium.UI.iPhone.SystemButtonStyle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Titanium.UI.iPhone.SystemIcon</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Titanium.UI.iPhone.TableViewCellSelectionStyle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Titanium.UI.iPhone.TableViewScrollPosition</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Titanium.UI.iPhone.TableViewSeparatorStyle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Titanium.UI.iPhone.TableViewStyle</a:t>
            </a:r>
            <a:endParaRPr lang="en-US" sz="1800" dirty="0" smtClean="0">
              <a:solidFill>
                <a:srgbClr val="BFBFBF"/>
              </a:solidFill>
              <a:ea typeface="ＭＳ Ｐゴシック" charset="-128"/>
              <a:cs typeface="ＭＳ Ｐゴシック" charset="-128"/>
            </a:endParaRPr>
          </a:p>
        </p:txBody>
      </p:sp>
      <p:sp>
        <p:nvSpPr>
          <p:cNvPr id="4" name="Left Brace 3"/>
          <p:cNvSpPr/>
          <p:nvPr/>
        </p:nvSpPr>
        <p:spPr>
          <a:xfrm>
            <a:off x="5106742" y="1228301"/>
            <a:ext cx="1189790" cy="4693903"/>
          </a:xfrm>
          <a:prstGeom prst="leftBrace">
            <a:avLst>
              <a:gd name="adj1" fmla="val 8333"/>
              <a:gd name="adj2" fmla="val 20894"/>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 name="TextBox 5"/>
          <p:cNvSpPr txBox="1"/>
          <p:nvPr/>
        </p:nvSpPr>
        <p:spPr>
          <a:xfrm>
            <a:off x="5839332" y="1346200"/>
            <a:ext cx="3304668" cy="1200328"/>
          </a:xfrm>
          <a:prstGeom prst="rect">
            <a:avLst/>
          </a:prstGeom>
          <a:noFill/>
        </p:spPr>
        <p:txBody>
          <a:bodyPr wrap="square" rtlCol="0">
            <a:spAutoFit/>
          </a:bodyPr>
          <a:lstStyle/>
          <a:p>
            <a:r>
              <a:rPr lang="en-US" dirty="0" smtClean="0"/>
              <a:t>BAR</a:t>
            </a:r>
          </a:p>
          <a:p>
            <a:r>
              <a:rPr lang="en-US" dirty="0" smtClean="0"/>
              <a:t>DEFAULT</a:t>
            </a:r>
          </a:p>
          <a:p>
            <a:r>
              <a:rPr lang="en-US" dirty="0" smtClean="0"/>
              <a:t>PLAIN</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p:txBody>
          <a:bodyPr/>
          <a:lstStyle/>
          <a:p>
            <a:r>
              <a:rPr lang="en-US" dirty="0" smtClean="0">
                <a:ea typeface="ＭＳ Ｐゴシック" charset="-128"/>
                <a:cs typeface="ＭＳ Ｐゴシック" charset="-128"/>
              </a:rPr>
              <a:t>Deep Dive: </a:t>
            </a:r>
            <a:r>
              <a:rPr lang="en-US" dirty="0" err="1" smtClean="0">
                <a:ea typeface="ＭＳ Ｐゴシック" charset="-128"/>
                <a:cs typeface="ＭＳ Ｐゴシック" charset="-128"/>
              </a:rPr>
              <a:t>iOS</a:t>
            </a:r>
            <a:r>
              <a:rPr lang="en-US" dirty="0" smtClean="0">
                <a:ea typeface="ＭＳ Ｐゴシック" charset="-128"/>
                <a:cs typeface="ＭＳ Ｐゴシック" charset="-128"/>
              </a:rPr>
              <a:t>-Specific Properties</a:t>
            </a:r>
            <a:endParaRPr lang="en-US" dirty="0">
              <a:ea typeface="ＭＳ Ｐゴシック" charset="-128"/>
              <a:cs typeface="ＭＳ Ｐゴシック" charset="-128"/>
            </a:endParaRPr>
          </a:p>
        </p:txBody>
      </p:sp>
      <p:sp>
        <p:nvSpPr>
          <p:cNvPr id="22530" name="Content Placeholder 2"/>
          <p:cNvSpPr>
            <a:spLocks noGrp="1"/>
          </p:cNvSpPr>
          <p:nvPr>
            <p:ph idx="1"/>
          </p:nvPr>
        </p:nvSpPr>
        <p:spPr/>
        <p:txBody>
          <a:bodyPr/>
          <a:lstStyle/>
          <a:p>
            <a:r>
              <a:rPr lang="en-US" sz="1800" dirty="0" err="1" smtClean="0">
                <a:solidFill>
                  <a:srgbClr val="BFBFBF"/>
                </a:solidFill>
                <a:ea typeface="ＭＳ Ｐゴシック" charset="-128"/>
                <a:cs typeface="ＭＳ Ｐゴシック" charset="-128"/>
              </a:rPr>
              <a:t>Titanium.UI.iPhone.ActivityIndicatorStyle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Titanium.UI.iPhone.AnimationStyle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Titanium.UI.iPhone.ProgressBarStyle</a:t>
            </a:r>
            <a:endParaRPr lang="en-US" sz="1800" dirty="0" smtClean="0">
              <a:solidFill>
                <a:srgbClr val="BFBFBF"/>
              </a:solidFill>
              <a:ea typeface="ＭＳ Ｐゴシック" charset="-128"/>
              <a:cs typeface="ＭＳ Ｐゴシック" charset="-128"/>
            </a:endParaRPr>
          </a:p>
          <a:p>
            <a:r>
              <a:rPr lang="en-US" sz="1800" dirty="0" err="1" smtClean="0">
                <a:ea typeface="ＭＳ Ｐゴシック" charset="-128"/>
                <a:cs typeface="ＭＳ Ｐゴシック" charset="-128"/>
              </a:rPr>
              <a:t>Titanium.UI.iPhone.RowAnimationStyle</a:t>
            </a:r>
            <a:endParaRPr lang="en-US" sz="1800" dirty="0" smtClean="0">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Titanium.UI.iPhone.ScrollIndicatorStyle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Titanium.UI.iPhone.StatusBar</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Titanium.UI.iPhone.SystemButton</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Titanium.UI.iPhone.SystemButtonStyle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Titanium.UI.iPhone.SystemIcon</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Titanium.UI.iPhone.TableViewCellSelectionStyle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Titanium.UI.iPhone.TableViewScrollPosition</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Titanium.UI.iPhone.TableViewSeparatorStyle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Titanium.UI.iPhone.TableViewStyle</a:t>
            </a:r>
            <a:endParaRPr lang="en-US" sz="1800" dirty="0" smtClean="0">
              <a:solidFill>
                <a:srgbClr val="BFBFBF"/>
              </a:solidFill>
              <a:ea typeface="ＭＳ Ｐゴシック" charset="-128"/>
              <a:cs typeface="ＭＳ Ｐゴシック" charset="-128"/>
            </a:endParaRPr>
          </a:p>
        </p:txBody>
      </p:sp>
      <p:sp>
        <p:nvSpPr>
          <p:cNvPr id="4" name="Left Brace 3"/>
          <p:cNvSpPr/>
          <p:nvPr/>
        </p:nvSpPr>
        <p:spPr>
          <a:xfrm>
            <a:off x="5106742" y="1228301"/>
            <a:ext cx="1189790" cy="4693903"/>
          </a:xfrm>
          <a:prstGeom prst="leftBrace">
            <a:avLst>
              <a:gd name="adj1" fmla="val 8333"/>
              <a:gd name="adj2" fmla="val 26875"/>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 name="TextBox 5"/>
          <p:cNvSpPr txBox="1"/>
          <p:nvPr/>
        </p:nvSpPr>
        <p:spPr>
          <a:xfrm>
            <a:off x="5839332" y="1346200"/>
            <a:ext cx="3304668" cy="2308324"/>
          </a:xfrm>
          <a:prstGeom prst="rect">
            <a:avLst/>
          </a:prstGeom>
          <a:noFill/>
        </p:spPr>
        <p:txBody>
          <a:bodyPr wrap="square" rtlCol="0">
            <a:spAutoFit/>
          </a:bodyPr>
          <a:lstStyle/>
          <a:p>
            <a:r>
              <a:rPr lang="en-US" dirty="0" smtClean="0"/>
              <a:t>BOTTOM</a:t>
            </a:r>
          </a:p>
          <a:p>
            <a:r>
              <a:rPr lang="en-US" dirty="0" smtClean="0"/>
              <a:t>FADE</a:t>
            </a:r>
          </a:p>
          <a:p>
            <a:r>
              <a:rPr lang="en-US" dirty="0" smtClean="0"/>
              <a:t>LEFT</a:t>
            </a:r>
          </a:p>
          <a:p>
            <a:r>
              <a:rPr lang="en-US" dirty="0" smtClean="0"/>
              <a:t>NONE</a:t>
            </a:r>
          </a:p>
          <a:p>
            <a:r>
              <a:rPr lang="en-US" dirty="0" smtClean="0"/>
              <a:t>RIGHT</a:t>
            </a:r>
          </a:p>
          <a:p>
            <a:r>
              <a:rPr lang="en-US" dirty="0" smtClean="0"/>
              <a:t>TOP</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p:nvPr>
        </p:nvSpPr>
        <p:spPr/>
        <p:txBody>
          <a:bodyPr/>
          <a:lstStyle/>
          <a:p>
            <a:r>
              <a:rPr lang="en-US" dirty="0" smtClean="0">
                <a:ea typeface="ＭＳ Ｐゴシック" charset="-128"/>
                <a:cs typeface="ＭＳ Ｐゴシック" charset="-128"/>
              </a:rPr>
              <a:t>Platform Characteristics</a:t>
            </a:r>
            <a:endParaRPr lang="en-US" dirty="0">
              <a:ea typeface="ＭＳ Ｐゴシック" charset="-128"/>
              <a:cs typeface="ＭＳ Ｐゴシック" charset="-128"/>
            </a:endParaRPr>
          </a:p>
        </p:txBody>
      </p:sp>
      <p:sp>
        <p:nvSpPr>
          <p:cNvPr id="7" name="Rectangle 6"/>
          <p:cNvSpPr/>
          <p:nvPr/>
        </p:nvSpPr>
        <p:spPr>
          <a:xfrm>
            <a:off x="1053416" y="1536698"/>
            <a:ext cx="7991642" cy="461665"/>
          </a:xfrm>
          <a:prstGeom prst="rect">
            <a:avLst/>
          </a:prstGeom>
        </p:spPr>
        <p:txBody>
          <a:bodyPr wrap="square">
            <a:spAutoFit/>
          </a:bodyPr>
          <a:lstStyle/>
          <a:p>
            <a:r>
              <a:rPr lang="en-US" dirty="0" smtClean="0"/>
              <a:t>Display Is Paramount, (Regardless of Its Size)</a:t>
            </a:r>
            <a:endParaRPr lang="en-US" dirty="0"/>
          </a:p>
        </p:txBody>
      </p:sp>
      <p:sp>
        <p:nvSpPr>
          <p:cNvPr id="8" name="Rectangle 7"/>
          <p:cNvSpPr/>
          <p:nvPr/>
        </p:nvSpPr>
        <p:spPr>
          <a:xfrm>
            <a:off x="1053416" y="2178382"/>
            <a:ext cx="4474302" cy="461665"/>
          </a:xfrm>
          <a:prstGeom prst="rect">
            <a:avLst/>
          </a:prstGeom>
        </p:spPr>
        <p:txBody>
          <a:bodyPr wrap="none">
            <a:spAutoFit/>
          </a:bodyPr>
          <a:lstStyle/>
          <a:p>
            <a:r>
              <a:rPr lang="en-US" dirty="0" smtClean="0"/>
              <a:t>Device Orientation Can Change</a:t>
            </a:r>
            <a:endParaRPr lang="en-US" dirty="0"/>
          </a:p>
        </p:txBody>
      </p:sp>
      <p:sp>
        <p:nvSpPr>
          <p:cNvPr id="9" name="Rectangle 8"/>
          <p:cNvSpPr/>
          <p:nvPr/>
        </p:nvSpPr>
        <p:spPr>
          <a:xfrm>
            <a:off x="1053416" y="2873540"/>
            <a:ext cx="5679574" cy="461665"/>
          </a:xfrm>
          <a:prstGeom prst="rect">
            <a:avLst/>
          </a:prstGeom>
        </p:spPr>
        <p:txBody>
          <a:bodyPr wrap="square">
            <a:spAutoFit/>
          </a:bodyPr>
          <a:lstStyle/>
          <a:p>
            <a:r>
              <a:rPr lang="en-US" dirty="0" smtClean="0"/>
              <a:t>Apps Respond to Gestures, Not Clicks</a:t>
            </a:r>
            <a:endParaRPr lang="en-US" dirty="0"/>
          </a:p>
        </p:txBody>
      </p:sp>
      <p:sp>
        <p:nvSpPr>
          <p:cNvPr id="10" name="Rectangle 9"/>
          <p:cNvSpPr/>
          <p:nvPr/>
        </p:nvSpPr>
        <p:spPr>
          <a:xfrm>
            <a:off x="1053416" y="3568698"/>
            <a:ext cx="5588000" cy="461665"/>
          </a:xfrm>
          <a:prstGeom prst="rect">
            <a:avLst/>
          </a:prstGeom>
        </p:spPr>
        <p:txBody>
          <a:bodyPr wrap="square">
            <a:spAutoFit/>
          </a:bodyPr>
          <a:lstStyle/>
          <a:p>
            <a:r>
              <a:rPr lang="en-US" dirty="0" smtClean="0"/>
              <a:t>People Interact with One App at a Time</a:t>
            </a:r>
            <a:endParaRPr lang="en-US" dirty="0"/>
          </a:p>
        </p:txBody>
      </p:sp>
      <p:sp>
        <p:nvSpPr>
          <p:cNvPr id="11" name="Rectangle 10"/>
          <p:cNvSpPr/>
          <p:nvPr/>
        </p:nvSpPr>
        <p:spPr>
          <a:xfrm>
            <a:off x="1053416" y="4237119"/>
            <a:ext cx="6162842" cy="461665"/>
          </a:xfrm>
          <a:prstGeom prst="rect">
            <a:avLst/>
          </a:prstGeom>
        </p:spPr>
        <p:txBody>
          <a:bodyPr wrap="square">
            <a:spAutoFit/>
          </a:bodyPr>
          <a:lstStyle/>
          <a:p>
            <a:r>
              <a:rPr lang="en-US" dirty="0" smtClean="0"/>
              <a:t>Preferences Are Available in Settings</a:t>
            </a:r>
            <a:endParaRPr lang="en-US" dirty="0"/>
          </a:p>
        </p:txBody>
      </p:sp>
      <p:sp>
        <p:nvSpPr>
          <p:cNvPr id="12" name="Rectangle 11"/>
          <p:cNvSpPr/>
          <p:nvPr/>
        </p:nvSpPr>
        <p:spPr>
          <a:xfrm>
            <a:off x="1053416" y="4932276"/>
            <a:ext cx="4051560" cy="461665"/>
          </a:xfrm>
          <a:prstGeom prst="rect">
            <a:avLst/>
          </a:prstGeom>
        </p:spPr>
        <p:txBody>
          <a:bodyPr wrap="none">
            <a:spAutoFit/>
          </a:bodyPr>
          <a:lstStyle/>
          <a:p>
            <a:r>
              <a:rPr lang="en-US" dirty="0" smtClean="0"/>
              <a:t>An App Has a Single Window</a:t>
            </a:r>
            <a:endParaRPr lang="en-US" dirty="0"/>
          </a:p>
        </p:txBody>
      </p:sp>
      <p:sp>
        <p:nvSpPr>
          <p:cNvPr id="15" name="Rectangle 14"/>
          <p:cNvSpPr/>
          <p:nvPr/>
        </p:nvSpPr>
        <p:spPr>
          <a:xfrm>
            <a:off x="1058767" y="5592596"/>
            <a:ext cx="7331237" cy="461665"/>
          </a:xfrm>
          <a:prstGeom prst="rect">
            <a:avLst/>
          </a:prstGeom>
        </p:spPr>
        <p:txBody>
          <a:bodyPr wrap="square">
            <a:spAutoFit/>
          </a:bodyPr>
          <a:lstStyle/>
          <a:p>
            <a:r>
              <a:rPr lang="en-US" dirty="0" smtClean="0"/>
              <a:t>No hardware buttons (menu, back, keyboard)</a:t>
            </a:r>
            <a:endParaRPr lang="en-US" dirty="0"/>
          </a:p>
        </p:txBody>
      </p:sp>
      <p:sp>
        <p:nvSpPr>
          <p:cNvPr id="18" name="TextBox 17"/>
          <p:cNvSpPr txBox="1"/>
          <p:nvPr/>
        </p:nvSpPr>
        <p:spPr>
          <a:xfrm>
            <a:off x="435816" y="2879518"/>
            <a:ext cx="505326" cy="553998"/>
          </a:xfrm>
          <a:prstGeom prst="rect">
            <a:avLst/>
          </a:prstGeom>
          <a:noFill/>
        </p:spPr>
        <p:txBody>
          <a:bodyPr wrap="square" rtlCol="0">
            <a:spAutoFit/>
          </a:bodyPr>
          <a:lstStyle/>
          <a:p>
            <a:r>
              <a:rPr lang="en-US" sz="3000" dirty="0">
                <a:latin typeface="Wingdings 2" charset="2"/>
                <a:cs typeface="Wingdings 2" charset="2"/>
              </a:rPr>
              <a:t>P</a:t>
            </a:r>
          </a:p>
        </p:txBody>
      </p:sp>
      <p:pic>
        <p:nvPicPr>
          <p:cNvPr id="24" name="Picture 23"/>
          <p:cNvPicPr>
            <a:picLocks noChangeAspect="1"/>
          </p:cNvPicPr>
          <p:nvPr/>
        </p:nvPicPr>
        <p:blipFill>
          <a:blip r:embed="rId3"/>
          <a:stretch>
            <a:fillRect/>
          </a:stretch>
        </p:blipFill>
        <p:spPr>
          <a:xfrm>
            <a:off x="250574" y="2622744"/>
            <a:ext cx="776790" cy="776790"/>
          </a:xfrm>
          <a:prstGeom prst="rect">
            <a:avLst/>
          </a:prstGeom>
        </p:spPr>
      </p:pic>
      <p:pic>
        <p:nvPicPr>
          <p:cNvPr id="26" name="Picture 25"/>
          <p:cNvPicPr>
            <a:picLocks noChangeAspect="1"/>
          </p:cNvPicPr>
          <p:nvPr/>
        </p:nvPicPr>
        <p:blipFill>
          <a:blip r:embed="rId4"/>
          <a:stretch>
            <a:fillRect/>
          </a:stretch>
        </p:blipFill>
        <p:spPr>
          <a:xfrm>
            <a:off x="419100" y="2176163"/>
            <a:ext cx="381000" cy="381000"/>
          </a:xfrm>
          <a:prstGeom prst="rect">
            <a:avLst/>
          </a:prstGeom>
        </p:spPr>
      </p:pic>
      <p:pic>
        <p:nvPicPr>
          <p:cNvPr id="28" name="Picture 27"/>
          <p:cNvPicPr>
            <a:picLocks noChangeAspect="1"/>
          </p:cNvPicPr>
          <p:nvPr/>
        </p:nvPicPr>
        <p:blipFill>
          <a:blip r:embed="rId5"/>
          <a:stretch>
            <a:fillRect/>
          </a:stretch>
        </p:blipFill>
        <p:spPr>
          <a:xfrm>
            <a:off x="425450" y="1651287"/>
            <a:ext cx="381000" cy="259773"/>
          </a:xfrm>
          <a:prstGeom prst="rect">
            <a:avLst/>
          </a:prstGeom>
        </p:spPr>
      </p:pic>
      <p:pic>
        <p:nvPicPr>
          <p:cNvPr id="33" name="Picture 32"/>
          <p:cNvPicPr>
            <a:picLocks noChangeAspect="1"/>
          </p:cNvPicPr>
          <p:nvPr/>
        </p:nvPicPr>
        <p:blipFill>
          <a:blip r:embed="rId6"/>
          <a:stretch>
            <a:fillRect/>
          </a:stretch>
        </p:blipFill>
        <p:spPr>
          <a:xfrm>
            <a:off x="438149" y="4281568"/>
            <a:ext cx="424247" cy="424247"/>
          </a:xfrm>
          <a:prstGeom prst="rect">
            <a:avLst/>
          </a:prstGeom>
        </p:spPr>
      </p:pic>
      <p:pic>
        <p:nvPicPr>
          <p:cNvPr id="35" name="Picture 34"/>
          <p:cNvPicPr>
            <a:picLocks noChangeAspect="1"/>
          </p:cNvPicPr>
          <p:nvPr/>
        </p:nvPicPr>
        <p:blipFill>
          <a:blip r:embed="rId7"/>
          <a:stretch>
            <a:fillRect/>
          </a:stretch>
        </p:blipFill>
        <p:spPr>
          <a:xfrm>
            <a:off x="504195" y="4919576"/>
            <a:ext cx="295905" cy="517833"/>
          </a:xfrm>
          <a:prstGeom prst="rect">
            <a:avLst/>
          </a:prstGeom>
        </p:spPr>
      </p:pic>
      <p:pic>
        <p:nvPicPr>
          <p:cNvPr id="36" name="Picture 35" descr="one.png"/>
          <p:cNvPicPr>
            <a:picLocks noChangeAspect="1"/>
          </p:cNvPicPr>
          <p:nvPr/>
        </p:nvPicPr>
        <p:blipFill>
          <a:blip r:embed="rId8"/>
          <a:stretch>
            <a:fillRect/>
          </a:stretch>
        </p:blipFill>
        <p:spPr>
          <a:xfrm>
            <a:off x="425450" y="3606116"/>
            <a:ext cx="436947" cy="436947"/>
          </a:xfrm>
          <a:prstGeom prst="rect">
            <a:avLst/>
          </a:prstGeom>
        </p:spPr>
      </p:pic>
      <p:pic>
        <p:nvPicPr>
          <p:cNvPr id="38" name="Picture 37"/>
          <p:cNvPicPr>
            <a:picLocks noChangeAspect="1"/>
          </p:cNvPicPr>
          <p:nvPr/>
        </p:nvPicPr>
        <p:blipFill>
          <a:blip r:embed="rId9"/>
          <a:stretch>
            <a:fillRect/>
          </a:stretch>
        </p:blipFill>
        <p:spPr>
          <a:xfrm>
            <a:off x="457200" y="5617996"/>
            <a:ext cx="406400" cy="406400"/>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p:txBody>
          <a:bodyPr/>
          <a:lstStyle/>
          <a:p>
            <a:r>
              <a:rPr lang="en-US" dirty="0" smtClean="0">
                <a:ea typeface="ＭＳ Ｐゴシック" charset="-128"/>
                <a:cs typeface="ＭＳ Ｐゴシック" charset="-128"/>
              </a:rPr>
              <a:t>Deep Dive: </a:t>
            </a:r>
            <a:r>
              <a:rPr lang="en-US" dirty="0" err="1" smtClean="0">
                <a:ea typeface="ＭＳ Ｐゴシック" charset="-128"/>
                <a:cs typeface="ＭＳ Ｐゴシック" charset="-128"/>
              </a:rPr>
              <a:t>iOS</a:t>
            </a:r>
            <a:r>
              <a:rPr lang="en-US" dirty="0" smtClean="0">
                <a:ea typeface="ＭＳ Ｐゴシック" charset="-128"/>
                <a:cs typeface="ＭＳ Ｐゴシック" charset="-128"/>
              </a:rPr>
              <a:t>-Specific Properties</a:t>
            </a:r>
            <a:endParaRPr lang="en-US" dirty="0">
              <a:ea typeface="ＭＳ Ｐゴシック" charset="-128"/>
              <a:cs typeface="ＭＳ Ｐゴシック" charset="-128"/>
            </a:endParaRPr>
          </a:p>
        </p:txBody>
      </p:sp>
      <p:sp>
        <p:nvSpPr>
          <p:cNvPr id="22530" name="Content Placeholder 2"/>
          <p:cNvSpPr>
            <a:spLocks noGrp="1"/>
          </p:cNvSpPr>
          <p:nvPr>
            <p:ph idx="1"/>
          </p:nvPr>
        </p:nvSpPr>
        <p:spPr/>
        <p:txBody>
          <a:bodyPr/>
          <a:lstStyle/>
          <a:p>
            <a:r>
              <a:rPr lang="en-US" sz="1800" dirty="0" err="1" smtClean="0">
                <a:solidFill>
                  <a:srgbClr val="BFBFBF"/>
                </a:solidFill>
                <a:ea typeface="ＭＳ Ｐゴシック" charset="-128"/>
                <a:cs typeface="ＭＳ Ｐゴシック" charset="-128"/>
              </a:rPr>
              <a:t>Titanium.UI.iPhone.ActivityIndicatorStyle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Titanium.UI.iPhone.AnimationStyle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Titanium.UI.iPhone.ProgressBarStyle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Titanium.UI.iPhone.RowAnimationStyle</a:t>
            </a:r>
            <a:endParaRPr lang="en-US" sz="1800" dirty="0" smtClean="0">
              <a:solidFill>
                <a:srgbClr val="BFBFBF"/>
              </a:solidFill>
              <a:ea typeface="ＭＳ Ｐゴシック" charset="-128"/>
              <a:cs typeface="ＭＳ Ｐゴシック" charset="-128"/>
            </a:endParaRPr>
          </a:p>
          <a:p>
            <a:r>
              <a:rPr lang="en-US" sz="1800" dirty="0" err="1" smtClean="0">
                <a:solidFill>
                  <a:srgbClr val="1F2629"/>
                </a:solidFill>
                <a:ea typeface="ＭＳ Ｐゴシック" charset="-128"/>
                <a:cs typeface="ＭＳ Ｐゴシック" charset="-128"/>
              </a:rPr>
              <a:t>Titanium.UI.iPhone.ScrollIndicatorStyle</a:t>
            </a:r>
            <a:endParaRPr lang="en-US" sz="1800" dirty="0" smtClean="0">
              <a:solidFill>
                <a:srgbClr val="1F2629"/>
              </a:solidFill>
              <a:ea typeface="ＭＳ Ｐゴシック" charset="-128"/>
              <a:cs typeface="ＭＳ Ｐゴシック" charset="-128"/>
            </a:endParaRPr>
          </a:p>
          <a:p>
            <a:r>
              <a:rPr lang="en-US" sz="1800" dirty="0" err="1" smtClean="0">
                <a:solidFill>
                  <a:schemeClr val="tx2">
                    <a:lumMod val="60000"/>
                    <a:lumOff val="40000"/>
                  </a:schemeClr>
                </a:solidFill>
                <a:ea typeface="ＭＳ Ｐゴシック" charset="-128"/>
                <a:cs typeface="ＭＳ Ｐゴシック" charset="-128"/>
              </a:rPr>
              <a:t>Titanium.UI.iPhone.StatusBar</a:t>
            </a:r>
            <a:endParaRPr lang="en-US" sz="1800" dirty="0" smtClean="0">
              <a:solidFill>
                <a:schemeClr val="tx2">
                  <a:lumMod val="60000"/>
                  <a:lumOff val="40000"/>
                </a:schemeClr>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Titanium.UI.iPhone.SystemButton</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Titanium.UI.iPhone.SystemButtonStyle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Titanium.UI.iPhone.SystemIcon</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Titanium.UI.iPhone.TableViewCellSelectionStyle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Titanium.UI.iPhone.TableViewScrollPosition</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Titanium.UI.iPhone.TableViewSeparatorStyle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Titanium.UI.iPhone.TableViewStyle</a:t>
            </a:r>
            <a:endParaRPr lang="en-US" sz="1800" dirty="0" smtClean="0">
              <a:solidFill>
                <a:srgbClr val="BFBFBF"/>
              </a:solidFill>
              <a:ea typeface="ＭＳ Ｐゴシック" charset="-128"/>
              <a:cs typeface="ＭＳ Ｐゴシック" charset="-128"/>
            </a:endParaRPr>
          </a:p>
        </p:txBody>
      </p:sp>
      <p:sp>
        <p:nvSpPr>
          <p:cNvPr id="4" name="Left Brace 3"/>
          <p:cNvSpPr/>
          <p:nvPr/>
        </p:nvSpPr>
        <p:spPr>
          <a:xfrm>
            <a:off x="5106742" y="1228301"/>
            <a:ext cx="1189790" cy="4693903"/>
          </a:xfrm>
          <a:prstGeom prst="leftBrace">
            <a:avLst>
              <a:gd name="adj1" fmla="val 8333"/>
              <a:gd name="adj2" fmla="val 34921"/>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 name="TextBox 5"/>
          <p:cNvSpPr txBox="1"/>
          <p:nvPr/>
        </p:nvSpPr>
        <p:spPr>
          <a:xfrm>
            <a:off x="5839332" y="1346200"/>
            <a:ext cx="3304668" cy="1200328"/>
          </a:xfrm>
          <a:prstGeom prst="rect">
            <a:avLst/>
          </a:prstGeom>
          <a:noFill/>
        </p:spPr>
        <p:txBody>
          <a:bodyPr wrap="square" rtlCol="0">
            <a:spAutoFit/>
          </a:bodyPr>
          <a:lstStyle/>
          <a:p>
            <a:r>
              <a:rPr lang="en-US" dirty="0" smtClean="0"/>
              <a:t>BLACK</a:t>
            </a:r>
          </a:p>
          <a:p>
            <a:r>
              <a:rPr lang="en-US" dirty="0" smtClean="0"/>
              <a:t>DEFAULT</a:t>
            </a:r>
          </a:p>
          <a:p>
            <a:r>
              <a:rPr lang="en-US" dirty="0" smtClean="0"/>
              <a:t>WHITE</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p:txBody>
          <a:bodyPr/>
          <a:lstStyle/>
          <a:p>
            <a:r>
              <a:rPr lang="en-US" dirty="0" smtClean="0">
                <a:ea typeface="ＭＳ Ｐゴシック" charset="-128"/>
                <a:cs typeface="ＭＳ Ｐゴシック" charset="-128"/>
              </a:rPr>
              <a:t>Deep Dive: </a:t>
            </a:r>
            <a:r>
              <a:rPr lang="en-US" dirty="0" err="1" smtClean="0">
                <a:ea typeface="ＭＳ Ｐゴシック" charset="-128"/>
                <a:cs typeface="ＭＳ Ｐゴシック" charset="-128"/>
              </a:rPr>
              <a:t>iOS</a:t>
            </a:r>
            <a:r>
              <a:rPr lang="en-US" dirty="0" smtClean="0">
                <a:ea typeface="ＭＳ Ｐゴシック" charset="-128"/>
                <a:cs typeface="ＭＳ Ｐゴシック" charset="-128"/>
              </a:rPr>
              <a:t>-Specific Properties</a:t>
            </a:r>
            <a:endParaRPr lang="en-US" dirty="0">
              <a:ea typeface="ＭＳ Ｐゴシック" charset="-128"/>
              <a:cs typeface="ＭＳ Ｐゴシック" charset="-128"/>
            </a:endParaRPr>
          </a:p>
        </p:txBody>
      </p:sp>
      <p:sp>
        <p:nvSpPr>
          <p:cNvPr id="22530" name="Content Placeholder 2"/>
          <p:cNvSpPr>
            <a:spLocks noGrp="1"/>
          </p:cNvSpPr>
          <p:nvPr>
            <p:ph idx="1"/>
          </p:nvPr>
        </p:nvSpPr>
        <p:spPr/>
        <p:txBody>
          <a:bodyPr/>
          <a:lstStyle/>
          <a:p>
            <a:r>
              <a:rPr lang="en-US" sz="1800" dirty="0" err="1" smtClean="0">
                <a:solidFill>
                  <a:srgbClr val="BFBFBF"/>
                </a:solidFill>
                <a:ea typeface="ＭＳ Ｐゴシック" charset="-128"/>
                <a:cs typeface="ＭＳ Ｐゴシック" charset="-128"/>
              </a:rPr>
              <a:t>Titanium.UI.iPhone.ActivityIndicatorStyle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Titanium.UI.iPhone.AnimationStyle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Titanium.UI.iPhone.ProgressBarStyle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Titanium.UI.iPhone.RowAnimationStyle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Titanium.UI.iPhone.ScrollIndicatorStyle</a:t>
            </a:r>
            <a:endParaRPr lang="en-US" sz="1800" dirty="0" smtClean="0">
              <a:solidFill>
                <a:srgbClr val="BFBFBF"/>
              </a:solidFill>
              <a:ea typeface="ＭＳ Ｐゴシック" charset="-128"/>
              <a:cs typeface="ＭＳ Ｐゴシック" charset="-128"/>
            </a:endParaRPr>
          </a:p>
          <a:p>
            <a:r>
              <a:rPr lang="en-US" sz="1800" dirty="0" err="1" smtClean="0">
                <a:ea typeface="ＭＳ Ｐゴシック" charset="-128"/>
                <a:cs typeface="ＭＳ Ｐゴシック" charset="-128"/>
              </a:rPr>
              <a:t>Titanium.UI.iPhone.StatusBar</a:t>
            </a:r>
            <a:endParaRPr lang="en-US" sz="1800" dirty="0" smtClean="0">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Titanium.UI.iPhone.SystemButton</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Titanium.UI.iPhone.SystemButtonStyle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Titanium.UI.iPhone.SystemIcon</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Titanium.UI.iPhone.TableViewCellSelectionStyle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Titanium.UI.iPhone.TableViewScrollPosition</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Titanium.UI.iPhone.TableViewSeparatorStyle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Titanium.UI.iPhone.TableViewStyle</a:t>
            </a:r>
            <a:endParaRPr lang="en-US" sz="1800" dirty="0" smtClean="0">
              <a:solidFill>
                <a:srgbClr val="BFBFBF"/>
              </a:solidFill>
              <a:ea typeface="ＭＳ Ｐゴシック" charset="-128"/>
              <a:cs typeface="ＭＳ Ｐゴシック" charset="-128"/>
            </a:endParaRPr>
          </a:p>
        </p:txBody>
      </p:sp>
      <p:sp>
        <p:nvSpPr>
          <p:cNvPr id="4" name="Left Brace 3"/>
          <p:cNvSpPr/>
          <p:nvPr/>
        </p:nvSpPr>
        <p:spPr>
          <a:xfrm>
            <a:off x="5106742" y="1228301"/>
            <a:ext cx="1189790" cy="4693903"/>
          </a:xfrm>
          <a:prstGeom prst="leftBrace">
            <a:avLst>
              <a:gd name="adj1" fmla="val 8333"/>
              <a:gd name="adj2" fmla="val 41685"/>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 name="TextBox 5"/>
          <p:cNvSpPr txBox="1"/>
          <p:nvPr/>
        </p:nvSpPr>
        <p:spPr>
          <a:xfrm>
            <a:off x="5839332" y="1346200"/>
            <a:ext cx="3304668" cy="1569660"/>
          </a:xfrm>
          <a:prstGeom prst="rect">
            <a:avLst/>
          </a:prstGeom>
          <a:noFill/>
        </p:spPr>
        <p:txBody>
          <a:bodyPr wrap="square" rtlCol="0">
            <a:spAutoFit/>
          </a:bodyPr>
          <a:lstStyle/>
          <a:p>
            <a:r>
              <a:rPr lang="en-US" dirty="0" smtClean="0"/>
              <a:t>DEFAULT</a:t>
            </a:r>
          </a:p>
          <a:p>
            <a:r>
              <a:rPr lang="en-US" dirty="0" smtClean="0"/>
              <a:t>GRAY</a:t>
            </a:r>
          </a:p>
          <a:p>
            <a:r>
              <a:rPr lang="en-US" dirty="0" smtClean="0"/>
              <a:t>OPAQUE_BLACK</a:t>
            </a:r>
          </a:p>
          <a:p>
            <a:r>
              <a:rPr lang="en-US" dirty="0" smtClean="0"/>
              <a:t>TRANSLUCENT_BLACK</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p:txBody>
          <a:bodyPr/>
          <a:lstStyle/>
          <a:p>
            <a:r>
              <a:rPr lang="en-US" dirty="0" smtClean="0">
                <a:ea typeface="ＭＳ Ｐゴシック" charset="-128"/>
                <a:cs typeface="ＭＳ Ｐゴシック" charset="-128"/>
              </a:rPr>
              <a:t>Deep Dive: </a:t>
            </a:r>
            <a:r>
              <a:rPr lang="en-US" dirty="0" err="1" smtClean="0">
                <a:ea typeface="ＭＳ Ｐゴシック" charset="-128"/>
                <a:cs typeface="ＭＳ Ｐゴシック" charset="-128"/>
              </a:rPr>
              <a:t>iOS</a:t>
            </a:r>
            <a:r>
              <a:rPr lang="en-US" dirty="0" smtClean="0">
                <a:ea typeface="ＭＳ Ｐゴシック" charset="-128"/>
                <a:cs typeface="ＭＳ Ｐゴシック" charset="-128"/>
              </a:rPr>
              <a:t>-Specific Properties</a:t>
            </a:r>
            <a:endParaRPr lang="en-US" dirty="0">
              <a:ea typeface="ＭＳ Ｐゴシック" charset="-128"/>
              <a:cs typeface="ＭＳ Ｐゴシック" charset="-128"/>
            </a:endParaRPr>
          </a:p>
        </p:txBody>
      </p:sp>
      <p:sp>
        <p:nvSpPr>
          <p:cNvPr id="22530" name="Content Placeholder 2"/>
          <p:cNvSpPr>
            <a:spLocks noGrp="1"/>
          </p:cNvSpPr>
          <p:nvPr>
            <p:ph idx="1"/>
          </p:nvPr>
        </p:nvSpPr>
        <p:spPr/>
        <p:txBody>
          <a:bodyPr/>
          <a:lstStyle/>
          <a:p>
            <a:r>
              <a:rPr lang="en-US" sz="1800" dirty="0" err="1" smtClean="0">
                <a:solidFill>
                  <a:srgbClr val="BFBFBF"/>
                </a:solidFill>
                <a:ea typeface="ＭＳ Ｐゴシック" charset="-128"/>
                <a:cs typeface="ＭＳ Ｐゴシック" charset="-128"/>
              </a:rPr>
              <a:t>Titanium.UI.iPhone.ActivityIndicatorStyle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Titanium.UI.iPhone.AnimationStyle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Titanium.UI.iPhone.ProgressBarStyle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Titanium.UI.iPhone.RowAnimationStyle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Titanium.UI.iPhone.ScrollIndicatorStyle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Titanium.UI.iPhone.StatusBar</a:t>
            </a:r>
            <a:endParaRPr lang="en-US" sz="1800" dirty="0" smtClean="0">
              <a:solidFill>
                <a:srgbClr val="BFBFBF"/>
              </a:solidFill>
              <a:ea typeface="ＭＳ Ｐゴシック" charset="-128"/>
              <a:cs typeface="ＭＳ Ｐゴシック" charset="-128"/>
            </a:endParaRPr>
          </a:p>
          <a:p>
            <a:r>
              <a:rPr lang="en-US" sz="1800" dirty="0" err="1" smtClean="0">
                <a:ea typeface="ＭＳ Ｐゴシック" charset="-128"/>
                <a:cs typeface="ＭＳ Ｐゴシック" charset="-128"/>
              </a:rPr>
              <a:t>Titanium.UI.iPhone.SystemButton</a:t>
            </a:r>
            <a:endParaRPr lang="en-US" sz="1800" dirty="0" smtClean="0">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Titanium.UI.iPhone.SystemButtonStyle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Titanium.UI.iPhone.SystemIcon</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Titanium.UI.iPhone.TableViewCellSelectionStyle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Titanium.UI.iPhone.TableViewScrollPosition</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Titanium.UI.iPhone.TableViewSeparatorStyle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Titanium.UI.iPhone.TableViewStyle</a:t>
            </a:r>
            <a:endParaRPr lang="en-US" sz="1800" dirty="0" smtClean="0">
              <a:solidFill>
                <a:srgbClr val="BFBFBF"/>
              </a:solidFill>
              <a:ea typeface="ＭＳ Ｐゴシック" charset="-128"/>
              <a:cs typeface="ＭＳ Ｐゴシック" charset="-128"/>
            </a:endParaRPr>
          </a:p>
        </p:txBody>
      </p:sp>
      <p:sp>
        <p:nvSpPr>
          <p:cNvPr id="4" name="Left Brace 3"/>
          <p:cNvSpPr/>
          <p:nvPr/>
        </p:nvSpPr>
        <p:spPr>
          <a:xfrm>
            <a:off x="4959694" y="1228301"/>
            <a:ext cx="1189790" cy="4693903"/>
          </a:xfrm>
          <a:prstGeom prst="leftBrace">
            <a:avLst>
              <a:gd name="adj1" fmla="val 8333"/>
              <a:gd name="adj2" fmla="val 48805"/>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 name="TextBox 5"/>
          <p:cNvSpPr txBox="1"/>
          <p:nvPr/>
        </p:nvSpPr>
        <p:spPr>
          <a:xfrm>
            <a:off x="5692284" y="1346201"/>
            <a:ext cx="1684420" cy="4770537"/>
          </a:xfrm>
          <a:prstGeom prst="rect">
            <a:avLst/>
          </a:prstGeom>
          <a:noFill/>
        </p:spPr>
        <p:txBody>
          <a:bodyPr wrap="square" rtlCol="0">
            <a:spAutoFit/>
          </a:bodyPr>
          <a:lstStyle/>
          <a:p>
            <a:r>
              <a:rPr lang="en-US" sz="1600" dirty="0" smtClean="0"/>
              <a:t>ACTION</a:t>
            </a:r>
          </a:p>
          <a:p>
            <a:r>
              <a:rPr lang="en-US" sz="1600" dirty="0" smtClean="0"/>
              <a:t>ACTIVITY</a:t>
            </a:r>
          </a:p>
          <a:p>
            <a:r>
              <a:rPr lang="en-US" sz="1600" dirty="0" smtClean="0"/>
              <a:t>ADD</a:t>
            </a:r>
          </a:p>
          <a:p>
            <a:r>
              <a:rPr lang="en-US" sz="1600" dirty="0" smtClean="0"/>
              <a:t>BOOKMARKS</a:t>
            </a:r>
          </a:p>
          <a:p>
            <a:r>
              <a:rPr lang="en-US" sz="1600" dirty="0" smtClean="0"/>
              <a:t>CAMERA</a:t>
            </a:r>
          </a:p>
          <a:p>
            <a:r>
              <a:rPr lang="en-US" sz="1600" dirty="0" smtClean="0"/>
              <a:t>CANCEL</a:t>
            </a:r>
          </a:p>
          <a:p>
            <a:r>
              <a:rPr lang="en-US" sz="1600" dirty="0" smtClean="0"/>
              <a:t>COMPOSE</a:t>
            </a:r>
          </a:p>
          <a:p>
            <a:r>
              <a:rPr lang="en-US" sz="1600" dirty="0" smtClean="0"/>
              <a:t>CONTACT_ADD</a:t>
            </a:r>
          </a:p>
          <a:p>
            <a:r>
              <a:rPr lang="en-US" sz="1600" dirty="0" smtClean="0"/>
              <a:t>DISCLOSURE</a:t>
            </a:r>
          </a:p>
          <a:p>
            <a:r>
              <a:rPr lang="en-US" sz="1600" dirty="0" smtClean="0"/>
              <a:t>DONE</a:t>
            </a:r>
          </a:p>
          <a:p>
            <a:r>
              <a:rPr lang="en-US" sz="1600" dirty="0" smtClean="0"/>
              <a:t>EDIT</a:t>
            </a:r>
          </a:p>
          <a:p>
            <a:r>
              <a:rPr lang="en-US" sz="1600" dirty="0" smtClean="0"/>
              <a:t>FAST_FORWARD</a:t>
            </a:r>
          </a:p>
          <a:p>
            <a:r>
              <a:rPr lang="en-US" sz="1600" dirty="0" smtClean="0"/>
              <a:t>FIXED_SPACE</a:t>
            </a:r>
          </a:p>
          <a:p>
            <a:r>
              <a:rPr lang="en-US" sz="1600" dirty="0" smtClean="0"/>
              <a:t>FLEXIBLE_SPACE</a:t>
            </a:r>
          </a:p>
          <a:p>
            <a:r>
              <a:rPr lang="en-US" sz="1600" dirty="0" smtClean="0"/>
              <a:t>INFO_DARK</a:t>
            </a:r>
          </a:p>
          <a:p>
            <a:r>
              <a:rPr lang="en-US" sz="1600" dirty="0" smtClean="0"/>
              <a:t>INFO_LIGHT</a:t>
            </a:r>
          </a:p>
          <a:p>
            <a:r>
              <a:rPr lang="en-US" sz="1600" dirty="0" smtClean="0"/>
              <a:t>ORGANIZE</a:t>
            </a:r>
          </a:p>
          <a:p>
            <a:r>
              <a:rPr lang="en-US" sz="1600" dirty="0" smtClean="0"/>
              <a:t>FIXED_SPACE</a:t>
            </a:r>
          </a:p>
          <a:p>
            <a:endParaRPr lang="en-US" sz="1600" dirty="0" smtClean="0"/>
          </a:p>
        </p:txBody>
      </p:sp>
      <p:sp>
        <p:nvSpPr>
          <p:cNvPr id="7" name="Rectangle 6"/>
          <p:cNvSpPr/>
          <p:nvPr/>
        </p:nvSpPr>
        <p:spPr>
          <a:xfrm>
            <a:off x="7376704" y="1346200"/>
            <a:ext cx="2005263" cy="3293209"/>
          </a:xfrm>
          <a:prstGeom prst="rect">
            <a:avLst/>
          </a:prstGeom>
        </p:spPr>
        <p:txBody>
          <a:bodyPr wrap="square">
            <a:spAutoFit/>
          </a:bodyPr>
          <a:lstStyle/>
          <a:p>
            <a:r>
              <a:rPr lang="en-US" sz="1600" dirty="0" smtClean="0"/>
              <a:t>FLEXIBLE_SPACE</a:t>
            </a:r>
          </a:p>
          <a:p>
            <a:r>
              <a:rPr lang="en-US" sz="1600" dirty="0" smtClean="0"/>
              <a:t>INFO_DARK</a:t>
            </a:r>
          </a:p>
          <a:p>
            <a:r>
              <a:rPr lang="en-US" sz="1600" dirty="0" smtClean="0"/>
              <a:t>INFO_LIGHT</a:t>
            </a:r>
          </a:p>
          <a:p>
            <a:r>
              <a:rPr lang="en-US" sz="1600" dirty="0" smtClean="0"/>
              <a:t>ORGANIZE</a:t>
            </a:r>
          </a:p>
          <a:p>
            <a:r>
              <a:rPr lang="en-US" sz="1600" dirty="0" smtClean="0"/>
              <a:t>PAUSE</a:t>
            </a:r>
          </a:p>
          <a:p>
            <a:r>
              <a:rPr lang="en-US" sz="1600" dirty="0" smtClean="0"/>
              <a:t>PLAY</a:t>
            </a:r>
          </a:p>
          <a:p>
            <a:r>
              <a:rPr lang="en-US" sz="1600" dirty="0" smtClean="0"/>
              <a:t>REFRESH</a:t>
            </a:r>
          </a:p>
          <a:p>
            <a:r>
              <a:rPr lang="en-US" sz="1600" dirty="0" smtClean="0"/>
              <a:t>REPLY</a:t>
            </a:r>
          </a:p>
          <a:p>
            <a:r>
              <a:rPr lang="en-US" sz="1600" dirty="0" smtClean="0"/>
              <a:t>REWIND</a:t>
            </a:r>
          </a:p>
          <a:p>
            <a:r>
              <a:rPr lang="en-US" sz="1600" dirty="0" smtClean="0"/>
              <a:t>SAVE</a:t>
            </a:r>
          </a:p>
          <a:p>
            <a:r>
              <a:rPr lang="en-US" sz="1600" dirty="0" smtClean="0"/>
              <a:t>SPINNER</a:t>
            </a:r>
          </a:p>
          <a:p>
            <a:r>
              <a:rPr lang="en-US" sz="1600" dirty="0" smtClean="0"/>
              <a:t>STOP</a:t>
            </a:r>
          </a:p>
          <a:p>
            <a:r>
              <a:rPr lang="en-US" sz="1600" dirty="0" smtClean="0"/>
              <a:t>TRASH</a:t>
            </a:r>
            <a:endParaRPr lang="en-US" sz="1600" dirty="0"/>
          </a:p>
        </p:txBody>
      </p:sp>
    </p:spTree>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p:txBody>
          <a:bodyPr/>
          <a:lstStyle/>
          <a:p>
            <a:r>
              <a:rPr lang="en-US" dirty="0" smtClean="0">
                <a:ea typeface="ＭＳ Ｐゴシック" charset="-128"/>
                <a:cs typeface="ＭＳ Ｐゴシック" charset="-128"/>
              </a:rPr>
              <a:t>Deep Dive: </a:t>
            </a:r>
            <a:r>
              <a:rPr lang="en-US" dirty="0" err="1" smtClean="0">
                <a:ea typeface="ＭＳ Ｐゴシック" charset="-128"/>
                <a:cs typeface="ＭＳ Ｐゴシック" charset="-128"/>
              </a:rPr>
              <a:t>iOS</a:t>
            </a:r>
            <a:r>
              <a:rPr lang="en-US" dirty="0" smtClean="0">
                <a:ea typeface="ＭＳ Ｐゴシック" charset="-128"/>
                <a:cs typeface="ＭＳ Ｐゴシック" charset="-128"/>
              </a:rPr>
              <a:t>-Specific Properties</a:t>
            </a:r>
            <a:endParaRPr lang="en-US" dirty="0">
              <a:ea typeface="ＭＳ Ｐゴシック" charset="-128"/>
              <a:cs typeface="ＭＳ Ｐゴシック" charset="-128"/>
            </a:endParaRPr>
          </a:p>
        </p:txBody>
      </p:sp>
      <p:sp>
        <p:nvSpPr>
          <p:cNvPr id="22530" name="Content Placeholder 2"/>
          <p:cNvSpPr>
            <a:spLocks noGrp="1"/>
          </p:cNvSpPr>
          <p:nvPr>
            <p:ph idx="1"/>
          </p:nvPr>
        </p:nvSpPr>
        <p:spPr/>
        <p:txBody>
          <a:bodyPr/>
          <a:lstStyle/>
          <a:p>
            <a:r>
              <a:rPr lang="en-US" sz="1800" dirty="0" err="1" smtClean="0">
                <a:solidFill>
                  <a:schemeClr val="tx2">
                    <a:lumMod val="60000"/>
                    <a:lumOff val="40000"/>
                  </a:schemeClr>
                </a:solidFill>
                <a:ea typeface="ＭＳ Ｐゴシック" charset="-128"/>
                <a:cs typeface="ＭＳ Ｐゴシック" charset="-128"/>
              </a:rPr>
              <a:t>Titanium.UI.iPhone.ActivityIndicatorStyle</a:t>
            </a:r>
            <a:endParaRPr lang="en-US" sz="1800" dirty="0" smtClean="0">
              <a:solidFill>
                <a:schemeClr val="tx2">
                  <a:lumMod val="60000"/>
                  <a:lumOff val="40000"/>
                </a:schemeClr>
              </a:solidFill>
              <a:ea typeface="ＭＳ Ｐゴシック" charset="-128"/>
              <a:cs typeface="ＭＳ Ｐゴシック" charset="-128"/>
            </a:endParaRPr>
          </a:p>
          <a:p>
            <a:r>
              <a:rPr lang="en-US" sz="1800" dirty="0" err="1" smtClean="0">
                <a:solidFill>
                  <a:schemeClr val="tx2">
                    <a:lumMod val="60000"/>
                    <a:lumOff val="40000"/>
                  </a:schemeClr>
                </a:solidFill>
                <a:ea typeface="ＭＳ Ｐゴシック" charset="-128"/>
                <a:cs typeface="ＭＳ Ｐゴシック" charset="-128"/>
              </a:rPr>
              <a:t>Titanium.UI.iPhone.AnimationStyle</a:t>
            </a:r>
            <a:endParaRPr lang="en-US" sz="1800" dirty="0" smtClean="0">
              <a:solidFill>
                <a:schemeClr val="tx2">
                  <a:lumMod val="60000"/>
                  <a:lumOff val="40000"/>
                </a:schemeClr>
              </a:solidFill>
              <a:ea typeface="ＭＳ Ｐゴシック" charset="-128"/>
              <a:cs typeface="ＭＳ Ｐゴシック" charset="-128"/>
            </a:endParaRPr>
          </a:p>
          <a:p>
            <a:r>
              <a:rPr lang="en-US" sz="1800" dirty="0" err="1" smtClean="0">
                <a:solidFill>
                  <a:schemeClr val="tx2">
                    <a:lumMod val="60000"/>
                    <a:lumOff val="40000"/>
                  </a:schemeClr>
                </a:solidFill>
                <a:ea typeface="ＭＳ Ｐゴシック" charset="-128"/>
                <a:cs typeface="ＭＳ Ｐゴシック" charset="-128"/>
              </a:rPr>
              <a:t>Titanium.UI.iPhone.ProgressBarStyle</a:t>
            </a:r>
            <a:endParaRPr lang="en-US" sz="1800" dirty="0" smtClean="0">
              <a:solidFill>
                <a:schemeClr val="tx2">
                  <a:lumMod val="60000"/>
                  <a:lumOff val="40000"/>
                </a:schemeClr>
              </a:solidFill>
              <a:ea typeface="ＭＳ Ｐゴシック" charset="-128"/>
              <a:cs typeface="ＭＳ Ｐゴシック" charset="-128"/>
            </a:endParaRPr>
          </a:p>
          <a:p>
            <a:r>
              <a:rPr lang="en-US" sz="1800" dirty="0" err="1" smtClean="0">
                <a:solidFill>
                  <a:schemeClr val="tx2">
                    <a:lumMod val="60000"/>
                    <a:lumOff val="40000"/>
                  </a:schemeClr>
                </a:solidFill>
                <a:ea typeface="ＭＳ Ｐゴシック" charset="-128"/>
                <a:cs typeface="ＭＳ Ｐゴシック" charset="-128"/>
              </a:rPr>
              <a:t>Titanium.UI.iPhone.RowAnimationStyle</a:t>
            </a:r>
            <a:endParaRPr lang="en-US" sz="1800" dirty="0" smtClean="0">
              <a:solidFill>
                <a:schemeClr val="tx2">
                  <a:lumMod val="60000"/>
                  <a:lumOff val="40000"/>
                </a:schemeClr>
              </a:solidFill>
              <a:ea typeface="ＭＳ Ｐゴシック" charset="-128"/>
              <a:cs typeface="ＭＳ Ｐゴシック" charset="-128"/>
            </a:endParaRPr>
          </a:p>
          <a:p>
            <a:r>
              <a:rPr lang="en-US" sz="1800" dirty="0" err="1" smtClean="0">
                <a:solidFill>
                  <a:schemeClr val="tx2">
                    <a:lumMod val="60000"/>
                    <a:lumOff val="40000"/>
                  </a:schemeClr>
                </a:solidFill>
                <a:ea typeface="ＭＳ Ｐゴシック" charset="-128"/>
                <a:cs typeface="ＭＳ Ｐゴシック" charset="-128"/>
              </a:rPr>
              <a:t>Titanium.UI.iPhone.ScrollIndicatorStyle</a:t>
            </a:r>
            <a:endParaRPr lang="en-US" sz="1800" dirty="0" smtClean="0">
              <a:solidFill>
                <a:schemeClr val="tx2">
                  <a:lumMod val="60000"/>
                  <a:lumOff val="40000"/>
                </a:schemeClr>
              </a:solidFill>
              <a:ea typeface="ＭＳ Ｐゴシック" charset="-128"/>
              <a:cs typeface="ＭＳ Ｐゴシック" charset="-128"/>
            </a:endParaRPr>
          </a:p>
          <a:p>
            <a:r>
              <a:rPr lang="en-US" sz="1800" dirty="0" err="1" smtClean="0">
                <a:solidFill>
                  <a:schemeClr val="tx2">
                    <a:lumMod val="60000"/>
                    <a:lumOff val="40000"/>
                  </a:schemeClr>
                </a:solidFill>
                <a:ea typeface="ＭＳ Ｐゴシック" charset="-128"/>
                <a:cs typeface="ＭＳ Ｐゴシック" charset="-128"/>
              </a:rPr>
              <a:t>Titanium.UI.iPhone.StatusBar</a:t>
            </a:r>
            <a:endParaRPr lang="en-US" sz="1800" dirty="0" smtClean="0">
              <a:solidFill>
                <a:schemeClr val="tx2">
                  <a:lumMod val="60000"/>
                  <a:lumOff val="40000"/>
                </a:schemeClr>
              </a:solidFill>
              <a:ea typeface="ＭＳ Ｐゴシック" charset="-128"/>
              <a:cs typeface="ＭＳ Ｐゴシック" charset="-128"/>
            </a:endParaRPr>
          </a:p>
          <a:p>
            <a:r>
              <a:rPr lang="en-US" sz="1800" dirty="0" err="1" smtClean="0">
                <a:solidFill>
                  <a:schemeClr val="tx2">
                    <a:lumMod val="60000"/>
                    <a:lumOff val="40000"/>
                  </a:schemeClr>
                </a:solidFill>
                <a:ea typeface="ＭＳ Ｐゴシック" charset="-128"/>
                <a:cs typeface="ＭＳ Ｐゴシック" charset="-128"/>
              </a:rPr>
              <a:t>Titanium.UI.iPhone.SystemButton</a:t>
            </a:r>
            <a:endParaRPr lang="en-US" sz="1800" dirty="0" smtClean="0">
              <a:solidFill>
                <a:schemeClr val="tx2">
                  <a:lumMod val="60000"/>
                  <a:lumOff val="40000"/>
                </a:schemeClr>
              </a:solidFill>
              <a:ea typeface="ＭＳ Ｐゴシック" charset="-128"/>
              <a:cs typeface="ＭＳ Ｐゴシック" charset="-128"/>
            </a:endParaRPr>
          </a:p>
          <a:p>
            <a:r>
              <a:rPr lang="en-US" sz="1800" dirty="0" err="1" smtClean="0">
                <a:ea typeface="ＭＳ Ｐゴシック" charset="-128"/>
                <a:cs typeface="ＭＳ Ｐゴシック" charset="-128"/>
              </a:rPr>
              <a:t>Titanium.UI.iPhone.SystemButtonStyle</a:t>
            </a:r>
            <a:endParaRPr lang="en-US" sz="1800" dirty="0" smtClean="0">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Titanium.UI.iPhone.SystemIcon</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Titanium.UI.iPhone.TableViewCellSelectionStyle</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Titanium.UI.iPhone.TableViewScrollPosition</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Titanium.UI.iPhone.TableViewSeparatorStyle</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Titanium.UI.iPhone.TableViewStyle</a:t>
            </a:r>
            <a:endParaRPr lang="en-US" sz="1800" dirty="0" smtClean="0">
              <a:solidFill>
                <a:srgbClr val="A2ACB9"/>
              </a:solidFill>
              <a:ea typeface="ＭＳ Ｐゴシック" charset="-128"/>
              <a:cs typeface="ＭＳ Ｐゴシック" charset="-128"/>
            </a:endParaRPr>
          </a:p>
        </p:txBody>
      </p:sp>
      <p:sp>
        <p:nvSpPr>
          <p:cNvPr id="4" name="Left Brace 3"/>
          <p:cNvSpPr/>
          <p:nvPr/>
        </p:nvSpPr>
        <p:spPr>
          <a:xfrm>
            <a:off x="5106742" y="1228301"/>
            <a:ext cx="1189790" cy="4693903"/>
          </a:xfrm>
          <a:prstGeom prst="leftBrace">
            <a:avLst>
              <a:gd name="adj1" fmla="val 8333"/>
              <a:gd name="adj2" fmla="val 55640"/>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 name="TextBox 5"/>
          <p:cNvSpPr txBox="1"/>
          <p:nvPr/>
        </p:nvSpPr>
        <p:spPr>
          <a:xfrm>
            <a:off x="5839332" y="1346200"/>
            <a:ext cx="3304668" cy="1569660"/>
          </a:xfrm>
          <a:prstGeom prst="rect">
            <a:avLst/>
          </a:prstGeom>
          <a:noFill/>
        </p:spPr>
        <p:txBody>
          <a:bodyPr wrap="square" rtlCol="0">
            <a:spAutoFit/>
          </a:bodyPr>
          <a:lstStyle/>
          <a:p>
            <a:r>
              <a:rPr lang="en-US" dirty="0" smtClean="0"/>
              <a:t>BAR</a:t>
            </a:r>
          </a:p>
          <a:p>
            <a:r>
              <a:rPr lang="en-US" dirty="0" smtClean="0"/>
              <a:t>BORDERED</a:t>
            </a:r>
          </a:p>
          <a:p>
            <a:r>
              <a:rPr lang="en-US" dirty="0" smtClean="0"/>
              <a:t>DONE</a:t>
            </a:r>
          </a:p>
          <a:p>
            <a:r>
              <a:rPr lang="en-US" dirty="0" smtClean="0"/>
              <a:t>PLAIN</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p:txBody>
          <a:bodyPr/>
          <a:lstStyle/>
          <a:p>
            <a:r>
              <a:rPr lang="en-US" dirty="0" smtClean="0">
                <a:ea typeface="ＭＳ Ｐゴシック" charset="-128"/>
                <a:cs typeface="ＭＳ Ｐゴシック" charset="-128"/>
              </a:rPr>
              <a:t>Deep Dive: </a:t>
            </a:r>
            <a:r>
              <a:rPr lang="en-US" dirty="0" err="1" smtClean="0">
                <a:ea typeface="ＭＳ Ｐゴシック" charset="-128"/>
                <a:cs typeface="ＭＳ Ｐゴシック" charset="-128"/>
              </a:rPr>
              <a:t>iOS</a:t>
            </a:r>
            <a:r>
              <a:rPr lang="en-US" dirty="0" smtClean="0">
                <a:ea typeface="ＭＳ Ｐゴシック" charset="-128"/>
                <a:cs typeface="ＭＳ Ｐゴシック" charset="-128"/>
              </a:rPr>
              <a:t>-Specific Properties</a:t>
            </a:r>
            <a:endParaRPr lang="en-US" dirty="0">
              <a:ea typeface="ＭＳ Ｐゴシック" charset="-128"/>
              <a:cs typeface="ＭＳ Ｐゴシック" charset="-128"/>
            </a:endParaRPr>
          </a:p>
        </p:txBody>
      </p:sp>
      <p:sp>
        <p:nvSpPr>
          <p:cNvPr id="22530" name="Content Placeholder 2"/>
          <p:cNvSpPr>
            <a:spLocks noGrp="1"/>
          </p:cNvSpPr>
          <p:nvPr>
            <p:ph idx="1"/>
          </p:nvPr>
        </p:nvSpPr>
        <p:spPr/>
        <p:txBody>
          <a:bodyPr/>
          <a:lstStyle/>
          <a:p>
            <a:r>
              <a:rPr lang="en-US" sz="1800" dirty="0" err="1" smtClean="0">
                <a:solidFill>
                  <a:srgbClr val="A2ACB9"/>
                </a:solidFill>
                <a:ea typeface="ＭＳ Ｐゴシック" charset="-128"/>
                <a:cs typeface="ＭＳ Ｐゴシック" charset="-128"/>
              </a:rPr>
              <a:t>Titanium.UI.iPhone.ActivityIndicatorStyle</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Titanium.UI.iPhone.AnimationStyle</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Titanium.UI.iPhone.ProgressBarStyle</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Titanium.UI.iPhone.RowAnimationStyle</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Titanium.UI.iPhone.ScrollIndicatorStyle</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Titanium.UI.iPhone.StatusBar</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Titanium.UI.iPhone.SystemButton</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Titanium.UI.iPhone.SystemButtonStyle</a:t>
            </a:r>
            <a:endParaRPr lang="en-US" sz="1800" dirty="0" smtClean="0">
              <a:solidFill>
                <a:srgbClr val="A2ACB9"/>
              </a:solidFill>
              <a:ea typeface="ＭＳ Ｐゴシック" charset="-128"/>
              <a:cs typeface="ＭＳ Ｐゴシック" charset="-128"/>
            </a:endParaRPr>
          </a:p>
          <a:p>
            <a:r>
              <a:rPr lang="en-US" sz="1800" dirty="0" err="1" smtClean="0">
                <a:ea typeface="ＭＳ Ｐゴシック" charset="-128"/>
                <a:cs typeface="ＭＳ Ｐゴシック" charset="-128"/>
              </a:rPr>
              <a:t>Titanium.UI.iPhone.SystemIcon</a:t>
            </a:r>
            <a:endParaRPr lang="en-US" sz="1800" dirty="0" smtClean="0">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Titanium.UI.iPhone.TableViewCellSelectionStyle</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Titanium.UI.iPhone.TableViewScrollPosition</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Titanium.UI.iPhone.TableViewSeparatorStyle</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Titanium.UI.iPhone.TableViewStyle</a:t>
            </a:r>
            <a:endParaRPr lang="en-US" sz="1800" dirty="0" smtClean="0">
              <a:solidFill>
                <a:srgbClr val="A2ACB9"/>
              </a:solidFill>
              <a:ea typeface="ＭＳ Ｐゴシック" charset="-128"/>
              <a:cs typeface="ＭＳ Ｐゴシック" charset="-128"/>
            </a:endParaRPr>
          </a:p>
        </p:txBody>
      </p:sp>
      <p:sp>
        <p:nvSpPr>
          <p:cNvPr id="4" name="Left Brace 3"/>
          <p:cNvSpPr/>
          <p:nvPr/>
        </p:nvSpPr>
        <p:spPr>
          <a:xfrm>
            <a:off x="5106742" y="1228301"/>
            <a:ext cx="1189790" cy="4693903"/>
          </a:xfrm>
          <a:prstGeom prst="leftBrace">
            <a:avLst>
              <a:gd name="adj1" fmla="val 8333"/>
              <a:gd name="adj2" fmla="val 62475"/>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 name="TextBox 5"/>
          <p:cNvSpPr txBox="1"/>
          <p:nvPr/>
        </p:nvSpPr>
        <p:spPr>
          <a:xfrm>
            <a:off x="5839332" y="1346200"/>
            <a:ext cx="3304668" cy="4524315"/>
          </a:xfrm>
          <a:prstGeom prst="rect">
            <a:avLst/>
          </a:prstGeom>
          <a:noFill/>
        </p:spPr>
        <p:txBody>
          <a:bodyPr wrap="square" rtlCol="0">
            <a:spAutoFit/>
          </a:bodyPr>
          <a:lstStyle/>
          <a:p>
            <a:r>
              <a:rPr lang="en-US" dirty="0" smtClean="0"/>
              <a:t>BOOKMARKS</a:t>
            </a:r>
          </a:p>
          <a:p>
            <a:r>
              <a:rPr lang="en-US" dirty="0" smtClean="0"/>
              <a:t>CONTACTS</a:t>
            </a:r>
          </a:p>
          <a:p>
            <a:r>
              <a:rPr lang="en-US" dirty="0" smtClean="0"/>
              <a:t>DOWNLOADS</a:t>
            </a:r>
          </a:p>
          <a:p>
            <a:r>
              <a:rPr lang="en-US" dirty="0" smtClean="0"/>
              <a:t>FAVORITES</a:t>
            </a:r>
          </a:p>
          <a:p>
            <a:r>
              <a:rPr lang="en-US" dirty="0" smtClean="0"/>
              <a:t>FEATURED</a:t>
            </a:r>
          </a:p>
          <a:p>
            <a:r>
              <a:rPr lang="en-US" dirty="0" smtClean="0"/>
              <a:t>HISTORY</a:t>
            </a:r>
          </a:p>
          <a:p>
            <a:r>
              <a:rPr lang="en-US" dirty="0" smtClean="0"/>
              <a:t>MORE</a:t>
            </a:r>
          </a:p>
          <a:p>
            <a:r>
              <a:rPr lang="en-US" dirty="0" smtClean="0"/>
              <a:t>MOST_RECENT</a:t>
            </a:r>
          </a:p>
          <a:p>
            <a:r>
              <a:rPr lang="en-US" dirty="0" smtClean="0"/>
              <a:t>MOST_VIEWED</a:t>
            </a:r>
          </a:p>
          <a:p>
            <a:r>
              <a:rPr lang="en-US" dirty="0" smtClean="0"/>
              <a:t>RECENTS</a:t>
            </a:r>
          </a:p>
          <a:p>
            <a:r>
              <a:rPr lang="en-US" dirty="0" smtClean="0"/>
              <a:t>SEARCH</a:t>
            </a:r>
          </a:p>
          <a:p>
            <a:r>
              <a:rPr lang="en-US" dirty="0" smtClean="0"/>
              <a:t>TOP_RATED</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p:txBody>
          <a:bodyPr/>
          <a:lstStyle/>
          <a:p>
            <a:r>
              <a:rPr lang="en-US" dirty="0" smtClean="0">
                <a:ea typeface="ＭＳ Ｐゴシック" charset="-128"/>
                <a:cs typeface="ＭＳ Ｐゴシック" charset="-128"/>
              </a:rPr>
              <a:t>Deep Dive: </a:t>
            </a:r>
            <a:r>
              <a:rPr lang="en-US" dirty="0" err="1" smtClean="0">
                <a:ea typeface="ＭＳ Ｐゴシック" charset="-128"/>
                <a:cs typeface="ＭＳ Ｐゴシック" charset="-128"/>
              </a:rPr>
              <a:t>iOS</a:t>
            </a:r>
            <a:r>
              <a:rPr lang="en-US" dirty="0" smtClean="0">
                <a:ea typeface="ＭＳ Ｐゴシック" charset="-128"/>
                <a:cs typeface="ＭＳ Ｐゴシック" charset="-128"/>
              </a:rPr>
              <a:t>-Specific Properties</a:t>
            </a:r>
            <a:endParaRPr lang="en-US" dirty="0">
              <a:ea typeface="ＭＳ Ｐゴシック" charset="-128"/>
              <a:cs typeface="ＭＳ Ｐゴシック" charset="-128"/>
            </a:endParaRPr>
          </a:p>
        </p:txBody>
      </p:sp>
      <p:sp>
        <p:nvSpPr>
          <p:cNvPr id="22530" name="Content Placeholder 2"/>
          <p:cNvSpPr>
            <a:spLocks noGrp="1"/>
          </p:cNvSpPr>
          <p:nvPr>
            <p:ph idx="1"/>
          </p:nvPr>
        </p:nvSpPr>
        <p:spPr/>
        <p:txBody>
          <a:bodyPr/>
          <a:lstStyle/>
          <a:p>
            <a:r>
              <a:rPr lang="en-US" sz="1800" dirty="0" err="1" smtClean="0">
                <a:solidFill>
                  <a:srgbClr val="A2ACB9"/>
                </a:solidFill>
                <a:ea typeface="ＭＳ Ｐゴシック" charset="-128"/>
                <a:cs typeface="ＭＳ Ｐゴシック" charset="-128"/>
              </a:rPr>
              <a:t>Titanium.UI.iPhone.ActivityIndicatorStyle</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Titanium.UI.iPhone.AnimationStyle</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Titanium.UI.iPhone.ProgressBarStyle</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Titanium.UI.iPhone.RowAnimationStyle</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Titanium.UI.iPhone.ScrollIndicatorStyle</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Titanium.UI.iPhone.StatusBar</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Titanium.UI.iPhone.SystemButton</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Titanium.UI.iPhone.SystemButtonStyle</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Titanium.UI.iPhone.SystemIcon</a:t>
            </a:r>
            <a:endParaRPr lang="en-US" sz="1800" dirty="0" smtClean="0">
              <a:solidFill>
                <a:srgbClr val="A2ACB9"/>
              </a:solidFill>
              <a:ea typeface="ＭＳ Ｐゴシック" charset="-128"/>
              <a:cs typeface="ＭＳ Ｐゴシック" charset="-128"/>
            </a:endParaRPr>
          </a:p>
          <a:p>
            <a:r>
              <a:rPr lang="en-US" sz="1800" dirty="0" err="1" smtClean="0">
                <a:ea typeface="ＭＳ Ｐゴシック" charset="-128"/>
                <a:cs typeface="ＭＳ Ｐゴシック" charset="-128"/>
              </a:rPr>
              <a:t>Titanium.UI.iPhone.TableViewCellSelectionStyle</a:t>
            </a:r>
            <a:endParaRPr lang="en-US" sz="1800" dirty="0" smtClean="0">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Titanium.UI.iPhone.TableViewScrollPosition</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Titanium.UI.iPhone.TableViewSeparatorStyle</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Titanium.UI.iPhone.TableViewStyle</a:t>
            </a:r>
            <a:endParaRPr lang="en-US" sz="1800" dirty="0" smtClean="0">
              <a:solidFill>
                <a:srgbClr val="A2ACB9"/>
              </a:solidFill>
              <a:ea typeface="ＭＳ Ｐゴシック" charset="-128"/>
              <a:cs typeface="ＭＳ Ｐゴシック" charset="-128"/>
            </a:endParaRPr>
          </a:p>
        </p:txBody>
      </p:sp>
      <p:sp>
        <p:nvSpPr>
          <p:cNvPr id="4" name="Left Brace 3"/>
          <p:cNvSpPr/>
          <p:nvPr/>
        </p:nvSpPr>
        <p:spPr>
          <a:xfrm>
            <a:off x="5641462" y="1228301"/>
            <a:ext cx="1189790" cy="4693903"/>
          </a:xfrm>
          <a:prstGeom prst="leftBrace">
            <a:avLst>
              <a:gd name="adj1" fmla="val 8333"/>
              <a:gd name="adj2" fmla="val 70165"/>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 name="TextBox 5"/>
          <p:cNvSpPr txBox="1"/>
          <p:nvPr/>
        </p:nvSpPr>
        <p:spPr>
          <a:xfrm>
            <a:off x="6374052" y="1346200"/>
            <a:ext cx="2542685" cy="1200328"/>
          </a:xfrm>
          <a:prstGeom prst="rect">
            <a:avLst/>
          </a:prstGeom>
          <a:noFill/>
        </p:spPr>
        <p:txBody>
          <a:bodyPr wrap="square" rtlCol="0">
            <a:spAutoFit/>
          </a:bodyPr>
          <a:lstStyle/>
          <a:p>
            <a:r>
              <a:rPr lang="en-US" dirty="0" smtClean="0"/>
              <a:t>BLUE</a:t>
            </a:r>
            <a:br>
              <a:rPr lang="en-US" dirty="0" smtClean="0"/>
            </a:br>
            <a:r>
              <a:rPr lang="en-US" dirty="0" smtClean="0"/>
              <a:t>GRAY</a:t>
            </a:r>
            <a:br>
              <a:rPr lang="en-US" dirty="0" smtClean="0"/>
            </a:br>
            <a:r>
              <a:rPr lang="en-US" dirty="0" smtClean="0"/>
              <a:t>NONE</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p:txBody>
          <a:bodyPr/>
          <a:lstStyle/>
          <a:p>
            <a:r>
              <a:rPr lang="en-US" dirty="0" smtClean="0">
                <a:ea typeface="ＭＳ Ｐゴシック" charset="-128"/>
                <a:cs typeface="ＭＳ Ｐゴシック" charset="-128"/>
              </a:rPr>
              <a:t>Deep Dive: </a:t>
            </a:r>
            <a:r>
              <a:rPr lang="en-US" dirty="0" err="1" smtClean="0">
                <a:ea typeface="ＭＳ Ｐゴシック" charset="-128"/>
                <a:cs typeface="ＭＳ Ｐゴシック" charset="-128"/>
              </a:rPr>
              <a:t>iOS</a:t>
            </a:r>
            <a:r>
              <a:rPr lang="en-US" dirty="0" smtClean="0">
                <a:ea typeface="ＭＳ Ｐゴシック" charset="-128"/>
                <a:cs typeface="ＭＳ Ｐゴシック" charset="-128"/>
              </a:rPr>
              <a:t>-Specific Properties</a:t>
            </a:r>
            <a:endParaRPr lang="en-US" dirty="0">
              <a:ea typeface="ＭＳ Ｐゴシック" charset="-128"/>
              <a:cs typeface="ＭＳ Ｐゴシック" charset="-128"/>
            </a:endParaRPr>
          </a:p>
        </p:txBody>
      </p:sp>
      <p:sp>
        <p:nvSpPr>
          <p:cNvPr id="22530" name="Content Placeholder 2"/>
          <p:cNvSpPr>
            <a:spLocks noGrp="1"/>
          </p:cNvSpPr>
          <p:nvPr>
            <p:ph idx="1"/>
          </p:nvPr>
        </p:nvSpPr>
        <p:spPr/>
        <p:txBody>
          <a:bodyPr/>
          <a:lstStyle/>
          <a:p>
            <a:r>
              <a:rPr lang="en-US" sz="1800" dirty="0" err="1" smtClean="0">
                <a:solidFill>
                  <a:srgbClr val="A2ACB9"/>
                </a:solidFill>
                <a:ea typeface="ＭＳ Ｐゴシック" charset="-128"/>
                <a:cs typeface="ＭＳ Ｐゴシック" charset="-128"/>
              </a:rPr>
              <a:t>Titanium.UI.iPhone.ActivityIndicatorStyle</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Titanium.UI.iPhone.AnimationStyle</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Titanium.UI.iPhone.ProgressBarStyle</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Titanium.UI.iPhone.RowAnimationStyle</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Titanium.UI.iPhone.ScrollIndicatorStyle</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Titanium.UI.iPhone.StatusBar</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Titanium.UI.iPhone.SystemButton</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Titanium.UI.iPhone.SystemButtonStyle</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Titanium.UI.iPhone.SystemIcon</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Titanium.UI.iPhone.TableViewCellSelectionStyle</a:t>
            </a:r>
            <a:endParaRPr lang="en-US" sz="1800" dirty="0" smtClean="0">
              <a:solidFill>
                <a:srgbClr val="A2ACB9"/>
              </a:solidFill>
              <a:ea typeface="ＭＳ Ｐゴシック" charset="-128"/>
              <a:cs typeface="ＭＳ Ｐゴシック" charset="-128"/>
            </a:endParaRPr>
          </a:p>
          <a:p>
            <a:r>
              <a:rPr lang="en-US" sz="1800" dirty="0" err="1" smtClean="0">
                <a:ea typeface="ＭＳ Ｐゴシック" charset="-128"/>
                <a:cs typeface="ＭＳ Ｐゴシック" charset="-128"/>
              </a:rPr>
              <a:t>Titanium.UI.iPhone.TableViewScrollPosition</a:t>
            </a:r>
            <a:endParaRPr lang="en-US" sz="1800" dirty="0" smtClean="0">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Titanium.UI.iPhone.TableViewSeparatorStyle</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Titanium.UI.iPhone.TableViewStyle</a:t>
            </a:r>
            <a:endParaRPr lang="en-US" sz="1800" dirty="0" smtClean="0">
              <a:solidFill>
                <a:srgbClr val="A2ACB9"/>
              </a:solidFill>
              <a:ea typeface="ＭＳ Ｐゴシック" charset="-128"/>
              <a:cs typeface="ＭＳ Ｐゴシック" charset="-128"/>
            </a:endParaRPr>
          </a:p>
        </p:txBody>
      </p:sp>
      <p:sp>
        <p:nvSpPr>
          <p:cNvPr id="4" name="Left Brace 3"/>
          <p:cNvSpPr/>
          <p:nvPr/>
        </p:nvSpPr>
        <p:spPr>
          <a:xfrm>
            <a:off x="5641462" y="1228301"/>
            <a:ext cx="1189790" cy="4693903"/>
          </a:xfrm>
          <a:prstGeom prst="leftBrace">
            <a:avLst>
              <a:gd name="adj1" fmla="val 8333"/>
              <a:gd name="adj2" fmla="val 76715"/>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 name="TextBox 5"/>
          <p:cNvSpPr txBox="1"/>
          <p:nvPr/>
        </p:nvSpPr>
        <p:spPr>
          <a:xfrm>
            <a:off x="6374052" y="1346200"/>
            <a:ext cx="2542685" cy="1569660"/>
          </a:xfrm>
          <a:prstGeom prst="rect">
            <a:avLst/>
          </a:prstGeom>
          <a:noFill/>
        </p:spPr>
        <p:txBody>
          <a:bodyPr wrap="square" rtlCol="0">
            <a:spAutoFit/>
          </a:bodyPr>
          <a:lstStyle/>
          <a:p>
            <a:r>
              <a:rPr lang="en-US" dirty="0" smtClean="0"/>
              <a:t>BOTTOM</a:t>
            </a:r>
          </a:p>
          <a:p>
            <a:r>
              <a:rPr lang="en-US" dirty="0" smtClean="0"/>
              <a:t>MIDDLE</a:t>
            </a:r>
            <a:br>
              <a:rPr lang="en-US" dirty="0" smtClean="0"/>
            </a:br>
            <a:r>
              <a:rPr lang="en-US" dirty="0" smtClean="0"/>
              <a:t>NONE</a:t>
            </a:r>
          </a:p>
          <a:p>
            <a:r>
              <a:rPr lang="en-US" dirty="0" smtClean="0"/>
              <a:t>TOP</a:t>
            </a:r>
            <a:endParaRPr lang="en-US" dirty="0"/>
          </a:p>
        </p:txBody>
      </p:sp>
      <p:pic>
        <p:nvPicPr>
          <p:cNvPr id="2" name="Picture 1" descr="cropped.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92637" y="3340100"/>
            <a:ext cx="4648200" cy="1625600"/>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p:txBody>
          <a:bodyPr/>
          <a:lstStyle/>
          <a:p>
            <a:r>
              <a:rPr lang="en-US" dirty="0" smtClean="0">
                <a:ea typeface="ＭＳ Ｐゴシック" charset="-128"/>
                <a:cs typeface="ＭＳ Ｐゴシック" charset="-128"/>
              </a:rPr>
              <a:t>Deep Dive: </a:t>
            </a:r>
            <a:r>
              <a:rPr lang="en-US" dirty="0" err="1" smtClean="0">
                <a:ea typeface="ＭＳ Ｐゴシック" charset="-128"/>
                <a:cs typeface="ＭＳ Ｐゴシック" charset="-128"/>
              </a:rPr>
              <a:t>iOS</a:t>
            </a:r>
            <a:r>
              <a:rPr lang="en-US" dirty="0" smtClean="0">
                <a:ea typeface="ＭＳ Ｐゴシック" charset="-128"/>
                <a:cs typeface="ＭＳ Ｐゴシック" charset="-128"/>
              </a:rPr>
              <a:t>-Specific Properties</a:t>
            </a:r>
            <a:endParaRPr lang="en-US" dirty="0">
              <a:ea typeface="ＭＳ Ｐゴシック" charset="-128"/>
              <a:cs typeface="ＭＳ Ｐゴシック" charset="-128"/>
            </a:endParaRPr>
          </a:p>
        </p:txBody>
      </p:sp>
      <p:sp>
        <p:nvSpPr>
          <p:cNvPr id="22530" name="Content Placeholder 2"/>
          <p:cNvSpPr>
            <a:spLocks noGrp="1"/>
          </p:cNvSpPr>
          <p:nvPr>
            <p:ph idx="1"/>
          </p:nvPr>
        </p:nvSpPr>
        <p:spPr/>
        <p:txBody>
          <a:bodyPr/>
          <a:lstStyle/>
          <a:p>
            <a:r>
              <a:rPr lang="en-US" sz="1800" dirty="0" err="1" smtClean="0">
                <a:solidFill>
                  <a:srgbClr val="A2ACB9"/>
                </a:solidFill>
                <a:ea typeface="ＭＳ Ｐゴシック" charset="-128"/>
                <a:cs typeface="ＭＳ Ｐゴシック" charset="-128"/>
              </a:rPr>
              <a:t>Titanium.UI.iPhone.ActivityIndicatorStyle</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Titanium.UI.iPhone.AnimationStyle</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Titanium.UI.iPhone.ProgressBarStyle</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Titanium.UI.iPhone.RowAnimationStyle</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Titanium.UI.iPhone.ScrollIndicatorStyle</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Titanium.UI.iPhone.StatusBar</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Titanium.UI.iPhone.SystemButton</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Titanium.UI.iPhone.SystemButtonStyle</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Titanium.UI.iPhone.SystemIcon</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Titanium.UI.iPhone.TableViewCellSelectionStyle</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Titanium.UI.iPhone.TableViewScrollPosition</a:t>
            </a:r>
            <a:endParaRPr lang="en-US" sz="1800" dirty="0" smtClean="0">
              <a:solidFill>
                <a:srgbClr val="A2ACB9"/>
              </a:solidFill>
              <a:ea typeface="ＭＳ Ｐゴシック" charset="-128"/>
              <a:cs typeface="ＭＳ Ｐゴシック" charset="-128"/>
            </a:endParaRPr>
          </a:p>
          <a:p>
            <a:r>
              <a:rPr lang="en-US" sz="1800" dirty="0" err="1" smtClean="0">
                <a:ea typeface="ＭＳ Ｐゴシック" charset="-128"/>
                <a:cs typeface="ＭＳ Ｐゴシック" charset="-128"/>
              </a:rPr>
              <a:t>Titanium.UI.iPhone.TableViewSeparatorStyle</a:t>
            </a:r>
            <a:endParaRPr lang="en-US" sz="1800" dirty="0" smtClean="0">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Titanium.UI.iPhone.TableViewStyle</a:t>
            </a:r>
            <a:endParaRPr lang="en-US" sz="1800" dirty="0" smtClean="0">
              <a:solidFill>
                <a:srgbClr val="A2ACB9"/>
              </a:solidFill>
              <a:ea typeface="ＭＳ Ｐゴシック" charset="-128"/>
              <a:cs typeface="ＭＳ Ｐゴシック" charset="-128"/>
            </a:endParaRPr>
          </a:p>
        </p:txBody>
      </p:sp>
      <p:sp>
        <p:nvSpPr>
          <p:cNvPr id="4" name="Left Brace 3"/>
          <p:cNvSpPr/>
          <p:nvPr/>
        </p:nvSpPr>
        <p:spPr>
          <a:xfrm>
            <a:off x="5641462" y="1228301"/>
            <a:ext cx="1189790" cy="4693903"/>
          </a:xfrm>
          <a:prstGeom prst="leftBrace">
            <a:avLst>
              <a:gd name="adj1" fmla="val 8333"/>
              <a:gd name="adj2" fmla="val 83835"/>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 name="TextBox 5"/>
          <p:cNvSpPr txBox="1"/>
          <p:nvPr/>
        </p:nvSpPr>
        <p:spPr>
          <a:xfrm>
            <a:off x="6374052" y="1346200"/>
            <a:ext cx="2542685" cy="830997"/>
          </a:xfrm>
          <a:prstGeom prst="rect">
            <a:avLst/>
          </a:prstGeom>
          <a:noFill/>
        </p:spPr>
        <p:txBody>
          <a:bodyPr wrap="square" rtlCol="0">
            <a:spAutoFit/>
          </a:bodyPr>
          <a:lstStyle/>
          <a:p>
            <a:r>
              <a:rPr lang="en-US" dirty="0" smtClean="0"/>
              <a:t>NONE</a:t>
            </a:r>
          </a:p>
          <a:p>
            <a:r>
              <a:rPr lang="en-US" dirty="0" smtClean="0"/>
              <a:t>SINGLE_LINE</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p:txBody>
          <a:bodyPr/>
          <a:lstStyle/>
          <a:p>
            <a:r>
              <a:rPr lang="en-US" dirty="0" smtClean="0">
                <a:ea typeface="ＭＳ Ｐゴシック" charset="-128"/>
                <a:cs typeface="ＭＳ Ｐゴシック" charset="-128"/>
              </a:rPr>
              <a:t>Deep Dive: </a:t>
            </a:r>
            <a:r>
              <a:rPr lang="en-US" dirty="0" err="1" smtClean="0">
                <a:ea typeface="ＭＳ Ｐゴシック" charset="-128"/>
                <a:cs typeface="ＭＳ Ｐゴシック" charset="-128"/>
              </a:rPr>
              <a:t>iOS</a:t>
            </a:r>
            <a:r>
              <a:rPr lang="en-US" dirty="0" smtClean="0">
                <a:ea typeface="ＭＳ Ｐゴシック" charset="-128"/>
                <a:cs typeface="ＭＳ Ｐゴシック" charset="-128"/>
              </a:rPr>
              <a:t>-Specific Properties</a:t>
            </a:r>
            <a:endParaRPr lang="en-US" dirty="0">
              <a:ea typeface="ＭＳ Ｐゴシック" charset="-128"/>
              <a:cs typeface="ＭＳ Ｐゴシック" charset="-128"/>
            </a:endParaRPr>
          </a:p>
        </p:txBody>
      </p:sp>
      <p:sp>
        <p:nvSpPr>
          <p:cNvPr id="22530" name="Content Placeholder 2"/>
          <p:cNvSpPr>
            <a:spLocks noGrp="1"/>
          </p:cNvSpPr>
          <p:nvPr>
            <p:ph idx="1"/>
          </p:nvPr>
        </p:nvSpPr>
        <p:spPr/>
        <p:txBody>
          <a:bodyPr/>
          <a:lstStyle/>
          <a:p>
            <a:r>
              <a:rPr lang="en-US" sz="1800" dirty="0" err="1" smtClean="0">
                <a:solidFill>
                  <a:srgbClr val="A2ACB9"/>
                </a:solidFill>
                <a:ea typeface="ＭＳ Ｐゴシック" charset="-128"/>
                <a:cs typeface="ＭＳ Ｐゴシック" charset="-128"/>
              </a:rPr>
              <a:t>Titanium.UI.iPhone.ActivityIndicatorStyle</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Titanium.UI.iPhone.AnimationStyle</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Titanium.UI.iPhone.ProgressBarStyle</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Titanium.UI.iPhone.RowAnimationStyle</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Titanium.UI.iPhone.ScrollIndicatorStyle</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Titanium.UI.iPhone.StatusBar</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Titanium.UI.iPhone.SystemButton</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Titanium.UI.iPhone.SystemButtonStyle</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Titanium.UI.iPhone.SystemIcon</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Titanium.UI.iPhone.TableViewCellSelectionStyle</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Titanium.UI.iPhone.TableViewScrollPosition</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Titanium.UI.iPhone.TableViewSeparatorStyle</a:t>
            </a:r>
            <a:endParaRPr lang="en-US" sz="1800" dirty="0" smtClean="0">
              <a:solidFill>
                <a:srgbClr val="A2ACB9"/>
              </a:solidFill>
              <a:ea typeface="ＭＳ Ｐゴシック" charset="-128"/>
              <a:cs typeface="ＭＳ Ｐゴシック" charset="-128"/>
            </a:endParaRPr>
          </a:p>
          <a:p>
            <a:r>
              <a:rPr lang="en-US" sz="1800" dirty="0" err="1" smtClean="0">
                <a:ea typeface="ＭＳ Ｐゴシック" charset="-128"/>
                <a:cs typeface="ＭＳ Ｐゴシック" charset="-128"/>
              </a:rPr>
              <a:t>Titanium.UI.iPhone.TableViewStyle</a:t>
            </a:r>
            <a:endParaRPr lang="en-US" sz="1800" dirty="0" smtClean="0">
              <a:ea typeface="ＭＳ Ｐゴシック" charset="-128"/>
              <a:cs typeface="ＭＳ Ｐゴシック" charset="-128"/>
            </a:endParaRPr>
          </a:p>
        </p:txBody>
      </p:sp>
      <p:sp>
        <p:nvSpPr>
          <p:cNvPr id="4" name="Left Brace 3"/>
          <p:cNvSpPr/>
          <p:nvPr/>
        </p:nvSpPr>
        <p:spPr>
          <a:xfrm>
            <a:off x="5641462" y="1228301"/>
            <a:ext cx="1189790" cy="4693903"/>
          </a:xfrm>
          <a:prstGeom prst="leftBrace">
            <a:avLst>
              <a:gd name="adj1" fmla="val 8333"/>
              <a:gd name="adj2" fmla="val 89816"/>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 name="TextBox 5"/>
          <p:cNvSpPr txBox="1"/>
          <p:nvPr/>
        </p:nvSpPr>
        <p:spPr>
          <a:xfrm>
            <a:off x="6374052" y="1346200"/>
            <a:ext cx="2542685" cy="830997"/>
          </a:xfrm>
          <a:prstGeom prst="rect">
            <a:avLst/>
          </a:prstGeom>
          <a:noFill/>
        </p:spPr>
        <p:txBody>
          <a:bodyPr wrap="square" rtlCol="0">
            <a:spAutoFit/>
          </a:bodyPr>
          <a:lstStyle/>
          <a:p>
            <a:r>
              <a:rPr lang="en-US" dirty="0" smtClean="0"/>
              <a:t>GROUPED</a:t>
            </a:r>
          </a:p>
          <a:p>
            <a:r>
              <a:rPr lang="en-US" dirty="0" smtClean="0"/>
              <a:t>PLAIN</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581"/>
            <a:ext cx="8499642" cy="808038"/>
          </a:xfrm>
        </p:spPr>
        <p:txBody>
          <a:bodyPr/>
          <a:lstStyle/>
          <a:p>
            <a:r>
              <a:rPr lang="en-US" dirty="0" smtClean="0"/>
              <a:t>Implementing Application Preferences</a:t>
            </a:r>
            <a:endParaRPr lang="en-US" dirty="0"/>
          </a:p>
        </p:txBody>
      </p:sp>
      <p:pic>
        <p:nvPicPr>
          <p:cNvPr id="4" name="Picture 3"/>
          <p:cNvPicPr>
            <a:picLocks noChangeAspect="1"/>
          </p:cNvPicPr>
          <p:nvPr/>
        </p:nvPicPr>
        <p:blipFill>
          <a:blip r:embed="rId3"/>
          <a:stretch>
            <a:fillRect/>
          </a:stretch>
        </p:blipFill>
        <p:spPr>
          <a:xfrm>
            <a:off x="751297" y="1354220"/>
            <a:ext cx="3428556" cy="5142835"/>
          </a:xfrm>
          <a:prstGeom prst="rect">
            <a:avLst/>
          </a:prstGeom>
          <a:ln>
            <a:solidFill>
              <a:schemeClr val="tx1"/>
            </a:solidFill>
          </a:ln>
        </p:spPr>
      </p:pic>
      <p:pic>
        <p:nvPicPr>
          <p:cNvPr id="5" name="Picture 4"/>
          <p:cNvPicPr>
            <a:picLocks noChangeAspect="1"/>
          </p:cNvPicPr>
          <p:nvPr/>
        </p:nvPicPr>
        <p:blipFill>
          <a:blip r:embed="rId4"/>
          <a:stretch>
            <a:fillRect/>
          </a:stretch>
        </p:blipFill>
        <p:spPr>
          <a:xfrm>
            <a:off x="4665576" y="1316791"/>
            <a:ext cx="3479800" cy="52070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iOS</a:t>
            </a:r>
            <a:r>
              <a:rPr lang="en-US" dirty="0" smtClean="0"/>
              <a:t> User Interface Basics</a:t>
            </a:r>
            <a:endParaRPr lang="en-US" dirty="0"/>
          </a:p>
        </p:txBody>
      </p:sp>
      <p:pic>
        <p:nvPicPr>
          <p:cNvPr id="5" name="Picture 4"/>
          <p:cNvPicPr>
            <a:picLocks noChangeAspect="1"/>
          </p:cNvPicPr>
          <p:nvPr/>
        </p:nvPicPr>
        <p:blipFill>
          <a:blip r:embed="rId3"/>
          <a:stretch>
            <a:fillRect/>
          </a:stretch>
        </p:blipFill>
        <p:spPr>
          <a:xfrm>
            <a:off x="4569681" y="1231899"/>
            <a:ext cx="2920477" cy="5588000"/>
          </a:xfrm>
          <a:prstGeom prst="rect">
            <a:avLst/>
          </a:prstGeom>
        </p:spPr>
      </p:pic>
      <p:sp>
        <p:nvSpPr>
          <p:cNvPr id="8" name="TextBox 7"/>
          <p:cNvSpPr txBox="1"/>
          <p:nvPr/>
        </p:nvSpPr>
        <p:spPr>
          <a:xfrm>
            <a:off x="7877092" y="2032662"/>
            <a:ext cx="1114508" cy="338554"/>
          </a:xfrm>
          <a:prstGeom prst="rect">
            <a:avLst/>
          </a:prstGeom>
          <a:noFill/>
        </p:spPr>
        <p:txBody>
          <a:bodyPr wrap="none" rtlCol="0">
            <a:spAutoFit/>
          </a:bodyPr>
          <a:lstStyle/>
          <a:p>
            <a:r>
              <a:rPr lang="en-US" sz="1600" dirty="0" smtClean="0"/>
              <a:t>Status Bar</a:t>
            </a:r>
            <a:endParaRPr lang="en-US" sz="1600" dirty="0"/>
          </a:p>
        </p:txBody>
      </p:sp>
      <p:sp>
        <p:nvSpPr>
          <p:cNvPr id="12" name="TextBox 11"/>
          <p:cNvSpPr txBox="1"/>
          <p:nvPr/>
        </p:nvSpPr>
        <p:spPr>
          <a:xfrm>
            <a:off x="7812072" y="5101244"/>
            <a:ext cx="924452" cy="338554"/>
          </a:xfrm>
          <a:prstGeom prst="rect">
            <a:avLst/>
          </a:prstGeom>
          <a:noFill/>
        </p:spPr>
        <p:txBody>
          <a:bodyPr wrap="none" rtlCol="0">
            <a:spAutoFit/>
          </a:bodyPr>
          <a:lstStyle/>
          <a:p>
            <a:r>
              <a:rPr lang="en-US" sz="1600" dirty="0" smtClean="0"/>
              <a:t>Tool Bar</a:t>
            </a:r>
            <a:endParaRPr lang="en-US" sz="1600" dirty="0"/>
          </a:p>
        </p:txBody>
      </p:sp>
      <p:sp>
        <p:nvSpPr>
          <p:cNvPr id="14" name="TextBox 13"/>
          <p:cNvSpPr txBox="1"/>
          <p:nvPr/>
        </p:nvSpPr>
        <p:spPr>
          <a:xfrm>
            <a:off x="7877092" y="2294594"/>
            <a:ext cx="889987" cy="338554"/>
          </a:xfrm>
          <a:prstGeom prst="rect">
            <a:avLst/>
          </a:prstGeom>
          <a:noFill/>
        </p:spPr>
        <p:txBody>
          <a:bodyPr wrap="none" rtlCol="0">
            <a:spAutoFit/>
          </a:bodyPr>
          <a:lstStyle/>
          <a:p>
            <a:r>
              <a:rPr lang="en-US" sz="1600" dirty="0" err="1" smtClean="0"/>
              <a:t>Nav</a:t>
            </a:r>
            <a:r>
              <a:rPr lang="en-US" sz="1600" dirty="0" smtClean="0"/>
              <a:t> Bar</a:t>
            </a:r>
            <a:endParaRPr lang="en-US" sz="1600" dirty="0"/>
          </a:p>
        </p:txBody>
      </p:sp>
      <p:sp>
        <p:nvSpPr>
          <p:cNvPr id="15" name="Left Brace 14"/>
          <p:cNvSpPr/>
          <p:nvPr/>
        </p:nvSpPr>
        <p:spPr>
          <a:xfrm rot="10800000">
            <a:off x="7466093" y="2675063"/>
            <a:ext cx="463361" cy="2437146"/>
          </a:xfrm>
          <a:prstGeom prst="leftBrac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6" name="TextBox 15"/>
          <p:cNvSpPr txBox="1"/>
          <p:nvPr/>
        </p:nvSpPr>
        <p:spPr>
          <a:xfrm>
            <a:off x="7877092" y="3705138"/>
            <a:ext cx="915635" cy="338554"/>
          </a:xfrm>
          <a:prstGeom prst="rect">
            <a:avLst/>
          </a:prstGeom>
          <a:noFill/>
        </p:spPr>
        <p:txBody>
          <a:bodyPr wrap="none" rtlCol="0">
            <a:spAutoFit/>
          </a:bodyPr>
          <a:lstStyle/>
          <a:p>
            <a:r>
              <a:rPr lang="en-US" sz="1600" dirty="0" smtClean="0"/>
              <a:t>Window</a:t>
            </a:r>
            <a:endParaRPr lang="en-US" sz="1600" dirty="0"/>
          </a:p>
        </p:txBody>
      </p:sp>
      <p:sp>
        <p:nvSpPr>
          <p:cNvPr id="17" name="Left Brace 16"/>
          <p:cNvSpPr/>
          <p:nvPr/>
        </p:nvSpPr>
        <p:spPr>
          <a:xfrm rot="10800000">
            <a:off x="7466092" y="2146298"/>
            <a:ext cx="384079" cy="148295"/>
          </a:xfrm>
          <a:prstGeom prst="leftBrac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8" name="Left Brace 17"/>
          <p:cNvSpPr/>
          <p:nvPr/>
        </p:nvSpPr>
        <p:spPr>
          <a:xfrm rot="10800000">
            <a:off x="7466093" y="2308856"/>
            <a:ext cx="384079" cy="355069"/>
          </a:xfrm>
          <a:prstGeom prst="leftBrac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9" name="Left Brace 18"/>
          <p:cNvSpPr/>
          <p:nvPr/>
        </p:nvSpPr>
        <p:spPr>
          <a:xfrm rot="10800000">
            <a:off x="7460320" y="5112209"/>
            <a:ext cx="384079" cy="355069"/>
          </a:xfrm>
          <a:prstGeom prst="leftBrac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0" name="TextBox 19"/>
          <p:cNvSpPr txBox="1"/>
          <p:nvPr/>
        </p:nvSpPr>
        <p:spPr>
          <a:xfrm>
            <a:off x="7817844" y="5467279"/>
            <a:ext cx="865842" cy="338554"/>
          </a:xfrm>
          <a:prstGeom prst="rect">
            <a:avLst/>
          </a:prstGeom>
          <a:noFill/>
        </p:spPr>
        <p:txBody>
          <a:bodyPr wrap="none" rtlCol="0">
            <a:spAutoFit/>
          </a:bodyPr>
          <a:lstStyle/>
          <a:p>
            <a:r>
              <a:rPr lang="en-US" sz="1600" dirty="0" smtClean="0"/>
              <a:t>Tab Bar</a:t>
            </a:r>
            <a:endParaRPr lang="en-US" sz="1600" dirty="0"/>
          </a:p>
        </p:txBody>
      </p:sp>
      <p:sp>
        <p:nvSpPr>
          <p:cNvPr id="21" name="Left Brace 20"/>
          <p:cNvSpPr/>
          <p:nvPr/>
        </p:nvSpPr>
        <p:spPr>
          <a:xfrm rot="10800000">
            <a:off x="7466092" y="5478244"/>
            <a:ext cx="384079" cy="355069"/>
          </a:xfrm>
          <a:prstGeom prst="leftBrac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pic>
        <p:nvPicPr>
          <p:cNvPr id="22" name="Picture 21"/>
          <p:cNvPicPr>
            <a:picLocks noChangeAspect="1"/>
          </p:cNvPicPr>
          <p:nvPr/>
        </p:nvPicPr>
        <p:blipFill>
          <a:blip r:embed="rId4"/>
          <a:stretch>
            <a:fillRect/>
          </a:stretch>
        </p:blipFill>
        <p:spPr>
          <a:xfrm>
            <a:off x="292100" y="1206499"/>
            <a:ext cx="3031046" cy="5694693"/>
          </a:xfrm>
          <a:prstGeom prst="rect">
            <a:avLst/>
          </a:prstGeom>
        </p:spPr>
      </p:pic>
      <p:sp>
        <p:nvSpPr>
          <p:cNvPr id="23" name="Left Brace 22"/>
          <p:cNvSpPr/>
          <p:nvPr/>
        </p:nvSpPr>
        <p:spPr>
          <a:xfrm rot="10800000">
            <a:off x="3221545" y="2349208"/>
            <a:ext cx="463361" cy="3141735"/>
          </a:xfrm>
          <a:prstGeom prst="leftBrac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4" name="TextBox 23"/>
          <p:cNvSpPr txBox="1"/>
          <p:nvPr/>
        </p:nvSpPr>
        <p:spPr>
          <a:xfrm>
            <a:off x="3684906" y="3628938"/>
            <a:ext cx="751027" cy="584776"/>
          </a:xfrm>
          <a:prstGeom prst="rect">
            <a:avLst/>
          </a:prstGeom>
          <a:noFill/>
        </p:spPr>
        <p:txBody>
          <a:bodyPr wrap="none" rtlCol="0">
            <a:spAutoFit/>
          </a:bodyPr>
          <a:lstStyle/>
          <a:p>
            <a:r>
              <a:rPr lang="en-US" sz="1600" dirty="0" smtClean="0"/>
              <a:t>Spring</a:t>
            </a:r>
          </a:p>
          <a:p>
            <a:r>
              <a:rPr lang="en-US" sz="1600" dirty="0" smtClean="0"/>
              <a:t>Board</a:t>
            </a:r>
            <a:endParaRPr lang="en-US" sz="1600" dirty="0"/>
          </a:p>
        </p:txBody>
      </p:sp>
      <p:pic>
        <p:nvPicPr>
          <p:cNvPr id="25" name="Picture 24"/>
          <p:cNvPicPr>
            <a:picLocks noChangeAspect="1"/>
          </p:cNvPicPr>
          <p:nvPr/>
        </p:nvPicPr>
        <p:blipFill>
          <a:blip r:embed="rId5"/>
          <a:stretch>
            <a:fillRect/>
          </a:stretch>
        </p:blipFill>
        <p:spPr>
          <a:xfrm>
            <a:off x="4837986" y="5459193"/>
            <a:ext cx="470613" cy="340290"/>
          </a:xfrm>
          <a:prstGeom prst="rect">
            <a:avLst/>
          </a:prstGeom>
        </p:spPr>
      </p:pic>
      <p:pic>
        <p:nvPicPr>
          <p:cNvPr id="26" name="Picture 25"/>
          <p:cNvPicPr>
            <a:picLocks noChangeAspect="1"/>
          </p:cNvPicPr>
          <p:nvPr/>
        </p:nvPicPr>
        <p:blipFill>
          <a:blip r:embed="rId6"/>
          <a:stretch>
            <a:fillRect/>
          </a:stretch>
        </p:blipFill>
        <p:spPr>
          <a:xfrm>
            <a:off x="2448102" y="2333794"/>
            <a:ext cx="553005" cy="669838"/>
          </a:xfrm>
          <a:prstGeom prst="rect">
            <a:avLst/>
          </a:prstGeom>
        </p:spPr>
      </p:pic>
      <p:cxnSp>
        <p:nvCxnSpPr>
          <p:cNvPr id="28" name="Straight Arrow Connector 27"/>
          <p:cNvCxnSpPr/>
          <p:nvPr/>
        </p:nvCxnSpPr>
        <p:spPr>
          <a:xfrm rot="10800000">
            <a:off x="3242754" y="2482853"/>
            <a:ext cx="319596" cy="11139"/>
          </a:xfrm>
          <a:prstGeom prst="straightConnector1">
            <a:avLst/>
          </a:prstGeom>
          <a:ln>
            <a:solidFill>
              <a:srgbClr val="800000"/>
            </a:solidFill>
            <a:tailEnd type="arrow"/>
          </a:ln>
          <a:effectLst/>
        </p:spPr>
        <p:style>
          <a:lnRef idx="2">
            <a:schemeClr val="accent1"/>
          </a:lnRef>
          <a:fillRef idx="0">
            <a:schemeClr val="accent1"/>
          </a:fillRef>
          <a:effectRef idx="1">
            <a:schemeClr val="accent1"/>
          </a:effectRef>
          <a:fontRef idx="minor">
            <a:schemeClr val="tx1"/>
          </a:fontRef>
        </p:style>
      </p:cxnSp>
      <p:sp>
        <p:nvSpPr>
          <p:cNvPr id="31" name="TextBox 30"/>
          <p:cNvSpPr txBox="1"/>
          <p:nvPr/>
        </p:nvSpPr>
        <p:spPr>
          <a:xfrm>
            <a:off x="3583306" y="2263160"/>
            <a:ext cx="599518" cy="461665"/>
          </a:xfrm>
          <a:prstGeom prst="rect">
            <a:avLst/>
          </a:prstGeom>
          <a:noFill/>
        </p:spPr>
        <p:txBody>
          <a:bodyPr wrap="none" rtlCol="0">
            <a:spAutoFit/>
          </a:bodyPr>
          <a:lstStyle/>
          <a:p>
            <a:pPr algn="ctr"/>
            <a:r>
              <a:rPr lang="en-US" sz="1200" dirty="0" smtClean="0"/>
              <a:t>App</a:t>
            </a:r>
          </a:p>
          <a:p>
            <a:pPr algn="ctr"/>
            <a:r>
              <a:rPr lang="en-US" sz="1200" dirty="0" smtClean="0"/>
              <a:t>Badge</a:t>
            </a:r>
            <a:endParaRPr lang="en-US" sz="1200" dirty="0"/>
          </a:p>
        </p:txBody>
      </p:sp>
      <p:sp>
        <p:nvSpPr>
          <p:cNvPr id="32" name="TextBox 31"/>
          <p:cNvSpPr txBox="1"/>
          <p:nvPr/>
        </p:nvSpPr>
        <p:spPr>
          <a:xfrm>
            <a:off x="3684906" y="5325498"/>
            <a:ext cx="599518" cy="461665"/>
          </a:xfrm>
          <a:prstGeom prst="rect">
            <a:avLst/>
          </a:prstGeom>
          <a:noFill/>
        </p:spPr>
        <p:txBody>
          <a:bodyPr wrap="none" rtlCol="0">
            <a:spAutoFit/>
          </a:bodyPr>
          <a:lstStyle/>
          <a:p>
            <a:pPr algn="ctr"/>
            <a:r>
              <a:rPr lang="en-US" sz="1200" dirty="0" smtClean="0"/>
              <a:t>Tab</a:t>
            </a:r>
          </a:p>
          <a:p>
            <a:pPr algn="ctr"/>
            <a:r>
              <a:rPr lang="en-US" sz="1200" dirty="0" smtClean="0"/>
              <a:t>Badge</a:t>
            </a:r>
            <a:endParaRPr lang="en-US" sz="1200" dirty="0"/>
          </a:p>
        </p:txBody>
      </p:sp>
      <p:cxnSp>
        <p:nvCxnSpPr>
          <p:cNvPr id="33" name="Straight Arrow Connector 32"/>
          <p:cNvCxnSpPr/>
          <p:nvPr/>
        </p:nvCxnSpPr>
        <p:spPr>
          <a:xfrm flipV="1">
            <a:off x="4284424" y="5541745"/>
            <a:ext cx="330200" cy="11138"/>
          </a:xfrm>
          <a:prstGeom prst="straightConnector1">
            <a:avLst/>
          </a:prstGeom>
          <a:ln>
            <a:solidFill>
              <a:srgbClr val="800000"/>
            </a:solidFill>
            <a:tailEnd type="arrow"/>
          </a:ln>
          <a:effectLst/>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205581"/>
            <a:ext cx="8459537" cy="808038"/>
          </a:xfrm>
        </p:spPr>
        <p:txBody>
          <a:bodyPr/>
          <a:lstStyle/>
          <a:p>
            <a:r>
              <a:rPr lang="en-US" dirty="0" smtClean="0"/>
              <a:t>Implementing Application Preferences</a:t>
            </a:r>
            <a:endParaRPr lang="en-US" dirty="0"/>
          </a:p>
        </p:txBody>
      </p:sp>
      <p:sp>
        <p:nvSpPr>
          <p:cNvPr id="3" name="Content Placeholder 2"/>
          <p:cNvSpPr>
            <a:spLocks noGrp="1"/>
          </p:cNvSpPr>
          <p:nvPr>
            <p:ph idx="1"/>
          </p:nvPr>
        </p:nvSpPr>
        <p:spPr/>
        <p:txBody>
          <a:bodyPr/>
          <a:lstStyle/>
          <a:p>
            <a:r>
              <a:rPr lang="en-US" dirty="0" smtClean="0"/>
              <a:t>Preferences are application-specific settings used to</a:t>
            </a:r>
          </a:p>
          <a:p>
            <a:r>
              <a:rPr lang="en-US" dirty="0" smtClean="0"/>
              <a:t>configure the behavior or appearance of an application. </a:t>
            </a:r>
          </a:p>
          <a:p>
            <a:endParaRPr lang="en-US" dirty="0" smtClean="0"/>
          </a:p>
          <a:p>
            <a:r>
              <a:rPr lang="en-US" dirty="0" smtClean="0"/>
              <a:t>Applications then have two options for presenting</a:t>
            </a:r>
          </a:p>
          <a:p>
            <a:r>
              <a:rPr lang="en-US" dirty="0" smtClean="0"/>
              <a:t>preferences:</a:t>
            </a:r>
          </a:p>
          <a:p>
            <a:endParaRPr lang="en-US" dirty="0" smtClean="0"/>
          </a:p>
          <a:p>
            <a:pPr marL="457200" indent="-457200">
              <a:buFont typeface="+mj-lt"/>
              <a:buAutoNum type="arabicPeriod"/>
            </a:pPr>
            <a:r>
              <a:rPr lang="en-US" dirty="0" smtClean="0"/>
              <a:t>Display preferences inside the application.</a:t>
            </a:r>
          </a:p>
          <a:p>
            <a:pPr marL="457200" indent="-457200">
              <a:buFont typeface="+mj-lt"/>
              <a:buAutoNum type="arabicPeriod"/>
            </a:pPr>
            <a:r>
              <a:rPr lang="en-US" dirty="0" smtClean="0"/>
              <a:t>Use a Settings bundle to manage preferences from the Settings application.</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solidFill>
                  <a:schemeClr val="accent6"/>
                </a:solidFill>
              </a:rPr>
              <a:t>Note: Pixel </a:t>
            </a:r>
            <a:r>
              <a:rPr lang="en-US" dirty="0" err="1" smtClean="0">
                <a:solidFill>
                  <a:schemeClr val="accent6"/>
                </a:solidFill>
              </a:rPr>
              <a:t>vs</a:t>
            </a:r>
            <a:r>
              <a:rPr lang="en-US" dirty="0" smtClean="0">
                <a:solidFill>
                  <a:schemeClr val="accent6"/>
                </a:solidFill>
              </a:rPr>
              <a:t> Points</a:t>
            </a:r>
            <a:endParaRPr lang="en-US" dirty="0">
              <a:solidFill>
                <a:schemeClr val="accent6"/>
              </a:solidFill>
            </a:endParaRPr>
          </a:p>
        </p:txBody>
      </p:sp>
      <p:sp>
        <p:nvSpPr>
          <p:cNvPr id="5" name="Rectangle 4"/>
          <p:cNvSpPr/>
          <p:nvPr/>
        </p:nvSpPr>
        <p:spPr>
          <a:xfrm>
            <a:off x="975894" y="1398203"/>
            <a:ext cx="7432843" cy="830997"/>
          </a:xfrm>
          <a:prstGeom prst="rect">
            <a:avLst/>
          </a:prstGeom>
        </p:spPr>
        <p:txBody>
          <a:bodyPr wrap="square">
            <a:spAutoFit/>
          </a:bodyPr>
          <a:lstStyle/>
          <a:p>
            <a:r>
              <a:rPr lang="en-US" b="1" dirty="0" smtClean="0"/>
              <a:t>Pixel </a:t>
            </a:r>
            <a:r>
              <a:rPr lang="en-US" dirty="0" smtClean="0"/>
              <a:t>is the appropriate unit of measurement to use in an image-editing application. </a:t>
            </a:r>
            <a:endParaRPr lang="en-US" dirty="0"/>
          </a:p>
        </p:txBody>
      </p:sp>
      <p:sp>
        <p:nvSpPr>
          <p:cNvPr id="6" name="Rectangle 5"/>
          <p:cNvSpPr/>
          <p:nvPr/>
        </p:nvSpPr>
        <p:spPr>
          <a:xfrm>
            <a:off x="975894" y="2557594"/>
            <a:ext cx="7710905" cy="1200328"/>
          </a:xfrm>
          <a:prstGeom prst="rect">
            <a:avLst/>
          </a:prstGeom>
        </p:spPr>
        <p:txBody>
          <a:bodyPr wrap="square">
            <a:spAutoFit/>
          </a:bodyPr>
          <a:lstStyle/>
          <a:p>
            <a:r>
              <a:rPr lang="en-US" b="1" dirty="0" smtClean="0"/>
              <a:t>Point </a:t>
            </a:r>
            <a:r>
              <a:rPr lang="en-US" dirty="0" smtClean="0"/>
              <a:t>is the appropriate unit of measurement to use when discussing the size of an area that is drawn onscreen.</a:t>
            </a:r>
            <a:endParaRPr lang="en-US" dirty="0"/>
          </a:p>
        </p:txBody>
      </p:sp>
      <p:pic>
        <p:nvPicPr>
          <p:cNvPr id="7" name="Picture 6"/>
          <p:cNvPicPr>
            <a:picLocks noChangeAspect="1"/>
          </p:cNvPicPr>
          <p:nvPr/>
        </p:nvPicPr>
        <p:blipFill>
          <a:blip r:embed="rId3"/>
          <a:stretch>
            <a:fillRect/>
          </a:stretch>
        </p:blipFill>
        <p:spPr>
          <a:xfrm>
            <a:off x="1216526" y="4298401"/>
            <a:ext cx="6680200" cy="1790700"/>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3" name="Picture 5" descr="raised_paper.png"/>
          <p:cNvPicPr>
            <a:picLocks noChangeAspect="1"/>
          </p:cNvPicPr>
          <p:nvPr/>
        </p:nvPicPr>
        <p:blipFill>
          <a:blip r:embed="rId2"/>
          <a:srcRect/>
          <a:stretch>
            <a:fillRect/>
          </a:stretch>
        </p:blipFill>
        <p:spPr bwMode="auto">
          <a:xfrm>
            <a:off x="1336675" y="2106613"/>
            <a:ext cx="6456363" cy="2189162"/>
          </a:xfrm>
          <a:prstGeom prst="rect">
            <a:avLst/>
          </a:prstGeom>
          <a:noFill/>
          <a:ln w="9525">
            <a:noFill/>
            <a:miter lim="800000"/>
            <a:headEnd/>
            <a:tailEnd/>
          </a:ln>
        </p:spPr>
      </p:pic>
      <p:sp>
        <p:nvSpPr>
          <p:cNvPr id="23554" name="Title 1"/>
          <p:cNvSpPr>
            <a:spLocks noGrp="1"/>
          </p:cNvSpPr>
          <p:nvPr>
            <p:ph type="ctrTitle" idx="4294967295"/>
          </p:nvPr>
        </p:nvSpPr>
        <p:spPr>
          <a:xfrm>
            <a:off x="766763" y="2330450"/>
            <a:ext cx="7772400" cy="1470025"/>
          </a:xfrm>
        </p:spPr>
        <p:txBody>
          <a:bodyPr/>
          <a:lstStyle/>
          <a:p>
            <a:pPr algn="ctr"/>
            <a:r>
              <a:rPr lang="en-US" sz="4800" i="1" dirty="0" smtClean="0">
                <a:solidFill>
                  <a:srgbClr val="122956"/>
                </a:solidFill>
                <a:ea typeface="ＭＳ Ｐゴシック" charset="-128"/>
                <a:cs typeface="ＭＳ Ｐゴシック" charset="-128"/>
              </a:rPr>
              <a:t>Q&amp;A</a:t>
            </a:r>
            <a:endParaRPr lang="en-US" sz="4800" i="1" dirty="0">
              <a:solidFill>
                <a:srgbClr val="122956"/>
              </a:solidFill>
              <a:ea typeface="ＭＳ Ｐゴシック" charset="-128"/>
              <a:cs typeface="ＭＳ Ｐゴシック" charset="-128"/>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205581"/>
            <a:ext cx="8459537" cy="808038"/>
          </a:xfrm>
        </p:spPr>
        <p:txBody>
          <a:bodyPr/>
          <a:lstStyle/>
          <a:p>
            <a:r>
              <a:rPr lang="en-US" dirty="0" smtClean="0"/>
              <a:t>Lab Goals</a:t>
            </a:r>
            <a:endParaRPr lang="en-US" dirty="0"/>
          </a:p>
        </p:txBody>
      </p:sp>
      <p:sp>
        <p:nvSpPr>
          <p:cNvPr id="3" name="Content Placeholder 2"/>
          <p:cNvSpPr>
            <a:spLocks noGrp="1"/>
          </p:cNvSpPr>
          <p:nvPr>
            <p:ph idx="1"/>
          </p:nvPr>
        </p:nvSpPr>
        <p:spPr/>
        <p:txBody>
          <a:bodyPr/>
          <a:lstStyle/>
          <a:p>
            <a:r>
              <a:rPr lang="en-US" dirty="0" smtClean="0"/>
              <a:t>Add settings to an </a:t>
            </a:r>
            <a:r>
              <a:rPr lang="en-US" dirty="0" err="1" smtClean="0"/>
              <a:t>iOS</a:t>
            </a:r>
            <a:r>
              <a:rPr lang="en-US" dirty="0" smtClean="0"/>
              <a:t> application</a:t>
            </a:r>
          </a:p>
          <a:p>
            <a:endParaRPr lang="en-US" dirty="0"/>
          </a:p>
          <a:p>
            <a:r>
              <a:rPr lang="en-US" dirty="0" smtClean="0"/>
              <a:t>Demo and </a:t>
            </a:r>
            <a:r>
              <a:rPr lang="en-US" smtClean="0"/>
              <a:t>wiki location</a:t>
            </a:r>
            <a:endParaRPr lang="en-US" dirty="0"/>
          </a:p>
        </p:txBody>
      </p:sp>
    </p:spTree>
    <p:extLst>
      <p:ext uri="{BB962C8B-B14F-4D97-AF65-F5344CB8AC3E}">
        <p14:creationId xmlns:p14="http://schemas.microsoft.com/office/powerpoint/2010/main" val="56157667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3" name="Picture 5" descr="raised_paper.png"/>
          <p:cNvPicPr>
            <a:picLocks noChangeAspect="1"/>
          </p:cNvPicPr>
          <p:nvPr/>
        </p:nvPicPr>
        <p:blipFill>
          <a:blip r:embed="rId3"/>
          <a:srcRect/>
          <a:stretch>
            <a:fillRect/>
          </a:stretch>
        </p:blipFill>
        <p:spPr bwMode="auto">
          <a:xfrm>
            <a:off x="1336675" y="2106613"/>
            <a:ext cx="6456363" cy="2189162"/>
          </a:xfrm>
          <a:prstGeom prst="rect">
            <a:avLst/>
          </a:prstGeom>
          <a:noFill/>
          <a:ln w="9525">
            <a:noFill/>
            <a:miter lim="800000"/>
            <a:headEnd/>
            <a:tailEnd/>
          </a:ln>
        </p:spPr>
      </p:pic>
      <p:sp>
        <p:nvSpPr>
          <p:cNvPr id="23554" name="Title 1"/>
          <p:cNvSpPr>
            <a:spLocks noGrp="1"/>
          </p:cNvSpPr>
          <p:nvPr>
            <p:ph type="ctrTitle" idx="4294967295"/>
          </p:nvPr>
        </p:nvSpPr>
        <p:spPr>
          <a:xfrm>
            <a:off x="766763" y="2330450"/>
            <a:ext cx="7772400" cy="1470025"/>
          </a:xfrm>
        </p:spPr>
        <p:txBody>
          <a:bodyPr/>
          <a:lstStyle/>
          <a:p>
            <a:pPr algn="ctr"/>
            <a:r>
              <a:rPr lang="en-US" sz="4800" i="1" dirty="0" smtClean="0">
                <a:solidFill>
                  <a:srgbClr val="122956"/>
                </a:solidFill>
                <a:ea typeface="ＭＳ Ｐゴシック" charset="-128"/>
                <a:cs typeface="ＭＳ Ｐゴシック" charset="-128"/>
              </a:rPr>
              <a:t>Lab</a:t>
            </a:r>
            <a:endParaRPr lang="en-US" sz="4800" i="1" dirty="0">
              <a:solidFill>
                <a:srgbClr val="122956"/>
              </a:solidFill>
              <a:ea typeface="ＭＳ Ｐゴシック" charset="-128"/>
              <a:cs typeface="ＭＳ Ｐゴシック" charset="-128"/>
            </a:endParaRPr>
          </a:p>
        </p:txBody>
      </p:sp>
    </p:spTree>
    <p:extLst>
      <p:ext uri="{BB962C8B-B14F-4D97-AF65-F5344CB8AC3E}">
        <p14:creationId xmlns:p14="http://schemas.microsoft.com/office/powerpoint/2010/main" val="30103336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err="1" smtClean="0">
                <a:solidFill>
                  <a:schemeClr val="accent6"/>
                </a:solidFill>
              </a:rPr>
              <a:t>iOS</a:t>
            </a:r>
            <a:r>
              <a:rPr lang="en-US" dirty="0" smtClean="0">
                <a:solidFill>
                  <a:schemeClr val="accent6"/>
                </a:solidFill>
              </a:rPr>
              <a:t>-Specific API Overview</a:t>
            </a:r>
            <a:endParaRPr lang="en-US" dirty="0">
              <a:solidFill>
                <a:schemeClr val="accent6"/>
              </a:solidFill>
            </a:endParaRPr>
          </a:p>
        </p:txBody>
      </p:sp>
      <p:sp>
        <p:nvSpPr>
          <p:cNvPr id="5" name="Rectangle 4"/>
          <p:cNvSpPr/>
          <p:nvPr/>
        </p:nvSpPr>
        <p:spPr>
          <a:xfrm>
            <a:off x="5130800" y="2489200"/>
            <a:ext cx="3022600" cy="2277547"/>
          </a:xfrm>
          <a:prstGeom prst="rect">
            <a:avLst/>
          </a:prstGeom>
        </p:spPr>
        <p:txBody>
          <a:bodyPr wrap="square">
            <a:spAutoFit/>
          </a:bodyPr>
          <a:lstStyle/>
          <a:p>
            <a:pPr marL="457200" indent="-457200">
              <a:lnSpc>
                <a:spcPct val="150000"/>
              </a:lnSpc>
            </a:pPr>
            <a:r>
              <a:rPr lang="en-US" dirty="0" err="1" smtClean="0"/>
              <a:t>Titanium.App.iOS</a:t>
            </a:r>
            <a:endParaRPr lang="en-US" dirty="0" smtClean="0"/>
          </a:p>
          <a:p>
            <a:pPr marL="457200" indent="-457200">
              <a:lnSpc>
                <a:spcPct val="150000"/>
              </a:lnSpc>
            </a:pPr>
            <a:r>
              <a:rPr lang="en-US" dirty="0" err="1" smtClean="0"/>
              <a:t>Titanium.Contacts</a:t>
            </a:r>
            <a:endParaRPr lang="en-US" dirty="0" smtClean="0"/>
          </a:p>
          <a:p>
            <a:pPr marL="457200" indent="-457200">
              <a:lnSpc>
                <a:spcPct val="150000"/>
              </a:lnSpc>
            </a:pPr>
            <a:r>
              <a:rPr lang="en-US" dirty="0" err="1" smtClean="0"/>
              <a:t>Titanium.Media</a:t>
            </a:r>
            <a:endParaRPr lang="en-US" dirty="0" smtClean="0"/>
          </a:p>
          <a:p>
            <a:pPr marL="457200" indent="-457200">
              <a:lnSpc>
                <a:spcPct val="150000"/>
              </a:lnSpc>
            </a:pPr>
            <a:r>
              <a:rPr lang="en-US" dirty="0" err="1" smtClean="0"/>
              <a:t>Titanium.Network</a:t>
            </a:r>
            <a:endParaRPr lang="en-US" dirty="0" smtClean="0"/>
          </a:p>
        </p:txBody>
      </p:sp>
      <p:sp>
        <p:nvSpPr>
          <p:cNvPr id="6" name="Rectangle 5"/>
          <p:cNvSpPr/>
          <p:nvPr/>
        </p:nvSpPr>
        <p:spPr>
          <a:xfrm>
            <a:off x="749300" y="2501900"/>
            <a:ext cx="2997200" cy="2277547"/>
          </a:xfrm>
          <a:prstGeom prst="rect">
            <a:avLst/>
          </a:prstGeom>
        </p:spPr>
        <p:txBody>
          <a:bodyPr wrap="square">
            <a:spAutoFit/>
          </a:bodyPr>
          <a:lstStyle/>
          <a:p>
            <a:pPr marL="457200" indent="-457200">
              <a:lnSpc>
                <a:spcPct val="150000"/>
              </a:lnSpc>
            </a:pPr>
            <a:r>
              <a:rPr lang="en-US" dirty="0" err="1" smtClean="0"/>
              <a:t>Titanium.UI</a:t>
            </a:r>
            <a:endParaRPr lang="en-US" dirty="0" smtClean="0"/>
          </a:p>
          <a:p>
            <a:pPr marL="457200" indent="-457200">
              <a:lnSpc>
                <a:spcPct val="150000"/>
              </a:lnSpc>
            </a:pPr>
            <a:r>
              <a:rPr lang="en-US" dirty="0" err="1" smtClean="0"/>
              <a:t>Titanium.UI.iOS</a:t>
            </a:r>
            <a:endParaRPr lang="en-US" dirty="0" smtClean="0"/>
          </a:p>
          <a:p>
            <a:pPr marL="457200" indent="-457200">
              <a:lnSpc>
                <a:spcPct val="150000"/>
              </a:lnSpc>
            </a:pPr>
            <a:r>
              <a:rPr lang="en-US" dirty="0" err="1" smtClean="0"/>
              <a:t>Titanium.UI.iPad</a:t>
            </a:r>
            <a:endParaRPr lang="en-US" dirty="0" smtClean="0"/>
          </a:p>
          <a:p>
            <a:pPr marL="457200" indent="-457200">
              <a:lnSpc>
                <a:spcPct val="150000"/>
              </a:lnSpc>
            </a:pPr>
            <a:r>
              <a:rPr lang="en-US" dirty="0" err="1" smtClean="0"/>
              <a:t>Titanium.UI.iPhone</a:t>
            </a:r>
            <a:endParaRPr lang="en-US" dirty="0" smtClean="0"/>
          </a:p>
        </p:txBody>
      </p:sp>
      <p:sp>
        <p:nvSpPr>
          <p:cNvPr id="8" name="TextBox 7"/>
          <p:cNvSpPr txBox="1"/>
          <p:nvPr/>
        </p:nvSpPr>
        <p:spPr>
          <a:xfrm>
            <a:off x="749300" y="2019300"/>
            <a:ext cx="3276600" cy="492443"/>
          </a:xfrm>
          <a:prstGeom prst="rect">
            <a:avLst/>
          </a:prstGeom>
          <a:noFill/>
        </p:spPr>
        <p:txBody>
          <a:bodyPr wrap="square" rtlCol="0">
            <a:spAutoFit/>
          </a:bodyPr>
          <a:lstStyle/>
          <a:p>
            <a:r>
              <a:rPr lang="en-US" sz="2600" b="1" dirty="0" smtClean="0"/>
              <a:t>User Interface (UI)</a:t>
            </a:r>
            <a:endParaRPr lang="en-US" sz="2600" b="1" dirty="0"/>
          </a:p>
        </p:txBody>
      </p:sp>
      <p:sp>
        <p:nvSpPr>
          <p:cNvPr id="9" name="TextBox 8"/>
          <p:cNvSpPr txBox="1"/>
          <p:nvPr/>
        </p:nvSpPr>
        <p:spPr>
          <a:xfrm>
            <a:off x="5130800" y="2006600"/>
            <a:ext cx="2451100" cy="492443"/>
          </a:xfrm>
          <a:prstGeom prst="rect">
            <a:avLst/>
          </a:prstGeom>
          <a:noFill/>
        </p:spPr>
        <p:txBody>
          <a:bodyPr wrap="square" rtlCol="0">
            <a:spAutoFit/>
          </a:bodyPr>
          <a:lstStyle/>
          <a:p>
            <a:r>
              <a:rPr lang="en-US" sz="2600" b="1" dirty="0" smtClean="0"/>
              <a:t>Functionality</a:t>
            </a:r>
            <a:endParaRPr lang="en-US" sz="2600" b="1" dirty="0"/>
          </a:p>
        </p:txBody>
      </p:sp>
      <p:cxnSp>
        <p:nvCxnSpPr>
          <p:cNvPr id="11" name="Straight Connector 10"/>
          <p:cNvCxnSpPr/>
          <p:nvPr/>
        </p:nvCxnSpPr>
        <p:spPr>
          <a:xfrm>
            <a:off x="749300" y="2565400"/>
            <a:ext cx="2997200" cy="1588"/>
          </a:xfrm>
          <a:prstGeom prst="line">
            <a:avLst/>
          </a:prstGeom>
          <a:ln>
            <a:solidFill>
              <a:schemeClr val="tx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5156200" y="2551112"/>
            <a:ext cx="2997200" cy="1588"/>
          </a:xfrm>
          <a:prstGeom prst="line">
            <a:avLst/>
          </a:prstGeom>
          <a:ln>
            <a:solidFill>
              <a:schemeClr val="tx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p:txBody>
          <a:bodyPr/>
          <a:lstStyle/>
          <a:p>
            <a:r>
              <a:rPr lang="en-US" dirty="0" smtClean="0">
                <a:ea typeface="ＭＳ Ｐゴシック" charset="-128"/>
                <a:cs typeface="ＭＳ Ｐゴシック" charset="-128"/>
              </a:rPr>
              <a:t>Key APIs</a:t>
            </a:r>
            <a:endParaRPr lang="en-US" dirty="0">
              <a:ea typeface="ＭＳ Ｐゴシック" charset="-128"/>
              <a:cs typeface="ＭＳ Ｐゴシック" charset="-128"/>
            </a:endParaRPr>
          </a:p>
        </p:txBody>
      </p:sp>
      <p:sp>
        <p:nvSpPr>
          <p:cNvPr id="22530" name="Content Placeholder 2"/>
          <p:cNvSpPr>
            <a:spLocks noGrp="1"/>
          </p:cNvSpPr>
          <p:nvPr>
            <p:ph idx="1"/>
          </p:nvPr>
        </p:nvSpPr>
        <p:spPr>
          <a:xfrm>
            <a:off x="901700" y="1869420"/>
            <a:ext cx="7785100" cy="4002743"/>
          </a:xfrm>
        </p:spPr>
        <p:txBody>
          <a:bodyPr/>
          <a:lstStyle/>
          <a:p>
            <a:pPr>
              <a:lnSpc>
                <a:spcPct val="150000"/>
              </a:lnSpc>
            </a:pPr>
            <a:r>
              <a:rPr lang="en-US" dirty="0" err="1" smtClean="0">
                <a:ea typeface="ＭＳ Ｐゴシック" charset="-128"/>
                <a:cs typeface="ＭＳ Ｐゴシック" charset="-128"/>
              </a:rPr>
              <a:t>Titanium.UI.iPhone.NavigationGroup</a:t>
            </a:r>
            <a:endParaRPr lang="en-US" dirty="0" smtClean="0">
              <a:ea typeface="ＭＳ Ｐゴシック" charset="-128"/>
              <a:cs typeface="ＭＳ Ｐゴシック" charset="-128"/>
            </a:endParaRPr>
          </a:p>
          <a:p>
            <a:pPr>
              <a:lnSpc>
                <a:spcPct val="150000"/>
              </a:lnSpc>
            </a:pPr>
            <a:r>
              <a:rPr lang="en-US" dirty="0" err="1" smtClean="0">
                <a:ea typeface="ＭＳ Ｐゴシック" charset="-128"/>
                <a:cs typeface="ＭＳ Ｐゴシック" charset="-128"/>
              </a:rPr>
              <a:t>Titanium.UI.Toolbar</a:t>
            </a:r>
            <a:endParaRPr lang="en-US" dirty="0" smtClean="0">
              <a:ea typeface="ＭＳ Ｐゴシック" charset="-128"/>
              <a:cs typeface="ＭＳ Ｐゴシック" charset="-128"/>
            </a:endParaRPr>
          </a:p>
          <a:p>
            <a:pPr>
              <a:lnSpc>
                <a:spcPct val="150000"/>
              </a:lnSpc>
            </a:pPr>
            <a:r>
              <a:rPr lang="en-US" dirty="0" err="1" smtClean="0">
                <a:ea typeface="ＭＳ Ｐゴシック" charset="-128"/>
                <a:cs typeface="ＭＳ Ｐゴシック" charset="-128"/>
              </a:rPr>
              <a:t>Titanium.UI.TabbedBar</a:t>
            </a:r>
            <a:endParaRPr lang="en-US" dirty="0" smtClean="0">
              <a:ea typeface="ＭＳ Ｐゴシック" charset="-128"/>
              <a:cs typeface="ＭＳ Ｐゴシック" charset="-128"/>
            </a:endParaRPr>
          </a:p>
          <a:p>
            <a:pPr>
              <a:lnSpc>
                <a:spcPct val="150000"/>
              </a:lnSpc>
            </a:pPr>
            <a:r>
              <a:rPr lang="en-US" dirty="0" err="1" smtClean="0">
                <a:ea typeface="ＭＳ Ｐゴシック" charset="-128"/>
                <a:cs typeface="ＭＳ Ｐゴシック" charset="-128"/>
              </a:rPr>
              <a:t>Titanium.UI.CoverFlowView</a:t>
            </a:r>
            <a:endParaRPr lang="en-US" dirty="0" smtClean="0">
              <a:ea typeface="ＭＳ Ｐゴシック" charset="-128"/>
              <a:cs typeface="ＭＳ Ｐゴシック" charset="-128"/>
            </a:endParaRPr>
          </a:p>
          <a:p>
            <a:pPr>
              <a:lnSpc>
                <a:spcPct val="150000"/>
              </a:lnSpc>
            </a:pPr>
            <a:r>
              <a:rPr lang="en-US" dirty="0" err="1" smtClean="0">
                <a:ea typeface="ＭＳ Ｐゴシック" charset="-128"/>
                <a:cs typeface="ＭＳ Ｐゴシック" charset="-128"/>
              </a:rPr>
              <a:t>Titanium.UI.DashboardView</a:t>
            </a:r>
            <a:endParaRPr lang="en-US" dirty="0" smtClean="0">
              <a:ea typeface="ＭＳ Ｐゴシック" charset="-128"/>
              <a:cs typeface="ＭＳ Ｐゴシック" charset="-128"/>
            </a:endParaRPr>
          </a:p>
          <a:p>
            <a:pPr>
              <a:lnSpc>
                <a:spcPct val="150000"/>
              </a:lnSpc>
            </a:pPr>
            <a:r>
              <a:rPr lang="en-US" dirty="0" err="1" smtClean="0">
                <a:ea typeface="ＭＳ Ｐゴシック" charset="-128"/>
                <a:cs typeface="ＭＳ Ｐゴシック" charset="-128"/>
              </a:rPr>
              <a:t>Titanium.UI.iOS.AdView</a:t>
            </a:r>
            <a:endParaRPr lang="en-US" dirty="0" smtClean="0">
              <a:ea typeface="ＭＳ Ｐゴシック" charset="-128"/>
              <a:cs typeface="ＭＳ Ｐゴシック" charset="-128"/>
            </a:endParaRPr>
          </a:p>
        </p:txBody>
      </p:sp>
      <p:sp>
        <p:nvSpPr>
          <p:cNvPr id="5" name="TextBox 4"/>
          <p:cNvSpPr txBox="1"/>
          <p:nvPr/>
        </p:nvSpPr>
        <p:spPr>
          <a:xfrm>
            <a:off x="673100" y="1346200"/>
            <a:ext cx="3594100" cy="523220"/>
          </a:xfrm>
          <a:prstGeom prst="rect">
            <a:avLst/>
          </a:prstGeom>
          <a:noFill/>
        </p:spPr>
        <p:txBody>
          <a:bodyPr wrap="square" rtlCol="0">
            <a:spAutoFit/>
          </a:bodyPr>
          <a:lstStyle/>
          <a:p>
            <a:r>
              <a:rPr lang="en-US" sz="2800" b="1" dirty="0" smtClean="0"/>
              <a:t>User Interface</a:t>
            </a:r>
            <a:endParaRPr lang="en-US" sz="2800" b="1" dirty="0"/>
          </a:p>
        </p:txBody>
      </p:sp>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UI: Navigation Group</a:t>
            </a:r>
            <a:endParaRPr lang="en-US" dirty="0"/>
          </a:p>
        </p:txBody>
      </p:sp>
      <p:pic>
        <p:nvPicPr>
          <p:cNvPr id="5" name="Picture 4"/>
          <p:cNvPicPr>
            <a:picLocks noChangeAspect="1"/>
          </p:cNvPicPr>
          <p:nvPr/>
        </p:nvPicPr>
        <p:blipFill>
          <a:blip r:embed="rId3"/>
          <a:stretch>
            <a:fillRect/>
          </a:stretch>
        </p:blipFill>
        <p:spPr>
          <a:xfrm>
            <a:off x="1479550" y="1625600"/>
            <a:ext cx="6184900" cy="2921000"/>
          </a:xfrm>
          <a:prstGeom prst="rect">
            <a:avLst/>
          </a:prstGeom>
        </p:spPr>
      </p:pic>
      <p:sp>
        <p:nvSpPr>
          <p:cNvPr id="6" name="Rectangle 5"/>
          <p:cNvSpPr/>
          <p:nvPr/>
        </p:nvSpPr>
        <p:spPr>
          <a:xfrm>
            <a:off x="863600" y="4864100"/>
            <a:ext cx="7988300" cy="830997"/>
          </a:xfrm>
          <a:prstGeom prst="rect">
            <a:avLst/>
          </a:prstGeom>
        </p:spPr>
        <p:txBody>
          <a:bodyPr wrap="square">
            <a:spAutoFit/>
          </a:bodyPr>
          <a:lstStyle/>
          <a:p>
            <a:r>
              <a:rPr lang="en-US" dirty="0" smtClean="0"/>
              <a:t>A Navigation Group implements a specialized view that manages the navigation of hierarchical content. </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UI: Navigation Group</a:t>
            </a:r>
            <a:endParaRPr lang="en-US" dirty="0"/>
          </a:p>
        </p:txBody>
      </p:sp>
      <p:pic>
        <p:nvPicPr>
          <p:cNvPr id="4" name="Picture 3"/>
          <p:cNvPicPr>
            <a:picLocks noChangeAspect="1"/>
          </p:cNvPicPr>
          <p:nvPr/>
        </p:nvPicPr>
        <p:blipFill>
          <a:blip r:embed="rId3"/>
          <a:stretch>
            <a:fillRect/>
          </a:stretch>
        </p:blipFill>
        <p:spPr>
          <a:xfrm>
            <a:off x="1815563" y="1358900"/>
            <a:ext cx="6680737" cy="5308599"/>
          </a:xfrm>
          <a:prstGeom prst="rect">
            <a:avLst/>
          </a:prstGeom>
        </p:spPr>
      </p:pic>
      <p:sp>
        <p:nvSpPr>
          <p:cNvPr id="5" name="Rectangle 4"/>
          <p:cNvSpPr/>
          <p:nvPr/>
        </p:nvSpPr>
        <p:spPr>
          <a:xfrm>
            <a:off x="330200" y="1397000"/>
            <a:ext cx="3595155" cy="461665"/>
          </a:xfrm>
          <a:prstGeom prst="rect">
            <a:avLst/>
          </a:prstGeom>
        </p:spPr>
        <p:txBody>
          <a:bodyPr wrap="none">
            <a:spAutoFit/>
          </a:bodyPr>
          <a:lstStyle/>
          <a:p>
            <a:r>
              <a:rPr lang="en-US" dirty="0" smtClean="0"/>
              <a:t>Similar to a Tab Group…</a:t>
            </a:r>
            <a:endParaRPr lang="en-US" dirty="0"/>
          </a:p>
        </p:txBody>
      </p:sp>
      <p:sp>
        <p:nvSpPr>
          <p:cNvPr id="6" name="TextBox 5"/>
          <p:cNvSpPr txBox="1"/>
          <p:nvPr/>
        </p:nvSpPr>
        <p:spPr>
          <a:xfrm>
            <a:off x="457200" y="4034134"/>
            <a:ext cx="2504862" cy="461665"/>
          </a:xfrm>
          <a:prstGeom prst="rect">
            <a:avLst/>
          </a:prstGeom>
          <a:noFill/>
        </p:spPr>
        <p:txBody>
          <a:bodyPr wrap="none" rtlCol="0">
            <a:spAutoFit/>
          </a:bodyPr>
          <a:lstStyle/>
          <a:p>
            <a:r>
              <a:rPr lang="en-US" dirty="0" smtClean="0"/>
              <a:t>…but no tab bar!</a:t>
            </a:r>
            <a:endParaRPr lang="en-US" dirty="0"/>
          </a:p>
        </p:txBody>
      </p:sp>
      <p:cxnSp>
        <p:nvCxnSpPr>
          <p:cNvPr id="8" name="Straight Arrow Connector 7"/>
          <p:cNvCxnSpPr/>
          <p:nvPr/>
        </p:nvCxnSpPr>
        <p:spPr>
          <a:xfrm rot="16200000" flipH="1">
            <a:off x="1205962" y="4654817"/>
            <a:ext cx="787401" cy="418563"/>
          </a:xfrm>
          <a:prstGeom prst="straightConnector1">
            <a:avLst/>
          </a:prstGeom>
          <a:ln w="38100">
            <a:solidFill>
              <a:schemeClr val="tx1">
                <a:lumMod val="5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3" name="Folded Corner 12"/>
          <p:cNvSpPr/>
          <p:nvPr/>
        </p:nvSpPr>
        <p:spPr>
          <a:xfrm>
            <a:off x="330200" y="5753100"/>
            <a:ext cx="6649216" cy="503535"/>
          </a:xfrm>
          <a:prstGeom prst="foldedCorner">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p:cNvSpPr txBox="1"/>
          <p:nvPr/>
        </p:nvSpPr>
        <p:spPr>
          <a:xfrm>
            <a:off x="329639" y="5786735"/>
            <a:ext cx="6649777" cy="400110"/>
          </a:xfrm>
          <a:prstGeom prst="rect">
            <a:avLst/>
          </a:prstGeom>
          <a:noFill/>
        </p:spPr>
        <p:txBody>
          <a:bodyPr wrap="none" rtlCol="0">
            <a:spAutoFit/>
          </a:bodyPr>
          <a:lstStyle/>
          <a:p>
            <a:r>
              <a:rPr lang="en-US" sz="2000" dirty="0" smtClean="0"/>
              <a:t>Instead, windows are added dynamically to a controller.</a:t>
            </a:r>
            <a:endParaRPr lang="en-US" sz="2000" dirty="0"/>
          </a:p>
        </p:txBody>
      </p:sp>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est_template">
  <a:themeElements>
    <a:clrScheme name="Custom 4">
      <a:dk1>
        <a:srgbClr val="3F4B53"/>
      </a:dk1>
      <a:lt1>
        <a:srgbClr val="FFFFFF"/>
      </a:lt1>
      <a:dk2>
        <a:srgbClr val="677588"/>
      </a:dk2>
      <a:lt2>
        <a:srgbClr val="DCE6EC"/>
      </a:lt2>
      <a:accent1>
        <a:srgbClr val="F0B200"/>
      </a:accent1>
      <a:accent2>
        <a:srgbClr val="9C030B"/>
      </a:accent2>
      <a:accent3>
        <a:srgbClr val="7BBD0B"/>
      </a:accent3>
      <a:accent4>
        <a:srgbClr val="00CDFF"/>
      </a:accent4>
      <a:accent5>
        <a:srgbClr val="FB2C08"/>
      </a:accent5>
      <a:accent6>
        <a:srgbClr val="122956"/>
      </a:accent6>
      <a:hlink>
        <a:srgbClr val="9C030B"/>
      </a:hlink>
      <a:folHlink>
        <a:srgbClr val="9C030B"/>
      </a:folHlink>
    </a:clrScheme>
    <a:fontScheme name="Slipstream">
      <a:majorFont>
        <a:latin typeface="Trebuchet MS"/>
        <a:ea typeface=""/>
        <a:cs typeface=""/>
        <a:font script="Jpan" typeface="ＭＳ ゴシック"/>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ＭＳ ゴシック"/>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test_template.pot</Template>
  <TotalTime>4409</TotalTime>
  <Words>3303</Words>
  <Application>Microsoft Macintosh PowerPoint</Application>
  <PresentationFormat>On-screen Show (4:3)</PresentationFormat>
  <Paragraphs>610</Paragraphs>
  <Slides>54</Slides>
  <Notes>45</Notes>
  <HiddenSlides>0</HiddenSlides>
  <MMClips>0</MMClips>
  <ScaleCrop>false</ScaleCrop>
  <HeadingPairs>
    <vt:vector size="4" baseType="variant">
      <vt:variant>
        <vt:lpstr>Theme</vt:lpstr>
      </vt:variant>
      <vt:variant>
        <vt:i4>2</vt:i4>
      </vt:variant>
      <vt:variant>
        <vt:lpstr>Slide Titles</vt:lpstr>
      </vt:variant>
      <vt:variant>
        <vt:i4>54</vt:i4>
      </vt:variant>
    </vt:vector>
  </HeadingPairs>
  <TitlesOfParts>
    <vt:vector size="56" baseType="lpstr">
      <vt:lpstr>Custom Design</vt:lpstr>
      <vt:lpstr>test_template</vt:lpstr>
      <vt:lpstr>PowerPoint Presentation</vt:lpstr>
      <vt:lpstr>Agenda</vt:lpstr>
      <vt:lpstr>Platform Characteristics</vt:lpstr>
      <vt:lpstr>Platform Characteristics</vt:lpstr>
      <vt:lpstr>iOS User Interface Basics</vt:lpstr>
      <vt:lpstr>iOS-Specific API Overview</vt:lpstr>
      <vt:lpstr>Key APIs</vt:lpstr>
      <vt:lpstr>UI: Navigation Group</vt:lpstr>
      <vt:lpstr>UI: Navigation Group</vt:lpstr>
      <vt:lpstr>UI: Navigation Group - Example</vt:lpstr>
      <vt:lpstr>UI: Navigation Group - Example</vt:lpstr>
      <vt:lpstr>UI: Navigation Bar - Example</vt:lpstr>
      <vt:lpstr>UI: Toolbars</vt:lpstr>
      <vt:lpstr>UI: Toolbars</vt:lpstr>
      <vt:lpstr>UI: Toolbars</vt:lpstr>
      <vt:lpstr>UI: Button Bar</vt:lpstr>
      <vt:lpstr>UI: Tabbed Bar</vt:lpstr>
      <vt:lpstr>UI: Switch </vt:lpstr>
      <vt:lpstr>UI: Slider</vt:lpstr>
      <vt:lpstr>UI: iPad-Specific APIs</vt:lpstr>
      <vt:lpstr>Key APIs - Titanium.UI.iPad.Popover</vt:lpstr>
      <vt:lpstr>Key APIs - Titanium.UI.iPad.Popover</vt:lpstr>
      <vt:lpstr>Key APIs - Titanium.UI.iPad.SplitWindow</vt:lpstr>
      <vt:lpstr>Key APIs - Titanium.UI.iPad.SplitWindow</vt:lpstr>
      <vt:lpstr>UI: Tab Badge</vt:lpstr>
      <vt:lpstr>UI: App Badge</vt:lpstr>
      <vt:lpstr>UI: CoverFlow View</vt:lpstr>
      <vt:lpstr>UI: Dashboard View</vt:lpstr>
      <vt:lpstr>UI: Dashboard View</vt:lpstr>
      <vt:lpstr>UI: AdView</vt:lpstr>
      <vt:lpstr>UI: AdView</vt:lpstr>
      <vt:lpstr>UI: AdView</vt:lpstr>
      <vt:lpstr>Key APIs</vt:lpstr>
      <vt:lpstr>Key APIs – Titanium.App</vt:lpstr>
      <vt:lpstr>Key APIs – Contacts, Media, Network</vt:lpstr>
      <vt:lpstr>Deep Dive: iOS-Specific Properties</vt:lpstr>
      <vt:lpstr>Deep Dive: iOS-Specific Properties</vt:lpstr>
      <vt:lpstr>Deep Dive: iOS-Specific Properties</vt:lpstr>
      <vt:lpstr>Deep Dive: iOS-Specific Properties</vt:lpstr>
      <vt:lpstr>Deep Dive: iOS-Specific Properties</vt:lpstr>
      <vt:lpstr>Deep Dive: iOS-Specific Properties</vt:lpstr>
      <vt:lpstr>Deep Dive: iOS-Specific Properties</vt:lpstr>
      <vt:lpstr>Deep Dive: iOS-Specific Properties</vt:lpstr>
      <vt:lpstr>Deep Dive: iOS-Specific Properties</vt:lpstr>
      <vt:lpstr>Deep Dive: iOS-Specific Properties</vt:lpstr>
      <vt:lpstr>Deep Dive: iOS-Specific Properties</vt:lpstr>
      <vt:lpstr>Deep Dive: iOS-Specific Properties</vt:lpstr>
      <vt:lpstr>Deep Dive: iOS-Specific Properties</vt:lpstr>
      <vt:lpstr>Implementing Application Preferences</vt:lpstr>
      <vt:lpstr>Implementing Application Preferences</vt:lpstr>
      <vt:lpstr>Note: Pixel vs Points</vt:lpstr>
      <vt:lpstr>Q&amp;A</vt:lpstr>
      <vt:lpstr>Lab Goals</vt:lpstr>
      <vt:lpstr>Lab</vt:lpstr>
    </vt:vector>
  </TitlesOfParts>
  <Company>Appcelerator</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Maria Iu</dc:creator>
  <cp:lastModifiedBy>Tim Poulsen</cp:lastModifiedBy>
  <cp:revision>189</cp:revision>
  <dcterms:created xsi:type="dcterms:W3CDTF">2011-06-16T02:52:30Z</dcterms:created>
  <dcterms:modified xsi:type="dcterms:W3CDTF">2011-07-22T19:12:27Z</dcterms:modified>
</cp:coreProperties>
</file>