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7"/>
  </p:notesMasterIdLst>
  <p:sldIdLst>
    <p:sldId id="256" r:id="rId2"/>
    <p:sldId id="258" r:id="rId3"/>
    <p:sldId id="327" r:id="rId4"/>
    <p:sldId id="329" r:id="rId5"/>
    <p:sldId id="330" r:id="rId6"/>
    <p:sldId id="332" r:id="rId7"/>
    <p:sldId id="334" r:id="rId8"/>
    <p:sldId id="335" r:id="rId9"/>
    <p:sldId id="336" r:id="rId10"/>
    <p:sldId id="337" r:id="rId11"/>
    <p:sldId id="338" r:id="rId12"/>
    <p:sldId id="339" r:id="rId13"/>
    <p:sldId id="340" r:id="rId14"/>
    <p:sldId id="341" r:id="rId15"/>
    <p:sldId id="342" r:id="rId16"/>
    <p:sldId id="343" r:id="rId17"/>
    <p:sldId id="344" r:id="rId18"/>
    <p:sldId id="346" r:id="rId19"/>
    <p:sldId id="347" r:id="rId20"/>
    <p:sldId id="348" r:id="rId21"/>
    <p:sldId id="349" r:id="rId22"/>
    <p:sldId id="351" r:id="rId23"/>
    <p:sldId id="333" r:id="rId24"/>
    <p:sldId id="352" r:id="rId25"/>
    <p:sldId id="328" r:id="rId26"/>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8" autoAdjust="0"/>
  </p:normalViewPr>
  <p:slideViewPr>
    <p:cSldViewPr>
      <p:cViewPr varScale="1">
        <p:scale>
          <a:sx n="95" d="100"/>
          <a:sy n="95" d="100"/>
        </p:scale>
        <p:origin x="-1952"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implement one of a couple valid signatures (see the wiki)</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To</a:t>
            </a:r>
            <a:r>
              <a:rPr lang="en-US" b="0" baseline="0" dirty="0" smtClean="0">
                <a:solidFill>
                  <a:srgbClr val="000000"/>
                </a:solidFill>
                <a:latin typeface="Lucida Grande" charset="0"/>
                <a:ea typeface="ＭＳ Ｐゴシック" charset="0"/>
                <a:cs typeface="Lucida Grande" charset="0"/>
                <a:sym typeface="Lucida Grande" charset="0"/>
              </a:rPr>
              <a:t> react to the adding or removing of event listeners, override the </a:t>
            </a:r>
            <a:r>
              <a:rPr lang="en-US" b="0" baseline="0" dirty="0" err="1" smtClean="0">
                <a:solidFill>
                  <a:srgbClr val="000000"/>
                </a:solidFill>
                <a:latin typeface="Lucida Grande" charset="0"/>
                <a:ea typeface="ＭＳ Ｐゴシック" charset="0"/>
                <a:cs typeface="Lucida Grande" charset="0"/>
                <a:sym typeface="Lucida Grande" charset="0"/>
              </a:rPr>
              <a:t>listenerAdded</a:t>
            </a:r>
            <a:r>
              <a:rPr lang="en-US" b="0" baseline="0" dirty="0" smtClean="0">
                <a:solidFill>
                  <a:srgbClr val="000000"/>
                </a:solidFill>
                <a:latin typeface="Lucida Grande" charset="0"/>
                <a:ea typeface="ＭＳ Ｐゴシック" charset="0"/>
                <a:cs typeface="Lucida Grande" charset="0"/>
                <a:sym typeface="Lucida Grande" charset="0"/>
              </a:rPr>
              <a:t> and </a:t>
            </a:r>
            <a:r>
              <a:rPr lang="en-US" b="0" baseline="0" dirty="0" err="1" smtClean="0">
                <a:solidFill>
                  <a:srgbClr val="000000"/>
                </a:solidFill>
                <a:latin typeface="Lucida Grande" charset="0"/>
                <a:ea typeface="ＭＳ Ｐゴシック" charset="0"/>
                <a:cs typeface="Lucida Grande" charset="0"/>
                <a:sym typeface="Lucida Grande" charset="0"/>
              </a:rPr>
              <a:t>listenerRemoved</a:t>
            </a:r>
            <a:r>
              <a:rPr lang="en-US" b="0" baseline="0" dirty="0" smtClean="0">
                <a:solidFill>
                  <a:srgbClr val="000000"/>
                </a:solidFill>
                <a:latin typeface="Lucida Grande" charset="0"/>
                <a:ea typeface="ＭＳ Ｐゴシック" charset="0"/>
                <a:cs typeface="Lucida Grande" charset="0"/>
                <a:sym typeface="Lucida Grande" charset="0"/>
              </a:rPr>
              <a:t> methods</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These methods are automatically invoked when a corresponding JavaScript event listener is added or removed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The </a:t>
            </a:r>
            <a:r>
              <a:rPr lang="en-US" b="0" baseline="0" dirty="0" err="1" smtClean="0">
                <a:solidFill>
                  <a:srgbClr val="000000"/>
                </a:solidFill>
                <a:latin typeface="Lucida Grande" charset="0"/>
                <a:ea typeface="ＭＳ Ｐゴシック" charset="0"/>
                <a:cs typeface="Lucida Grande" charset="0"/>
                <a:sym typeface="Lucida Grande" charset="0"/>
              </a:rPr>
              <a:t>ModDevGuide</a:t>
            </a:r>
            <a:r>
              <a:rPr lang="en-US" b="0" baseline="0" dirty="0" smtClean="0">
                <a:solidFill>
                  <a:srgbClr val="000000"/>
                </a:solidFill>
                <a:latin typeface="Lucida Grande" charset="0"/>
                <a:ea typeface="ＭＳ Ｐゴシック" charset="0"/>
                <a:cs typeface="Lucida Grande" charset="0"/>
                <a:sym typeface="Lucida Grande" charset="0"/>
              </a:rPr>
              <a:t> project on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shows sample code for </a:t>
            </a:r>
            <a:r>
              <a:rPr lang="en-US" b="0" baseline="0" dirty="0" err="1" smtClean="0">
                <a:solidFill>
                  <a:srgbClr val="000000"/>
                </a:solidFill>
                <a:latin typeface="Lucida Grande" charset="0"/>
                <a:ea typeface="ＭＳ Ｐゴシック" charset="0"/>
                <a:cs typeface="Lucida Grande" charset="0"/>
                <a:sym typeface="Lucida Grande" charset="0"/>
              </a:rPr>
              <a:t>iOS</a:t>
            </a:r>
            <a:r>
              <a:rPr lang="en-US" b="0" baseline="0" dirty="0" smtClean="0">
                <a:solidFill>
                  <a:srgbClr val="000000"/>
                </a:solidFill>
                <a:latin typeface="Lucida Grande" charset="0"/>
                <a:ea typeface="ＭＳ Ｐゴシック" charset="0"/>
                <a:cs typeface="Lucida Grande" charset="0"/>
                <a:sym typeface="Lucida Grande" charset="0"/>
              </a:rPr>
              <a:t> &amp; Android and includes lots of boilerplate samples to get you started</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2/29/12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2/29/12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2/29/12</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2/29/12</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2/29/12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2/29/12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2/29/12</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2/29/12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b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1016000"/>
          </a:xfrm>
        </p:spPr>
        <p:txBody>
          <a:bodyPr rIns="81279"/>
          <a:lstStyle/>
          <a:p>
            <a:pPr eaLnBrk="1" hangingPunct="1"/>
            <a:r>
              <a:rPr lang="en-US" dirty="0" smtClean="0">
                <a:latin typeface="Trebuchet MS" charset="0"/>
                <a:ea typeface="ヒラギノ角ゴ ProN W3" charset="0"/>
                <a:cs typeface="ヒラギノ角ゴ ProN W3" charset="0"/>
              </a:rPr>
              <a:t>To expose a property, simply define an </a:t>
            </a:r>
            <a:r>
              <a:rPr lang="en-US" dirty="0" err="1" smtClean="0">
                <a:latin typeface="Trebuchet MS" charset="0"/>
                <a:ea typeface="ヒラギノ角ゴ ProN W3" charset="0"/>
                <a:cs typeface="ヒラギノ角ゴ ProN W3" charset="0"/>
              </a:rPr>
              <a:t>ObjC</a:t>
            </a:r>
            <a:r>
              <a:rPr lang="en-US" dirty="0" smtClean="0">
                <a:latin typeface="Trebuchet MS" charset="0"/>
                <a:ea typeface="ヒラギノ角ゴ ProN W3" charset="0"/>
                <a:cs typeface="ヒラギノ角ゴ ProN W3" charset="0"/>
              </a:rPr>
              <a:t> property:</a:t>
            </a:r>
          </a:p>
          <a:p>
            <a:pPr eaLnBrk="1" hangingPunct="1"/>
            <a:endParaRPr lang="en-US" sz="900" dirty="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PlatformModule.h</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4470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
        <p:nvSpPr>
          <p:cNvPr id="13" name="Rectangle 7"/>
          <p:cNvSpPr txBox="1">
            <a:spLocks noChangeArrowheads="1"/>
          </p:cNvSpPr>
          <p:nvPr/>
        </p:nvSpPr>
        <p:spPr bwMode="auto">
          <a:xfrm>
            <a:off x="685800" y="48768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var</a:t>
            </a:r>
            <a:r>
              <a:rPr lang="en-US" sz="2000" dirty="0" smtClean="0">
                <a:solidFill>
                  <a:schemeClr val="tx1"/>
                </a:solidFill>
                <a:latin typeface="Courier"/>
                <a:ea typeface="ヒラギノ角ゴ ProN W3" charset="0"/>
                <a:cs typeface="Courier"/>
              </a:rPr>
              <a:t> model = </a:t>
            </a:r>
            <a:r>
              <a:rPr lang="en-US" sz="2000" dirty="0" err="1" smtClean="0">
                <a:solidFill>
                  <a:schemeClr val="tx1"/>
                </a:solidFill>
                <a:latin typeface="Courier"/>
                <a:ea typeface="ヒラギノ角ゴ ProN W3" charset="0"/>
                <a:cs typeface="Courier"/>
              </a:rPr>
              <a:t>Ti.Platform.model</a:t>
            </a:r>
            <a:r>
              <a:rPr lang="en-US" sz="2000" dirty="0" smtClean="0">
                <a:solidFill>
                  <a:schemeClr val="tx1"/>
                </a:solidFill>
                <a:latin typeface="Courier"/>
                <a:ea typeface="ヒラギノ角ゴ ProN W3" charset="0"/>
                <a:cs typeface="Courier"/>
              </a:rPr>
              <a:t>;</a:t>
            </a:r>
          </a:p>
        </p:txBody>
      </p:sp>
      <p:pic>
        <p:nvPicPr>
          <p:cNvPr id="6" name="Picture 5" descr="Screen Shot 2012-02-28 at 4.01.4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2362200"/>
            <a:ext cx="9144000" cy="1614389"/>
          </a:xfrm>
          <a:prstGeom prst="rect">
            <a:avLst/>
          </a:prstGeom>
        </p:spPr>
      </p:pic>
      <p:sp>
        <p:nvSpPr>
          <p:cNvPr id="15" name="Rectangle 7"/>
          <p:cNvSpPr txBox="1">
            <a:spLocks noChangeArrowheads="1"/>
          </p:cNvSpPr>
          <p:nvPr/>
        </p:nvSpPr>
        <p:spPr bwMode="auto">
          <a:xfrm>
            <a:off x="685800" y="5638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smtClean="0">
                <a:latin typeface="Trebuchet MS" charset="0"/>
                <a:ea typeface="ヒラギノ角ゴ ProN W3" charset="0"/>
                <a:cs typeface="ヒラギノ角ゴ ProN W3" charset="0"/>
              </a:rPr>
              <a:t>(Or, create getter/setter methods)</a:t>
            </a:r>
            <a:endParaRPr lang="en-US" sz="2000"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pic>
        <p:nvPicPr>
          <p:cNvPr id="6" name="Picture 5"/>
          <p:cNvPicPr>
            <a:picLocks noChangeAspect="1"/>
          </p:cNvPicPr>
          <p:nvPr/>
        </p:nvPicPr>
        <p:blipFill>
          <a:blip r:embed="rId5"/>
          <a:stretch>
            <a:fillRect/>
          </a:stretch>
        </p:blipFill>
        <p:spPr>
          <a:xfrm>
            <a:off x="381000" y="2743200"/>
            <a:ext cx="8382000" cy="1601796"/>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
        <p:nvSpPr>
          <p:cNvPr id="12" name="Rectangle 7"/>
          <p:cNvSpPr txBox="1">
            <a:spLocks noChangeArrowheads="1"/>
          </p:cNvSpPr>
          <p:nvPr/>
        </p:nvSpPr>
        <p:spPr bwMode="auto">
          <a:xfrm>
            <a:off x="609600" y="4470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3" name="Rectangle 7"/>
          <p:cNvSpPr txBox="1">
            <a:spLocks noChangeArrowheads="1"/>
          </p:cNvSpPr>
          <p:nvPr/>
        </p:nvSpPr>
        <p:spPr bwMode="auto">
          <a:xfrm>
            <a:off x="685800" y="4953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var</a:t>
            </a:r>
            <a:r>
              <a:rPr lang="en-US" sz="2000" dirty="0" smtClean="0">
                <a:solidFill>
                  <a:schemeClr val="tx1"/>
                </a:solidFill>
                <a:latin typeface="Courier"/>
                <a:ea typeface="ヒラギノ角ゴ ProN W3" charset="0"/>
                <a:cs typeface="Courier"/>
              </a:rPr>
              <a:t> model = </a:t>
            </a:r>
            <a:r>
              <a:rPr lang="en-US" sz="2000" dirty="0" err="1" smtClean="0">
                <a:solidFill>
                  <a:schemeClr val="tx1"/>
                </a:solidFill>
                <a:latin typeface="Courier"/>
                <a:ea typeface="ヒラギノ角ゴ ProN W3" charset="0"/>
                <a:cs typeface="Courier"/>
              </a:rPr>
              <a:t>Ti.Platform.model</a:t>
            </a:r>
            <a:r>
              <a:rPr lang="en-US" sz="2000" dirty="0" smtClean="0">
                <a:solidFill>
                  <a:schemeClr val="tx1"/>
                </a:solidFill>
                <a:latin typeface="Courier"/>
                <a:ea typeface="ヒラギノ角ゴ ProN W3" charset="0"/>
                <a:cs typeface="Courier"/>
              </a:rPr>
              <a:t>;</a:t>
            </a:r>
          </a:p>
        </p:txBody>
      </p:sp>
      <p:sp>
        <p:nvSpPr>
          <p:cNvPr id="14" name="Rectangle 7"/>
          <p:cNvSpPr txBox="1">
            <a:spLocks noChangeArrowheads="1"/>
          </p:cNvSpPr>
          <p:nvPr/>
        </p:nvSpPr>
        <p:spPr bwMode="auto">
          <a:xfrm>
            <a:off x="685800" y="5638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smtClean="0">
                <a:latin typeface="Trebuchet MS" charset="0"/>
                <a:ea typeface="ヒラギノ角ゴ ProN W3" charset="0"/>
                <a:cs typeface="ヒラギノ角ゴ ProN W3" charset="0"/>
              </a:rPr>
              <a:t>(Or, create getter/setter methods)</a:t>
            </a:r>
            <a:endParaRPr lang="en-US" sz="2000" dirty="0">
              <a:latin typeface="Trebuchet MS" charset="0"/>
              <a:ea typeface="ヒラギノ角ゴ ProN W3" charset="0"/>
              <a:cs typeface="ヒラギノ角ゴ ProN W3" charset="0"/>
            </a:endParaRPr>
          </a:p>
        </p:txBody>
      </p:sp>
      <p:sp>
        <p:nvSpPr>
          <p:cNvPr id="15" name="Rectangle 7"/>
          <p:cNvSpPr txBox="1">
            <a:spLocks noChangeArrowheads="1"/>
          </p:cNvSpPr>
          <p:nvPr/>
        </p:nvSpPr>
        <p:spPr bwMode="auto">
          <a:xfrm>
            <a:off x="457200" y="1346200"/>
            <a:ext cx="8229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To expose a property, annotate object field with @</a:t>
            </a:r>
            <a:r>
              <a:rPr lang="en-US" dirty="0" err="1" smtClean="0">
                <a:latin typeface="Trebuchet MS" charset="0"/>
                <a:ea typeface="ヒラギノ角ゴ ProN W3" charset="0"/>
                <a:cs typeface="ヒラギノ角ゴ ProN W3" charset="0"/>
              </a:rPr>
              <a:t>Kroll.Property</a:t>
            </a:r>
            <a:r>
              <a:rPr lang="en-US" dirty="0" smtClean="0">
                <a:latin typeface="Trebuchet MS" charset="0"/>
                <a:ea typeface="ヒラギノ角ゴ ProN W3" charset="0"/>
                <a:cs typeface="ヒラギノ角ゴ ProN W3" charset="0"/>
              </a:rPr>
              <a:t>:</a:t>
            </a:r>
          </a:p>
          <a:p>
            <a:pPr eaLnBrk="1" hangingPunct="1"/>
            <a:endParaRPr lang="en-US" sz="900" dirty="0" smtClean="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PlatformModule.java</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pic>
        <p:nvPicPr>
          <p:cNvPr id="6" name="Picture 5"/>
          <p:cNvPicPr>
            <a:picLocks noChangeAspect="1"/>
          </p:cNvPicPr>
          <p:nvPr/>
        </p:nvPicPr>
        <p:blipFill>
          <a:blip r:embed="rId5"/>
          <a:stretch>
            <a:fillRect/>
          </a:stretch>
        </p:blipFill>
        <p:spPr>
          <a:xfrm>
            <a:off x="381000" y="2286000"/>
            <a:ext cx="8229600" cy="2985502"/>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
        <p:nvSpPr>
          <p:cNvPr id="13" name="Rectangle 7"/>
          <p:cNvSpPr txBox="1">
            <a:spLocks noChangeArrowheads="1"/>
          </p:cNvSpPr>
          <p:nvPr/>
        </p:nvSpPr>
        <p:spPr bwMode="auto">
          <a:xfrm>
            <a:off x="457200" y="1346200"/>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To expose a method, simply define an </a:t>
            </a:r>
            <a:r>
              <a:rPr lang="en-US" dirty="0" err="1" smtClean="0">
                <a:latin typeface="Trebuchet MS" charset="0"/>
                <a:ea typeface="ヒラギノ角ゴ ProN W3" charset="0"/>
                <a:cs typeface="ヒラギノ角ゴ ProN W3" charset="0"/>
              </a:rPr>
              <a:t>ObjC</a:t>
            </a:r>
            <a:r>
              <a:rPr lang="en-US" dirty="0" smtClean="0">
                <a:latin typeface="Trebuchet MS" charset="0"/>
                <a:ea typeface="ヒラギノ角ゴ ProN W3" charset="0"/>
                <a:cs typeface="ヒラギノ角ゴ ProN W3" charset="0"/>
              </a:rPr>
              <a:t> method:</a:t>
            </a:r>
          </a:p>
          <a:p>
            <a:pPr eaLnBrk="1" hangingPunct="1"/>
            <a:endParaRPr lang="en-US" sz="900" dirty="0" smtClean="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PlatformModule.m</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
        <p:nvSpPr>
          <p:cNvPr id="16" name="Rectangle 7"/>
          <p:cNvSpPr txBox="1">
            <a:spLocks noChangeArrowheads="1"/>
          </p:cNvSpPr>
          <p:nvPr/>
        </p:nvSpPr>
        <p:spPr bwMode="auto">
          <a:xfrm>
            <a:off x="609600" y="53086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7" name="Rectangle 7"/>
          <p:cNvSpPr txBox="1">
            <a:spLocks noChangeArrowheads="1"/>
          </p:cNvSpPr>
          <p:nvPr/>
        </p:nvSpPr>
        <p:spPr bwMode="auto">
          <a:xfrm>
            <a:off x="685800" y="5715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Ti.Platform.openURL</a:t>
            </a:r>
            <a:r>
              <a:rPr lang="en-US" sz="2000" dirty="0" smtClean="0">
                <a:solidFill>
                  <a:schemeClr val="tx1"/>
                </a:solidFill>
                <a:latin typeface="Courier"/>
                <a:ea typeface="ヒラギノ角ゴ ProN W3" charset="0"/>
                <a:cs typeface="Courier"/>
              </a:rPr>
              <a:t>(‘http://</a:t>
            </a:r>
            <a:r>
              <a:rPr lang="en-US" sz="2000" dirty="0" err="1" smtClean="0">
                <a:solidFill>
                  <a:schemeClr val="tx1"/>
                </a:solidFill>
                <a:latin typeface="Courier"/>
                <a:ea typeface="ヒラギノ角ゴ ProN W3" charset="0"/>
                <a:cs typeface="Courier"/>
              </a:rPr>
              <a:t>www.google.com</a:t>
            </a:r>
            <a:r>
              <a:rPr lang="en-US" sz="2000" dirty="0" smtClean="0">
                <a:solidFill>
                  <a:schemeClr val="tx1"/>
                </a:solidFill>
                <a:latin typeface="Courier"/>
                <a:ea typeface="ヒラギノ角ゴ ProN W3" charset="0"/>
                <a:cs typeface="Courier"/>
              </a:rPr>
              <a:t>’);</a:t>
            </a:r>
          </a:p>
        </p:txBody>
      </p:sp>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pic>
        <p:nvPicPr>
          <p:cNvPr id="5" name="Picture 4"/>
          <p:cNvPicPr>
            <a:picLocks noChangeAspect="1"/>
          </p:cNvPicPr>
          <p:nvPr/>
        </p:nvPicPr>
        <p:blipFill>
          <a:blip r:embed="rId5"/>
          <a:stretch>
            <a:fillRect/>
          </a:stretch>
        </p:blipFill>
        <p:spPr>
          <a:xfrm>
            <a:off x="457200" y="1996562"/>
            <a:ext cx="7885047" cy="3261238"/>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
        <p:nvSpPr>
          <p:cNvPr id="13" name="Rectangle 7"/>
          <p:cNvSpPr txBox="1">
            <a:spLocks noChangeArrowheads="1"/>
          </p:cNvSpPr>
          <p:nvPr/>
        </p:nvSpPr>
        <p:spPr bwMode="auto">
          <a:xfrm>
            <a:off x="457200" y="1143000"/>
            <a:ext cx="8229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To expose a method, annotate with @</a:t>
            </a:r>
            <a:r>
              <a:rPr lang="en-US" dirty="0" err="1" smtClean="0">
                <a:latin typeface="Trebuchet MS" charset="0"/>
                <a:ea typeface="ヒラギノ角ゴ ProN W3" charset="0"/>
                <a:cs typeface="ヒラギノ角ゴ ProN W3" charset="0"/>
              </a:rPr>
              <a:t>Kroll.method</a:t>
            </a:r>
            <a:r>
              <a:rPr lang="en-US" dirty="0" smtClean="0">
                <a:latin typeface="Trebuchet MS" charset="0"/>
                <a:ea typeface="ヒラギノ角ゴ ProN W3" charset="0"/>
                <a:cs typeface="ヒラギノ角ゴ ProN W3" charset="0"/>
              </a:rPr>
              <a:t>:</a:t>
            </a:r>
          </a:p>
          <a:p>
            <a:pPr eaLnBrk="1" hangingPunct="1"/>
            <a:endParaRPr lang="en-US" sz="100" dirty="0" smtClean="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PlatformModule.java</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
        <p:nvSpPr>
          <p:cNvPr id="14" name="Rectangle 7"/>
          <p:cNvSpPr txBox="1">
            <a:spLocks noChangeArrowheads="1"/>
          </p:cNvSpPr>
          <p:nvPr/>
        </p:nvSpPr>
        <p:spPr bwMode="auto">
          <a:xfrm>
            <a:off x="609600" y="53086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5" name="Rectangle 7"/>
          <p:cNvSpPr txBox="1">
            <a:spLocks noChangeArrowheads="1"/>
          </p:cNvSpPr>
          <p:nvPr/>
        </p:nvSpPr>
        <p:spPr bwMode="auto">
          <a:xfrm>
            <a:off x="685800" y="5715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Ti.Platform.openURL</a:t>
            </a:r>
            <a:r>
              <a:rPr lang="en-US" sz="2000" dirty="0" smtClean="0">
                <a:solidFill>
                  <a:schemeClr val="tx1"/>
                </a:solidFill>
                <a:latin typeface="Courier"/>
                <a:ea typeface="ヒラギノ角ゴ ProN W3" charset="0"/>
                <a:cs typeface="Courier"/>
              </a:rPr>
              <a:t>(‘http://</a:t>
            </a:r>
            <a:r>
              <a:rPr lang="en-US" sz="2000" dirty="0" err="1" smtClean="0">
                <a:solidFill>
                  <a:schemeClr val="tx1"/>
                </a:solidFill>
                <a:latin typeface="Courier"/>
                <a:ea typeface="ヒラギノ角ゴ ProN W3" charset="0"/>
                <a:cs typeface="Courier"/>
              </a:rPr>
              <a:t>www.google.com</a:t>
            </a:r>
            <a:r>
              <a:rPr lang="en-US" sz="2000" dirty="0" smtClean="0">
                <a:solidFill>
                  <a:schemeClr val="tx1"/>
                </a:solidFill>
                <a:latin typeface="Courier"/>
                <a:ea typeface="ヒラギノ角ゴ ProN W3" charset="0"/>
                <a:cs typeface="Courier"/>
              </a:rPr>
              <a:t>’);</a:t>
            </a:r>
          </a:p>
        </p:txBody>
      </p:sp>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Creating a module:</a:t>
            </a:r>
          </a:p>
          <a:p>
            <a:pPr lvl="1" eaLnBrk="1" hangingPunct="1">
              <a:buFont typeface="Arial"/>
              <a:buChar char="•"/>
            </a:pP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TiStudio</a:t>
            </a:r>
            <a:r>
              <a:rPr lang="en-US" dirty="0" smtClean="0">
                <a:latin typeface="Trebuchet MS" charset="0"/>
                <a:ea typeface="ヒラギノ角ゴ ProN W3" charset="0"/>
                <a:cs typeface="ヒラギノ角ゴ ProN W3" charset="0"/>
              </a:rPr>
              <a:t> 1.0.7 – Choose File, New, Ti Mobile Module Project</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Command line – use </a:t>
            </a:r>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SDK download folder)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Packaging a </a:t>
            </a:r>
            <a:r>
              <a:rPr lang="en-US" dirty="0">
                <a:latin typeface="Trebuchet MS" charset="0"/>
                <a:ea typeface="ヒラギノ角ゴ ProN W3" charset="0"/>
                <a:cs typeface="ヒラギノ角ゴ ProN W3" charset="0"/>
              </a:rPr>
              <a:t>module:</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err="1">
                <a:latin typeface="Trebuchet MS" charset="0"/>
                <a:ea typeface="ヒラギノ角ゴ ProN W3" charset="0"/>
                <a:cs typeface="ヒラギノ角ゴ ProN W3" charset="0"/>
              </a:rPr>
              <a:t>TiStudio</a:t>
            </a:r>
            <a:r>
              <a:rPr lang="en-US" dirty="0">
                <a:latin typeface="Trebuchet MS" charset="0"/>
                <a:ea typeface="ヒラギノ角ゴ ProN W3" charset="0"/>
                <a:cs typeface="ヒラギノ角ゴ ProN W3" charset="0"/>
              </a:rPr>
              <a:t> 1.0.7 – </a:t>
            </a:r>
            <a:r>
              <a:rPr lang="en-US" dirty="0" smtClean="0">
                <a:latin typeface="Trebuchet MS" charset="0"/>
                <a:ea typeface="ヒラギノ角ゴ ProN W3" charset="0"/>
                <a:cs typeface="ヒラギノ角ゴ ProN W3" charset="0"/>
              </a:rPr>
              <a:t>Click Packaging icon, choose Package</a:t>
            </a:r>
            <a:endParaRPr lang="en-US" dirty="0">
              <a:latin typeface="Trebuchet MS" charset="0"/>
              <a:ea typeface="ヒラギノ角ゴ ProN W3" charset="0"/>
              <a:cs typeface="ヒラギノ角ゴ ProN W3" charset="0"/>
            </a:endParaRPr>
          </a:p>
          <a:p>
            <a:pPr lvl="1" eaLnBrk="1" hangingPunct="1">
              <a:buFont typeface="Arial"/>
              <a:buChar char="•"/>
            </a:pPr>
            <a:r>
              <a:rPr lang="en-US" dirty="0">
                <a:latin typeface="Trebuchet MS" charset="0"/>
                <a:ea typeface="ヒラギノ角ゴ ProN W3" charset="0"/>
                <a:cs typeface="ヒラギノ角ゴ ProN W3" charset="0"/>
              </a:rPr>
              <a:t> Command line – use </a:t>
            </a:r>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Either builds a package .zip</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https://</a:t>
            </a:r>
            <a:r>
              <a:rPr lang="en-US" dirty="0" err="1">
                <a:latin typeface="Trebuchet MS" charset="0"/>
                <a:ea typeface="ヒラギノ角ゴ ProN W3" charset="0"/>
                <a:cs typeface="ヒラギノ角ゴ ProN W3" charset="0"/>
              </a:rPr>
              <a:t>github.com</a:t>
            </a:r>
            <a:r>
              <a:rPr lang="en-US" dirty="0">
                <a:latin typeface="Trebuchet MS" charset="0"/>
                <a:ea typeface="ヒラギノ角ゴ ProN W3" charset="0"/>
                <a:cs typeface="ヒラギノ角ゴ ProN W3" charset="0"/>
              </a:rPr>
              <a:t>/</a:t>
            </a:r>
            <a:r>
              <a:rPr lang="en-US" dirty="0" err="1">
                <a:latin typeface="Trebuchet MS" charset="0"/>
                <a:ea typeface="ヒラギノ角ゴ ProN W3" charset="0"/>
                <a:cs typeface="ヒラギノ角ゴ ProN W3" charset="0"/>
              </a:rPr>
              <a:t>appcelerator</a:t>
            </a:r>
            <a:r>
              <a:rPr lang="en-US" dirty="0">
                <a:latin typeface="Trebuchet MS" charset="0"/>
                <a:ea typeface="ヒラギノ角ゴ ProN W3" charset="0"/>
                <a:cs typeface="ヒラギノ角ゴ ProN W3" charset="0"/>
              </a:rPr>
              <a:t>/</a:t>
            </a:r>
            <a:r>
              <a:rPr lang="en-US" dirty="0" err="1">
                <a:latin typeface="Trebuchet MS" charset="0"/>
                <a:ea typeface="ヒラギノ角ゴ ProN W3" charset="0"/>
                <a:cs typeface="ヒラギノ角ゴ ProN W3" charset="0"/>
              </a:rPr>
              <a:t>titanium_modules</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--&gt; see the </a:t>
            </a:r>
            <a:r>
              <a:rPr lang="en-US" dirty="0" err="1" smtClean="0">
                <a:latin typeface="Trebuchet MS" charset="0"/>
                <a:ea typeface="ヒラギノ角ゴ ProN W3" charset="0"/>
                <a:cs typeface="ヒラギノ角ゴ ProN W3" charset="0"/>
              </a:rPr>
              <a:t>moddevguide</a:t>
            </a:r>
            <a:r>
              <a:rPr lang="en-US" dirty="0" smtClean="0">
                <a:latin typeface="Trebuchet MS" charset="0"/>
                <a:ea typeface="ヒラギノ角ゴ ProN W3" charset="0"/>
                <a:cs typeface="ヒラギノ角ゴ ProN W3" charset="0"/>
              </a:rPr>
              <a:t> </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https://</a:t>
            </a:r>
            <a:r>
              <a:rPr lang="en-US" dirty="0" err="1">
                <a:latin typeface="Trebuchet MS" charset="0"/>
                <a:ea typeface="ヒラギノ角ゴ ProN W3" charset="0"/>
                <a:cs typeface="ヒラギノ角ゴ ProN W3" charset="0"/>
              </a:rPr>
              <a:t>github.com</a:t>
            </a:r>
            <a:r>
              <a:rPr lang="en-US" dirty="0" smtClean="0">
                <a:latin typeface="Trebuchet MS" charset="0"/>
                <a:ea typeface="ヒラギノ角ゴ ProN W3" charset="0"/>
                <a:cs typeface="ヒラギノ角ゴ ProN W3" charset="0"/>
              </a:rPr>
              <a:t>/appcelerator/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(Rhino/V8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a:t>
            </a:r>
            <a:r>
              <a:rPr lang="en-US" dirty="0" smtClean="0">
                <a:latin typeface="Trebuchet MS Bold" charset="0"/>
                <a:ea typeface="ヒラギノ角ゴ ProN W6" charset="0"/>
                <a:cs typeface="ヒラギノ角ゴ ProN W6" charset="0"/>
              </a:rPr>
              <a:t>Microkernel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Metallurgical process by which titanium (the element) is created</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The name given to the “cross-language, cross-platform binding and invocation framework”</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It is a microkernel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In an OS, it is the bridge between software and hardware</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In Titanium, it is the bridge between JavaScript &amp; native code</a:t>
            </a:r>
          </a:p>
          <a:p>
            <a:pPr eaLnBrk="1" hangingPunct="1"/>
            <a:r>
              <a:rPr lang="en-US" sz="2000" dirty="0">
                <a:latin typeface="Trebuchet MS" charset="0"/>
                <a:ea typeface="ヒラギノ角ゴ ProN W3" charset="0"/>
                <a:cs typeface="ヒラギノ角ゴ ProN W3" charset="0"/>
              </a:rPr>
              <a:t>	- https://</a:t>
            </a:r>
            <a:r>
              <a:rPr lang="en-US" sz="2000" dirty="0" err="1">
                <a:latin typeface="Trebuchet MS" charset="0"/>
                <a:ea typeface="ヒラギノ角ゴ ProN W3" charset="0"/>
                <a:cs typeface="ヒラギノ角ゴ ProN W3" charset="0"/>
              </a:rPr>
              <a:t>github.com</a:t>
            </a:r>
            <a:r>
              <a:rPr lang="en-US" sz="2000" dirty="0">
                <a:latin typeface="Trebuchet MS" charset="0"/>
                <a:ea typeface="ヒラギノ角ゴ ProN W3" charset="0"/>
                <a:cs typeface="ヒラギノ角ゴ ProN W3" charset="0"/>
              </a:rPr>
              <a:t>/</a:t>
            </a:r>
            <a:r>
              <a:rPr lang="en-US" sz="2000" dirty="0" err="1">
                <a:latin typeface="Trebuchet MS" charset="0"/>
                <a:ea typeface="ヒラギノ角ゴ ProN W3" charset="0"/>
                <a:cs typeface="ヒラギノ角ゴ ProN W3" charset="0"/>
              </a:rPr>
              <a:t>appcelerator</a:t>
            </a:r>
            <a:r>
              <a:rPr lang="en-US" sz="2000" dirty="0">
                <a:latin typeface="Trebuchet MS" charset="0"/>
                <a:ea typeface="ヒラギノ角ゴ ProN W3" charset="0"/>
                <a:cs typeface="ヒラギノ角ゴ ProN W3" charset="0"/>
              </a:rPr>
              <a:t>/</a:t>
            </a:r>
            <a:r>
              <a:rPr lang="en-US" sz="2000" dirty="0" err="1">
                <a:latin typeface="Trebuchet MS" charset="0"/>
                <a:ea typeface="ヒラギノ角ゴ ProN W3" charset="0"/>
                <a:cs typeface="ヒラギノ角ゴ ProN W3" charset="0"/>
              </a:rPr>
              <a:t>kroll</a:t>
            </a:r>
            <a:endParaRPr lang="en-US" sz="2000" dirty="0">
              <a:latin typeface="Trebuchet MS" charset="0"/>
              <a:ea typeface="ヒラギノ角ゴ ProN W3" charset="0"/>
              <a:cs typeface="ヒラギノ角ゴ ProN W3" charset="0"/>
            </a:endParaRPr>
          </a:p>
          <a:p>
            <a:pPr eaLnBrk="1" hangingPunct="1"/>
            <a:r>
              <a:rPr lang="en-US" sz="2000" dirty="0">
                <a:latin typeface="Trebuchet MS" charset="0"/>
                <a:ea typeface="ヒラギノ角ゴ ProN W3" charset="0"/>
                <a:cs typeface="ヒラギノ角ゴ ProN W3" charset="0"/>
              </a:rPr>
              <a:t>	- http://en.wikipedia.org/wiki/Kernel_(computing)</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normAutofit lnSpcReduction="10000"/>
          </a:bodyPr>
          <a:lstStyle/>
          <a:p>
            <a:pPr eaLnBrk="1" hangingPunct="1"/>
            <a:r>
              <a:rPr lang="en-US" dirty="0" smtClean="0">
                <a:latin typeface="Trebuchet MS" charset="0"/>
                <a:ea typeface="ヒラギノ角ゴ ProN W3" charset="0"/>
                <a:cs typeface="ヒラギノ角ゴ ProN W3" charset="0"/>
              </a:rPr>
              <a:t>Proxy – base class that represents the native binding between your JavaScript and native code</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 - actual native representation of a view object</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ViewProxy</a:t>
            </a:r>
            <a:r>
              <a:rPr lang="en-US" dirty="0" smtClean="0">
                <a:latin typeface="Trebuchet MS" charset="0"/>
                <a:ea typeface="ヒラギノ角ゴ ProN W3" charset="0"/>
                <a:cs typeface="ヒラギノ角ゴ ProN W3" charset="0"/>
              </a:rPr>
              <a:t> – represents model data (state of the View, in case the View must be released for memory management) and exposes the JavaScript API &amp; events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Module – specialized type of Proxy that describes a specific API set, or namespace</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4538</TotalTime>
  <Pages>0</Pages>
  <Words>1467</Words>
  <Characters>0</Characters>
  <Application>Microsoft Macintosh PowerPoint</Application>
  <PresentationFormat>On-screen Show (4:3)</PresentationFormat>
  <Lines>0</Lines>
  <Paragraphs>231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New Training</vt:lpstr>
      <vt:lpstr>Extending Titanium Advanced Titanium Mobile Development</vt:lpstr>
      <vt:lpstr>Agenda</vt:lpstr>
      <vt:lpstr>Disclaimer!</vt:lpstr>
      <vt:lpstr>Titanium Architecture</vt:lpstr>
      <vt:lpstr>Titanium Architecture</vt:lpstr>
      <vt:lpstr>When a Titanium app launches…</vt:lpstr>
      <vt:lpstr>The Kroll Microkernel</vt:lpstr>
      <vt:lpstr>Titanium Modules</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161</cp:revision>
  <dcterms:created xsi:type="dcterms:W3CDTF">2011-03-28T13:25:35Z</dcterms:created>
  <dcterms:modified xsi:type="dcterms:W3CDTF">2012-02-29T15:35:10Z</dcterms:modified>
</cp:coreProperties>
</file>