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9"/>
  </p:notesMasterIdLst>
  <p:sldIdLst>
    <p:sldId id="256" r:id="rId2"/>
    <p:sldId id="258" r:id="rId3"/>
    <p:sldId id="349" r:id="rId4"/>
    <p:sldId id="390" r:id="rId5"/>
    <p:sldId id="379" r:id="rId6"/>
    <p:sldId id="378" r:id="rId7"/>
    <p:sldId id="385" r:id="rId8"/>
    <p:sldId id="383" r:id="rId9"/>
    <p:sldId id="381" r:id="rId10"/>
    <p:sldId id="382" r:id="rId11"/>
    <p:sldId id="384" r:id="rId12"/>
    <p:sldId id="386" r:id="rId13"/>
    <p:sldId id="387" r:id="rId14"/>
    <p:sldId id="388" r:id="rId15"/>
    <p:sldId id="380" r:id="rId16"/>
    <p:sldId id="389" r:id="rId17"/>
    <p:sldId id="328" r:id="rId18"/>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92" autoAdjust="0"/>
  </p:normalViewPr>
  <p:slideViewPr>
    <p:cSldViewPr>
      <p:cViewPr varScale="1">
        <p:scale>
          <a:sx n="93" d="100"/>
          <a:sy n="93" d="100"/>
        </p:scale>
        <p:origin x="-1632"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(30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configuration, 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“hack”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tables</a:t>
            </a:r>
          </a:p>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sz="1200" b="1" baseline="0" dirty="0" smtClean="0">
                <a:solidFill>
                  <a:srgbClr val="000000"/>
                </a:solidFill>
                <a:latin typeface="Lucida Grande" charset="0"/>
                <a:ea typeface="ＭＳ Ｐゴシック" charset="0"/>
                <a:cs typeface="Lucida Grande" charset="0"/>
                <a:sym typeface="Lucida Grande" charset="0"/>
              </a:rPr>
              <a:t>Dawson’s Lazy Loaded Tables http://</a:t>
            </a:r>
            <a:r>
              <a:rPr lang="en-US" sz="1200" b="1" baseline="0" dirty="0" err="1" smtClean="0">
                <a:solidFill>
                  <a:srgbClr val="000000"/>
                </a:solidFill>
                <a:latin typeface="Lucida Grande" charset="0"/>
                <a:ea typeface="ＭＳ Ｐゴシック" charset="0"/>
                <a:cs typeface="Lucida Grande" charset="0"/>
                <a:sym typeface="Lucida Grande" charset="0"/>
              </a:rPr>
              <a:t>j.mp</a:t>
            </a:r>
            <a:r>
              <a:rPr lang="en-US" sz="1200" b="1" baseline="0" dirty="0" smtClean="0">
                <a:solidFill>
                  <a:srgbClr val="000000"/>
                </a:solidFill>
                <a:latin typeface="Lucida Grande" charset="0"/>
                <a:ea typeface="ＭＳ Ｐゴシック" charset="0"/>
                <a:cs typeface="Lucida Grande" charset="0"/>
                <a:sym typeface="Lucida Grande" charset="0"/>
              </a:rPr>
              <a:t>/rbL32h</a:t>
            </a:r>
            <a:endParaRPr lang="en-US" sz="1200"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a:t>
            </a:r>
            <a:r>
              <a:rPr lang="en-US" dirty="0" smtClean="0">
                <a:solidFill>
                  <a:srgbClr val="000000"/>
                </a:solidFill>
                <a:latin typeface="Times New Roman" charset="0"/>
                <a:ea typeface="ＭＳ Ｐゴシック" charset="0"/>
                <a:cs typeface="Times New Roman" charset="0"/>
                <a:sym typeface="Times New Roman" charset="0"/>
              </a:rPr>
              <a:t>, you will examine an app that contains a memory leak. You’ll apply a fix for that memory leak</a:t>
            </a:r>
            <a:r>
              <a:rPr lang="en-US" baseline="0" dirty="0" smtClean="0">
                <a:solidFill>
                  <a:srgbClr val="000000"/>
                </a:solidFill>
                <a:latin typeface="Times New Roman" charset="0"/>
                <a:ea typeface="ＭＳ Ｐゴシック" charset="0"/>
                <a:cs typeface="Times New Roman" charset="0"/>
                <a:sym typeface="Times New Roman" charset="0"/>
              </a:rPr>
              <a:t> and test the results. You’ll use the Instruments tool on the </a:t>
            </a:r>
            <a:r>
              <a:rPr lang="en-US" baseline="0" dirty="0" err="1" smtClean="0">
                <a:solidFill>
                  <a:srgbClr val="000000"/>
                </a:solidFill>
                <a:latin typeface="Times New Roman" charset="0"/>
                <a:ea typeface="ＭＳ Ｐゴシック" charset="0"/>
                <a:cs typeface="Times New Roman" charset="0"/>
                <a:sym typeface="Times New Roman" charset="0"/>
              </a:rPr>
              <a:t>iOS</a:t>
            </a:r>
            <a:r>
              <a:rPr lang="en-US" baseline="0" dirty="0" smtClean="0">
                <a:solidFill>
                  <a:srgbClr val="000000"/>
                </a:solidFill>
                <a:latin typeface="Times New Roman" charset="0"/>
                <a:ea typeface="ＭＳ Ｐゴシック" charset="0"/>
                <a:cs typeface="Times New Roman" charset="0"/>
                <a:sym typeface="Times New Roman" charset="0"/>
              </a:rPr>
              <a:t> platform for this lab. While Android testing is possible, the tools are less helpful and clear in the information </a:t>
            </a:r>
            <a:r>
              <a:rPr lang="en-US" baseline="0" smtClean="0">
                <a:solidFill>
                  <a:srgbClr val="000000"/>
                </a:solidFill>
                <a:latin typeface="Times New Roman" charset="0"/>
                <a:ea typeface="ＭＳ Ｐゴシック" charset="0"/>
                <a:cs typeface="Times New Roman" charset="0"/>
                <a:sym typeface="Times New Roman" charset="0"/>
              </a:rPr>
              <a:t>they present.</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16</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1" baseline="0" dirty="0" smtClean="0">
                <a:solidFill>
                  <a:srgbClr val="000000"/>
                </a:solidFill>
                <a:latin typeface="Times New Roman" charset="0"/>
                <a:ea typeface="ＭＳ Ｐゴシック" charset="0"/>
                <a:cs typeface="Times New Roman" charset="0"/>
                <a:sym typeface="Times New Roman" charset="0"/>
              </a:rPr>
              <a:t>Code walk-through</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collection is automatic, you don’t have to manually track and release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Objects are </a:t>
            </a:r>
            <a:r>
              <a:rPr lang="en-US" b="0" baseline="0" dirty="0" err="1" smtClean="0">
                <a:solidFill>
                  <a:srgbClr val="000000"/>
                </a:solidFill>
                <a:latin typeface="Lucida Grande" charset="0"/>
                <a:ea typeface="ＭＳ Ｐゴシック" charset="0"/>
                <a:cs typeface="Lucida Grande" charset="0"/>
                <a:sym typeface="Lucida Grande" charset="0"/>
              </a:rPr>
              <a:t>GC’d</a:t>
            </a:r>
            <a:r>
              <a:rPr lang="en-US" b="0" baseline="0" dirty="0" smtClean="0">
                <a:solidFill>
                  <a:srgbClr val="000000"/>
                </a:solidFill>
                <a:latin typeface="Lucida Grande" charset="0"/>
                <a:ea typeface="ＭＳ Ｐゴシック" charset="0"/>
                <a:cs typeface="Lucida Grande" charset="0"/>
                <a:sym typeface="Lucida Grande" charset="0"/>
              </a:rPr>
              <a:t> when no references remain</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Mark &amp; Sweep:</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JS stops and scans</a:t>
            </a:r>
          </a:p>
          <a:p>
            <a:pPr marL="250825" indent="-171450" eaLnBrk="1" hangingPunct="1">
              <a:buFont typeface="Arial"/>
              <a:buChar char="•"/>
            </a:pPr>
            <a:r>
              <a:rPr lang="en-US" b="0" dirty="0" smtClean="0">
                <a:solidFill>
                  <a:srgbClr val="000000"/>
                </a:solidFill>
                <a:latin typeface="Lucida Grande" charset="0"/>
                <a:ea typeface="ＭＳ Ｐゴシック" charset="0"/>
                <a:cs typeface="Lucida Grande" charset="0"/>
                <a:sym typeface="Lucida Grande" charset="0"/>
              </a:rPr>
              <a:t>Marks all objects except those in use</a:t>
            </a:r>
          </a:p>
          <a:p>
            <a:pPr marL="250825" indent="-171450" eaLnBrk="1" hangingPunct="1">
              <a:buFont typeface="Arial"/>
              <a:buChar char="•"/>
            </a:pPr>
            <a:r>
              <a:rPr lang="en-US" b="0" dirty="0" smtClean="0">
                <a:solidFill>
                  <a:srgbClr val="000000"/>
                </a:solidFill>
                <a:latin typeface="Lucida Grande" charset="0"/>
                <a:ea typeface="ＭＳ Ｐゴシック" charset="0"/>
                <a:cs typeface="Lucida Grande" charset="0"/>
                <a:sym typeface="Lucida Grande" charset="0"/>
              </a:rPr>
              <a:t>Objects</a:t>
            </a:r>
            <a:r>
              <a:rPr lang="en-US" b="0" baseline="0" dirty="0" smtClean="0">
                <a:solidFill>
                  <a:srgbClr val="000000"/>
                </a:solidFill>
                <a:latin typeface="Lucida Grande" charset="0"/>
                <a:ea typeface="ＭＳ Ｐゴシック" charset="0"/>
                <a:cs typeface="Lucida Grande" charset="0"/>
                <a:sym typeface="Lucida Grande" charset="0"/>
              </a:rPr>
              <a:t> marked are instructed to shut down &amp; destroy</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App execution resumes</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Force an object to be </a:t>
            </a:r>
            <a:r>
              <a:rPr lang="en-US" b="0" baseline="0" dirty="0" err="1" smtClean="0">
                <a:solidFill>
                  <a:srgbClr val="000000"/>
                </a:solidFill>
                <a:latin typeface="Lucida Grande" charset="0"/>
                <a:ea typeface="ＭＳ Ｐゴシック" charset="0"/>
                <a:cs typeface="Lucida Grande" charset="0"/>
                <a:sym typeface="Lucida Grande" charset="0"/>
              </a:rPr>
              <a:t>GC’d</a:t>
            </a:r>
            <a:r>
              <a:rPr lang="en-US" b="0" baseline="0" dirty="0" smtClean="0">
                <a:solidFill>
                  <a:srgbClr val="000000"/>
                </a:solidFill>
                <a:latin typeface="Lucida Grande" charset="0"/>
                <a:ea typeface="ＭＳ Ｐゴシック" charset="0"/>
                <a:cs typeface="Lucida Grande" charset="0"/>
                <a:sym typeface="Lucida Grande" charset="0"/>
              </a:rPr>
              <a:t> by removing all references to it</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Can be tough as references can be “hidden” in event listeners, closures, etc.</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up</a:t>
            </a:r>
          </a:p>
          <a:p>
            <a:pPr marL="79375" indent="0" eaLnBrk="1" hangingPunct="1">
              <a:buFont typeface="Arial"/>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Optional: Demo </a:t>
            </a:r>
            <a:r>
              <a:rPr lang="en-US" b="0" baseline="0" dirty="0" err="1" smtClean="0">
                <a:solidFill>
                  <a:srgbClr val="000000"/>
                </a:solidFill>
                <a:latin typeface="Lucida Grande" charset="0"/>
                <a:ea typeface="ＭＳ Ｐゴシック" charset="0"/>
                <a:cs typeface="Lucida Grande" charset="0"/>
                <a:sym typeface="Lucida Grande" charset="0"/>
              </a:rPr>
              <a:t>AppLeak</a:t>
            </a:r>
            <a:r>
              <a:rPr lang="en-US" b="0" baseline="0" dirty="0" smtClean="0">
                <a:solidFill>
                  <a:srgbClr val="000000"/>
                </a:solidFill>
                <a:latin typeface="Lucida Grande" charset="0"/>
                <a:ea typeface="ＭＳ Ｐゴシック" charset="0"/>
                <a:cs typeface="Lucida Grande" charset="0"/>
                <a:sym typeface="Lucida Grande" charset="0"/>
              </a:rPr>
              <a:t> project and </a:t>
            </a:r>
            <a:r>
              <a:rPr lang="en-US" b="0" baseline="0" smtClean="0">
                <a:solidFill>
                  <a:srgbClr val="000000"/>
                </a:solidFill>
                <a:latin typeface="Lucida Grande" charset="0"/>
                <a:ea typeface="ＭＳ Ｐゴシック" charset="0"/>
                <a:cs typeface="Lucida Grande" charset="0"/>
                <a:sym typeface="Lucida Grande" charset="0"/>
              </a:rPr>
              <a:t>fixing memory leaks now</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r>
              <a:rPr lang="en-US" baseline="0" dirty="0" smtClean="0">
                <a:solidFill>
                  <a:srgbClr val="000000"/>
                </a:solidFill>
                <a:latin typeface="Times New Roman" charset="0"/>
                <a:ea typeface="ＭＳ Ｐゴシック" charset="0"/>
                <a:cs typeface="Times New Roman" charset="0"/>
                <a:sym typeface="Times New Roman" charset="0"/>
              </a:rPr>
              <a:t> especially on Android</a:t>
            </a:r>
            <a:endParaRPr lang="en-US"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Core/V8</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should be needed for only old (pre 2.2) devices, so go with V8</a:t>
            </a:r>
            <a:r>
              <a:rPr lang="en-US" baseline="0" dirty="0" smtClean="0">
                <a:solidFill>
                  <a:srgbClr val="000000"/>
                </a:solidFill>
                <a:latin typeface="Times New Roman" charset="0"/>
                <a:ea typeface="ＭＳ Ｐゴシック" charset="0"/>
                <a:cs typeface="Times New Roman" charset="0"/>
                <a:sym typeface="Times New Roman" charset="0"/>
              </a:rPr>
              <a:t> in most cases</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You can use the </a:t>
            </a:r>
            <a:r>
              <a:rPr lang="en-US" baseline="0" dirty="0" err="1" smtClean="0">
                <a:solidFill>
                  <a:srgbClr val="000000"/>
                </a:solidFill>
                <a:latin typeface="Times New Roman" charset="0"/>
                <a:ea typeface="ＭＳ Ｐゴシック" charset="0"/>
                <a:cs typeface="Times New Roman" charset="0"/>
                <a:sym typeface="Times New Roman" charset="0"/>
              </a:rPr>
              <a:t>Ti.Platform.runtime</a:t>
            </a:r>
            <a:r>
              <a:rPr lang="en-US" baseline="0" dirty="0" smtClean="0">
                <a:solidFill>
                  <a:srgbClr val="000000"/>
                </a:solidFill>
                <a:latin typeface="Times New Roman" charset="0"/>
                <a:ea typeface="ＭＳ Ｐゴシック" charset="0"/>
                <a:cs typeface="Times New Roman" charset="0"/>
                <a:sym typeface="Times New Roman" charset="0"/>
              </a:rPr>
              <a:t> </a:t>
            </a:r>
            <a:r>
              <a:rPr lang="en-US" baseline="0" smtClean="0">
                <a:solidFill>
                  <a:srgbClr val="000000"/>
                </a:solidFill>
                <a:latin typeface="Times New Roman" charset="0"/>
                <a:ea typeface="ＭＳ Ｐゴシック" charset="0"/>
                <a:cs typeface="Times New Roman" charset="0"/>
                <a:sym typeface="Times New Roman" charset="0"/>
              </a:rPr>
              <a:t>(SDK1.8+) to </a:t>
            </a:r>
            <a:r>
              <a:rPr lang="en-US" baseline="0" dirty="0" smtClean="0">
                <a:solidFill>
                  <a:srgbClr val="000000"/>
                </a:solidFill>
                <a:latin typeface="Times New Roman" charset="0"/>
                <a:ea typeface="ＭＳ Ｐゴシック" charset="0"/>
                <a:cs typeface="Times New Roman" charset="0"/>
                <a:sym typeface="Times New Roman" charset="0"/>
              </a:rPr>
              <a:t>determine whether your code is running within Rhino or V8 &amp; branch accordingly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12/20/11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12/20/11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12/20/11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12/20/11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12/20/11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12/20/11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12/20/11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12/20/11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b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smtClean="0">
                <a:solidFill>
                  <a:srgbClr val="122956"/>
                </a:solidFill>
                <a:effectLst>
                  <a:innerShdw blurRad="63500" dist="50800" dir="13500000">
                    <a:prstClr val="black">
                      <a:alpha val="50000"/>
                    </a:prstClr>
                  </a:innerShdw>
                </a:effectLst>
                <a:ea typeface="Hiragino Sans GB W6"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evaluation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Lazy Loaded Tables http://</a:t>
            </a:r>
            <a:r>
              <a:rPr lang="en-US" dirty="0" err="1" smtClean="0">
                <a:latin typeface="Trebuchet MS" charset="0"/>
                <a:ea typeface="ヒラギノ角ゴ ProN W3" charset="0"/>
                <a:cs typeface="ヒラギノ角ゴ ProN W3" charset="0"/>
              </a:rPr>
              <a:t>j.mp</a:t>
            </a:r>
            <a:r>
              <a:rPr lang="en-US" dirty="0" smtClean="0">
                <a:latin typeface="Trebuchet MS" charset="0"/>
                <a:ea typeface="ヒラギノ角ゴ ProN W3" charset="0"/>
                <a:cs typeface="ヒラギノ角ゴ ProN W3" charset="0"/>
              </a:rPr>
              <a:t>/rbL32h</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Analyze a memory leak</a:t>
            </a:r>
          </a:p>
          <a:p>
            <a:pPr>
              <a:spcBef>
                <a:spcPts val="600"/>
              </a:spcBef>
              <a:buClrTx/>
              <a:buFontTx/>
              <a:buNone/>
            </a:pPr>
            <a:endParaRPr lang="en-US" dirty="0"/>
          </a:p>
          <a:p>
            <a:pPr>
              <a:spcBef>
                <a:spcPts val="600"/>
              </a:spcBef>
              <a:buClrTx/>
              <a:buFontTx/>
              <a:buNone/>
            </a:pPr>
            <a:r>
              <a:rPr lang="en-US" dirty="0" smtClean="0"/>
              <a:t>Correct the leak and test the app</a:t>
            </a:r>
            <a:endParaRPr lang="en-US" dirty="0" smtClean="0"/>
          </a:p>
          <a:p>
            <a:pPr>
              <a:spcBef>
                <a:spcPts val="600"/>
              </a:spcBef>
              <a:buClrTx/>
              <a:buFontTx/>
              <a:buNone/>
            </a:pPr>
            <a:endParaRPr lang="en-US" dirty="0"/>
          </a:p>
          <a:p>
            <a:pPr>
              <a:spcBef>
                <a:spcPts val="600"/>
              </a:spcBef>
              <a:buClrTx/>
              <a:buFontTx/>
              <a:buNone/>
            </a:pPr>
            <a:r>
              <a:rPr lang="en-US" dirty="0" smtClean="0"/>
              <a:t>Wiki URL</a:t>
            </a:r>
            <a:endParaRPr lang="en-US" dirty="0"/>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5535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Garbage Collection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Automatic (you don’t have to release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Objects collected when no references remain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“Mark and sweep”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Force by removing all references</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9017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
        <p:nvSpPr>
          <p:cNvPr id="2" name="TextBox 1"/>
          <p:cNvSpPr txBox="1"/>
          <p:nvPr/>
        </p:nvSpPr>
        <p:spPr>
          <a:xfrm>
            <a:off x="2057400" y="5486400"/>
            <a:ext cx="4745410" cy="830997"/>
          </a:xfrm>
          <a:prstGeom prst="rect">
            <a:avLst/>
          </a:prstGeom>
          <a:noFill/>
        </p:spPr>
        <p:txBody>
          <a:bodyPr wrap="none" rtlCol="0">
            <a:spAutoFit/>
          </a:bodyPr>
          <a:lstStyle/>
          <a:p>
            <a:pPr algn="ctr"/>
            <a:r>
              <a:rPr lang="pt-BR" sz="2400" dirty="0" err="1"/>
              <a:t>http</a:t>
            </a:r>
            <a:r>
              <a:rPr lang="pt-BR" sz="2400" dirty="0"/>
              <a:t>://</a:t>
            </a:r>
            <a:r>
              <a:rPr lang="pt-BR" sz="2400" dirty="0" err="1"/>
              <a:t>vimeo.com</a:t>
            </a:r>
            <a:r>
              <a:rPr lang="pt-BR" sz="2400" dirty="0"/>
              <a:t>/</a:t>
            </a:r>
            <a:r>
              <a:rPr lang="pt-BR" sz="2400" dirty="0" smtClean="0"/>
              <a:t>29804284</a:t>
            </a:r>
            <a:br>
              <a:rPr lang="pt-BR" sz="2400" dirty="0" smtClean="0"/>
            </a:br>
            <a:r>
              <a:rPr lang="pt-BR" sz="2400" dirty="0" smtClean="0"/>
              <a:t>(</a:t>
            </a:r>
            <a:r>
              <a:rPr lang="pt-BR" sz="2400" dirty="0" err="1" smtClean="0"/>
              <a:t>Codestrong</a:t>
            </a:r>
            <a:r>
              <a:rPr lang="pt-BR" sz="2400" dirty="0" smtClean="0"/>
              <a:t> – </a:t>
            </a:r>
            <a:r>
              <a:rPr lang="pt-BR" sz="2400" dirty="0" err="1" smtClean="0"/>
              <a:t>Memory</a:t>
            </a:r>
            <a:r>
              <a:rPr lang="pt-BR" sz="2400" dirty="0" smtClean="0"/>
              <a:t> </a:t>
            </a:r>
            <a:r>
              <a:rPr lang="pt-BR" sz="2400" dirty="0" err="1" smtClean="0"/>
              <a:t>leaks</a:t>
            </a:r>
            <a:r>
              <a:rPr lang="pt-BR" sz="2400" dirty="0" smtClean="0"/>
              <a:t> </a:t>
            </a:r>
            <a:r>
              <a:rPr lang="pt-BR" sz="2400" dirty="0" err="1" smtClean="0"/>
              <a:t>talk</a:t>
            </a:r>
            <a:r>
              <a:rPr lang="pt-BR" sz="2400" dirty="0" smtClean="0"/>
              <a:t>)</a:t>
            </a:r>
            <a:endParaRPr lang="en-US" sz="2400" dirty="0"/>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5534</TotalTime>
  <Pages>0</Pages>
  <Words>1422</Words>
  <Characters>0</Characters>
  <Application>Microsoft Macintosh PowerPoint</Application>
  <PresentationFormat>On-screen Show (4:3)</PresentationFormat>
  <Lines>0</Lines>
  <Paragraphs>178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New Training</vt:lpstr>
      <vt:lpstr>Performance Optimization Advanced Titanium Mobile Development</vt:lpstr>
      <vt:lpstr>Agenda</vt:lpstr>
      <vt:lpstr>Performance Optimization in Ti</vt:lpstr>
      <vt:lpstr>JavaScript Garbage Collection</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177</cp:revision>
  <dcterms:created xsi:type="dcterms:W3CDTF">2011-03-28T13:25:35Z</dcterms:created>
  <dcterms:modified xsi:type="dcterms:W3CDTF">2011-12-20T19:30:38Z</dcterms:modified>
</cp:coreProperties>
</file>