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  <p:sldMasterId id="2147483754" r:id="rId2"/>
  </p:sldMasterIdLst>
  <p:notesMasterIdLst>
    <p:notesMasterId r:id="rId24"/>
  </p:notesMasterIdLst>
  <p:handoutMasterIdLst>
    <p:handoutMasterId r:id="rId25"/>
  </p:handoutMasterIdLst>
  <p:sldIdLst>
    <p:sldId id="256" r:id="rId3"/>
    <p:sldId id="301" r:id="rId4"/>
    <p:sldId id="319" r:id="rId5"/>
    <p:sldId id="328" r:id="rId6"/>
    <p:sldId id="304" r:id="rId7"/>
    <p:sldId id="336" r:id="rId8"/>
    <p:sldId id="335" r:id="rId9"/>
    <p:sldId id="320" r:id="rId10"/>
    <p:sldId id="323" r:id="rId11"/>
    <p:sldId id="321" r:id="rId12"/>
    <p:sldId id="332" r:id="rId13"/>
    <p:sldId id="333" r:id="rId14"/>
    <p:sldId id="337" r:id="rId15"/>
    <p:sldId id="322" r:id="rId16"/>
    <p:sldId id="334" r:id="rId17"/>
    <p:sldId id="329" r:id="rId18"/>
    <p:sldId id="330" r:id="rId19"/>
    <p:sldId id="331" r:id="rId20"/>
    <p:sldId id="327" r:id="rId21"/>
    <p:sldId id="318" r:id="rId22"/>
    <p:sldId id="317" r:id="rId2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39" autoAdjust="0"/>
  </p:normalViewPr>
  <p:slideViewPr>
    <p:cSldViewPr snapToGrid="0" snapToObjects="1">
      <p:cViewPr>
        <p:scale>
          <a:sx n="95" d="100"/>
          <a:sy n="95" d="100"/>
        </p:scale>
        <p:origin x="-1488" y="-336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7793705-C5BC-8B40-91FD-846DD43024C7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5442264-4572-A54F-A981-B1FDE254A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4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38CBBBA-7987-054B-B9ED-316C8D94E5D2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B02E734-84D0-8641-B8E0-8B1913E345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57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 eaLnBrk="1" hangingPunct="1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endParaRPr lang="en-US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B93E9D32-498A-8545-A5A8-8573F8A82266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 from Preferences menu</a:t>
            </a:r>
          </a:p>
          <a:p>
            <a:r>
              <a:rPr lang="en-US" dirty="0" smtClean="0"/>
              <a:t>Compatible with </a:t>
            </a:r>
            <a:r>
              <a:rPr lang="en-US" dirty="0" err="1" smtClean="0"/>
              <a:t>TextMate</a:t>
            </a:r>
            <a:r>
              <a:rPr lang="en-US" dirty="0" smtClean="0"/>
              <a:t> themes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Download themes</a:t>
            </a:r>
            <a:r>
              <a:rPr lang="en-US" baseline="0" dirty="0" smtClean="0"/>
              <a:t> from </a:t>
            </a:r>
            <a:r>
              <a:rPr lang="en-US" dirty="0" smtClean="0"/>
              <a:t>http://</a:t>
            </a:r>
            <a:r>
              <a:rPr lang="en-US" dirty="0" err="1" smtClean="0"/>
              <a:t>wiki.macromates.com</a:t>
            </a:r>
            <a:r>
              <a:rPr lang="en-US" dirty="0" smtClean="0"/>
              <a:t>/Themes/</a:t>
            </a:r>
            <a:r>
              <a:rPr lang="en-US" dirty="0" err="1" smtClean="0"/>
              <a:t>UserSubmittedThemes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07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Right-click in editor,</a:t>
            </a:r>
            <a:r>
              <a:rPr lang="en-US" baseline="0" dirty="0" smtClean="0"/>
              <a:t> choose Preferences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Line numbering, highlight color,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Right-click in editor, choose Word Wrap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21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Command-Shift-F</a:t>
            </a:r>
            <a:r>
              <a:rPr lang="en-US" baseline="0" dirty="0" smtClean="0"/>
              <a:t> to reformat code</a:t>
            </a:r>
            <a:endParaRPr lang="en-US" dirty="0" smtClean="0"/>
          </a:p>
          <a:p>
            <a:r>
              <a:rPr lang="en-US" dirty="0" smtClean="0"/>
              <a:t>Command</a:t>
            </a:r>
            <a:r>
              <a:rPr lang="en-US" baseline="0" dirty="0" smtClean="0"/>
              <a:t>-/ to comment out the current line</a:t>
            </a:r>
          </a:p>
          <a:p>
            <a:r>
              <a:rPr lang="en-US" baseline="0" dirty="0" smtClean="0"/>
              <a:t>Command-Option-/ to comment out the selected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56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5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6382B355-693A-8047-A11A-9E0C32488441}" type="slidenum">
              <a:rPr lang="en-US" sz="1200"/>
              <a:pPr eaLnBrk="1" hangingPunct="1"/>
              <a:t>21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Eclipse (</a:t>
            </a:r>
            <a:r>
              <a:rPr lang="en-US" dirty="0" err="1" smtClean="0"/>
              <a:t>www.eclipse.org</a:t>
            </a:r>
            <a:r>
              <a:rPr lang="en-US" dirty="0" smtClean="0"/>
              <a:t>/) – open source software development tools project</a:t>
            </a:r>
          </a:p>
          <a:p>
            <a:endParaRPr lang="en-US" dirty="0" smtClean="0"/>
          </a:p>
          <a:p>
            <a:r>
              <a:rPr lang="en-US" dirty="0" smtClean="0"/>
              <a:t>Editor</a:t>
            </a:r>
            <a:r>
              <a:rPr lang="en-US" baseline="0" dirty="0" smtClean="0"/>
              <a:t> = window in which you change code or project parameters</a:t>
            </a:r>
          </a:p>
          <a:p>
            <a:r>
              <a:rPr lang="en-US" baseline="0" dirty="0" smtClean="0"/>
              <a:t>View = hierarchical selector, such as a file tree</a:t>
            </a:r>
          </a:p>
          <a:p>
            <a:r>
              <a:rPr lang="en-US" baseline="0" dirty="0" smtClean="0"/>
              <a:t>Perspective = Editors + Views</a:t>
            </a:r>
          </a:p>
          <a:p>
            <a:r>
              <a:rPr lang="en-US" baseline="0" dirty="0" smtClean="0"/>
              <a:t>Workspace = file location for your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89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perspective</a:t>
            </a:r>
            <a:r>
              <a:rPr lang="en-US" baseline="0" dirty="0" smtClean="0"/>
              <a:t> you see when you open Titanium Developer</a:t>
            </a:r>
          </a:p>
          <a:p>
            <a:endParaRPr lang="en-US" dirty="0" smtClean="0"/>
          </a:p>
          <a:p>
            <a:r>
              <a:rPr lang="en-US" dirty="0" smtClean="0"/>
              <a:t>News </a:t>
            </a:r>
            <a:r>
              <a:rPr lang="en-US" dirty="0" smtClean="0"/>
              <a:t>and notes about Titanium, Appcelerator,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Aptana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65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the main UI</a:t>
            </a:r>
            <a:r>
              <a:rPr lang="en-US" baseline="0" dirty="0" smtClean="0"/>
              <a:t> features</a:t>
            </a:r>
          </a:p>
          <a:p>
            <a:r>
              <a:rPr lang="en-US" baseline="0" dirty="0" smtClean="0"/>
              <a:t>App Explorer (view)</a:t>
            </a:r>
          </a:p>
          <a:p>
            <a:r>
              <a:rPr lang="en-US" baseline="0" dirty="0" smtClean="0"/>
              <a:t>Code editing view &amp; features (editor)</a:t>
            </a:r>
          </a:p>
          <a:p>
            <a:r>
              <a:rPr lang="en-US" baseline="0" dirty="0" smtClean="0"/>
              <a:t>New </a:t>
            </a:r>
            <a:r>
              <a:rPr lang="en-US" baseline="0" dirty="0" smtClean="0"/>
              <a:t>project button</a:t>
            </a:r>
          </a:p>
          <a:p>
            <a:r>
              <a:rPr lang="en-US" baseline="0" dirty="0" smtClean="0"/>
              <a:t>Terminal, Console, and Problems buttons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91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Debug,</a:t>
            </a:r>
            <a:r>
              <a:rPr lang="en-US" baseline="0" dirty="0" smtClean="0"/>
              <a:t> deploy, and distribute (left-to-right order)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91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ScriptDoc</a:t>
            </a:r>
            <a:r>
              <a:rPr lang="en-US" dirty="0" smtClean="0"/>
              <a:t> notation to document your functions</a:t>
            </a:r>
          </a:p>
          <a:p>
            <a:r>
              <a:rPr lang="en-US" dirty="0" smtClean="0"/>
              <a:t>Code assist will then pick</a:t>
            </a:r>
            <a:r>
              <a:rPr lang="en-US" baseline="0" dirty="0" smtClean="0"/>
              <a:t> up your documentation and provide custom code assistance</a:t>
            </a:r>
          </a:p>
          <a:p>
            <a:r>
              <a:rPr lang="en-US" baseline="0" dirty="0" smtClean="0"/>
              <a:t>Notations should be added in specific order, see wiki for full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81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 </a:t>
            </a:r>
            <a:r>
              <a:rPr lang="en-US" dirty="0" err="1" smtClean="0"/>
              <a:t>tiapp.xml</a:t>
            </a:r>
            <a:r>
              <a:rPr lang="en-US" dirty="0" smtClean="0"/>
              <a:t> editor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build</a:t>
            </a:r>
            <a:r>
              <a:rPr lang="en-US" baseline="0" dirty="0" smtClean="0"/>
              <a:t> cleaning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config</a:t>
            </a:r>
            <a:r>
              <a:rPr lang="en-US" baseline="0" dirty="0" smtClean="0"/>
              <a:t> project – set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level &amp; android emulator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1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use Titanium Studio for all your mobile and web development</a:t>
            </a:r>
          </a:p>
          <a:p>
            <a:r>
              <a:rPr lang="en-US" dirty="0" smtClean="0"/>
              <a:t>Deployment options go beyond</a:t>
            </a:r>
            <a:r>
              <a:rPr lang="en-US" baseline="0" dirty="0" smtClean="0"/>
              <a:t> mobile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62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by double-clicking line</a:t>
            </a:r>
          </a:p>
          <a:p>
            <a:r>
              <a:rPr lang="en-US" dirty="0" smtClean="0"/>
              <a:t>Clear by double-clicking</a:t>
            </a:r>
          </a:p>
          <a:p>
            <a:r>
              <a:rPr lang="en-US" dirty="0" smtClean="0"/>
              <a:t>Use Debug menu to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6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pic>
        <p:nvPicPr>
          <p:cNvPr id="4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2E104-AEE8-E24A-A210-B689E03F121C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E7673-4B50-0F46-A053-01BFBB0AF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7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60DFD-5EBD-B349-9AD0-8D2987FEF3F6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A9F35-3FB1-B84C-B5FA-31C44E146C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4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5E082-0895-4041-8B46-8772AAC607D7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E51BE-3465-B744-AA1F-F3CB2A637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2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12A2B-199F-5645-AB31-5AC683947F32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22A08-ED08-EE43-84A9-88B81407B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0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56EE0-F475-A94F-80E5-F17D2C0D15B8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1A801-4B97-F046-9172-12A7590EA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4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E9431-A724-9A42-B144-286C1C695600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8BED1-5AAC-0F4A-9734-9CEA4E0F4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65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B1CC8-D7DE-2C47-B5AB-36F4C6B0B39B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5EB30-0D2F-9941-A1EC-091CD360A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2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0AF6C-0B41-6A4B-8128-FE09D02EBD65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DC539-1FF5-6C4E-B47C-3631872B8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14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9D5E5-A77E-3E47-8BE8-EAC623A16AAE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61BEB-FAD6-C445-8B33-C6F61FF68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84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46F6D-7F47-DA4D-9C1C-F467F5FA74A0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DFDF3-6E8A-1244-A33E-6EBCF6BE5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4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2A403-C565-3D48-8DB2-0CB8DAB4617D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9A998-FF08-C344-879F-FD3B04CD6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5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90155-5F49-C74F-BF0B-377467E3EAF7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6DC0C-846B-D34F-80F2-687322FCB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85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CF8EA-59CA-C449-8CE4-F6FE6C39E980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7B9FF-D5F1-2842-ACB8-02BE2C93B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2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F9549-498D-C242-9995-53F661DE2FE4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8413D-4692-7641-999F-E289588BE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13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A2E92-15CB-2544-86A9-92C70DD1C01A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0703B-93B5-964E-BA78-C2B594BE0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0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655F4-C143-8444-9844-5C5573931E5D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21A30-C3E7-F344-BB4D-8DB671E3A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3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086F-6144-CE4A-B8EE-E38B0CD823A7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08DF2-AED4-ED4F-A2DF-A3FEE4A98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7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29758-1DBF-4C4E-9B7E-E3256BFCFA66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A2FE1-E61F-7941-8051-E1EE1B3D3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5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C72E9-1914-8949-9AC2-EB27EF74E08F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52370-A27D-C44D-B722-CFA7C6CFD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2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C00E9-C070-684A-A773-DECD04173ED9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3BE0D-25D9-BD43-8B29-A75AB625E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2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24B38-32BB-7E48-AB0F-239913836507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BBB62-C01A-C149-B537-EBE2D764F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3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A8508-7901-C74A-BE4A-FECCB6D1814B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77B61-2563-9B4D-9290-5B364B231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2FBCD-1FDA-C54F-B9C7-0CC3AA94ACAD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A0A9C-D5F6-8844-846F-0BA921536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8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ADF451D-D1B1-0D4F-9C30-7D38B305FD38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7192CF2-C544-E54B-A73F-03C709C2B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appc_gray_light_triangle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2CE67F0-F3EA-AC41-B567-331830E75BC0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338B5A-12DD-0046-BC16-2B6931FF4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2867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itle 11"/>
          <p:cNvSpPr txBox="1">
            <a:spLocks/>
          </p:cNvSpPr>
          <p:nvPr/>
        </p:nvSpPr>
        <p:spPr bwMode="auto">
          <a:xfrm>
            <a:off x="762000" y="2500313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>
                <a:solidFill>
                  <a:srgbClr val="122956"/>
                </a:solidFill>
                <a:cs typeface="Trebuchet MS" charset="0"/>
              </a:rPr>
              <a:t>Titanium Studio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Deployment and distribution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>
                <a:latin typeface="Trebuchet MS" charset="0"/>
              </a:rPr>
              <a:t>Mobile deployment and distribution features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Local web / HTML testing (integrated/system browser)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Web/ HTML / PHP deployment (ftp, sftp, ftps)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PHP, Ruby, etc. deployment and distribution (Engine Yard, RedHat Cloud, Capistrano)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Git integration – pull/push/commit, branching</a:t>
            </a:r>
          </a:p>
          <a:p>
            <a:pPr marL="0" indent="0" eaLnBrk="1" hangingPunct="1"/>
            <a:r>
              <a:rPr lang="en-US">
                <a:latin typeface="Trebuchet MS" charset="0"/>
              </a:rPr>
              <a:t>SVN &amp; other CI system integration (add-ons)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Debugging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4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Breakpoints</a:t>
            </a:r>
            <a:endParaRPr lang="en-US" dirty="0">
              <a:latin typeface="Trebuchet MS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>
                <a:latin typeface="Trebuchet MS" charset="0"/>
              </a:rPr>
              <a:t>Double-click to set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Build via Debug menu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Debug perspective</a:t>
            </a:r>
            <a:endParaRPr lang="en-US" dirty="0">
              <a:latin typeface="Trebuchet MS" charset="0"/>
            </a:endParaRPr>
          </a:p>
        </p:txBody>
      </p:sp>
      <p:pic>
        <p:nvPicPr>
          <p:cNvPr id="2" name="Picture 1" descr="Screen shot 2011-05-31 at 11.21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63" y="1399680"/>
            <a:ext cx="3632953" cy="1503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5748421" y="2179053"/>
            <a:ext cx="972261" cy="72424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6570789" y="2779255"/>
            <a:ext cx="1376362" cy="461963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breakpoint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2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labeled 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14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Variables state</a:t>
            </a:r>
            <a:endParaRPr lang="en-US" dirty="0">
              <a:latin typeface="Trebuchet MS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>
                <a:latin typeface="Trebuchet MS" charset="0"/>
              </a:rPr>
              <a:t>Examining </a:t>
            </a:r>
            <a:r>
              <a:rPr lang="en-US" dirty="0">
                <a:latin typeface="Trebuchet MS" charset="0"/>
              </a:rPr>
              <a:t>variable </a:t>
            </a:r>
            <a:r>
              <a:rPr lang="en-US" dirty="0" smtClean="0">
                <a:latin typeface="Trebuchet MS" charset="0"/>
              </a:rPr>
              <a:t>state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Affecting </a:t>
            </a:r>
            <a:r>
              <a:rPr lang="en-US" dirty="0">
                <a:latin typeface="Trebuchet MS" charset="0"/>
              </a:rPr>
              <a:t>run-time variable </a:t>
            </a:r>
            <a:r>
              <a:rPr lang="en-US" dirty="0" smtClean="0">
                <a:latin typeface="Trebuchet MS" charset="0"/>
              </a:rPr>
              <a:t>values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Conditional breakpoints</a:t>
            </a:r>
            <a:endParaRPr lang="en-US" dirty="0">
              <a:latin typeface="Trebuchet MS" charset="0"/>
            </a:endParaRP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err="1">
                <a:latin typeface="Trebuchet MS" charset="0"/>
              </a:rPr>
              <a:t>iOS</a:t>
            </a:r>
            <a:r>
              <a:rPr lang="en-US" dirty="0">
                <a:latin typeface="Trebuchet MS" charset="0"/>
              </a:rPr>
              <a:t> &amp; Android specifics and limitations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>
                <a:latin typeface="Trebuchet MS" charset="0"/>
              </a:rPr>
              <a:t>Demo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Customization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386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pic>
        <p:nvPicPr>
          <p:cNvPr id="6" name="Picture 5" descr="Screen shot 2011-05-31 at 12.21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17" y="1189784"/>
            <a:ext cx="5033790" cy="56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30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preferences</a:t>
            </a:r>
            <a:endParaRPr lang="en-US" dirty="0"/>
          </a:p>
        </p:txBody>
      </p:sp>
      <p:pic>
        <p:nvPicPr>
          <p:cNvPr id="4" name="Picture 3" descr="Screen shot 2011-05-31 at 12.22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64" y="1172414"/>
            <a:ext cx="5133474" cy="57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21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shortcuts and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commands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Code formatting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Commenting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Deploying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much more</a:t>
            </a:r>
          </a:p>
          <a:p>
            <a:endParaRPr lang="en-US" dirty="0"/>
          </a:p>
          <a:p>
            <a:r>
              <a:rPr lang="en-US" dirty="0" smtClean="0"/>
              <a:t>Create custom commands</a:t>
            </a:r>
            <a:endParaRPr lang="en-US" dirty="0"/>
          </a:p>
        </p:txBody>
      </p:sp>
      <p:pic>
        <p:nvPicPr>
          <p:cNvPr id="4" name="Picture 3" descr="Screen shot 2011-05-31 at 3.49.4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5"/>
          <a:stretch/>
        </p:blipFill>
        <p:spPr>
          <a:xfrm>
            <a:off x="3653320" y="1670401"/>
            <a:ext cx="5140424" cy="721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Screen shot 2011-05-31 at 3.50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736" y="2264293"/>
            <a:ext cx="3596640" cy="191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3"/>
          <p:cNvSpPr>
            <a:spLocks/>
          </p:cNvSpPr>
          <p:nvPr/>
        </p:nvSpPr>
        <p:spPr bwMode="auto">
          <a:xfrm>
            <a:off x="4689131" y="3942461"/>
            <a:ext cx="3572550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Formatting: before &amp; after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6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Extending and maintaining Ti Studio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>
                <a:latin typeface="Trebuchet MS" charset="0"/>
              </a:rPr>
              <a:t>Add-ons – e.g. SVN tools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Updates and update checking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Third-party add-ons (do they exist?)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Agenda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>
                <a:latin typeface="Trebuchet MS" charset="0"/>
              </a:rPr>
              <a:t>Intro / Review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Titanium-specific features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Deployment and distribution features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Debugging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Customizing and extending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800" i="1">
                <a:solidFill>
                  <a:srgbClr val="122956"/>
                </a:solidFill>
                <a:latin typeface="Trebuchet MS" charset="0"/>
              </a:rPr>
              <a:t>Q&amp;A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5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800" i="1">
                <a:solidFill>
                  <a:srgbClr val="122956"/>
                </a:solidFill>
                <a:latin typeface="Trebuchet MS" charset="0"/>
              </a:rPr>
              <a:t>Lab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21350" y="2724150"/>
            <a:ext cx="3062288" cy="34782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Ideas:</a:t>
            </a:r>
          </a:p>
          <a:p>
            <a:pPr marL="342900" indent="-342900">
              <a:buFontTx/>
              <a:buChar char="-"/>
              <a:defRPr/>
            </a:pPr>
            <a:r>
              <a:rPr lang="en-US" sz="2000" dirty="0"/>
              <a:t>debug a project</a:t>
            </a:r>
          </a:p>
          <a:p>
            <a:pPr marL="342900" indent="-342900">
              <a:buFontTx/>
              <a:buChar char="-"/>
              <a:defRPr/>
            </a:pPr>
            <a:r>
              <a:rPr lang="en-US" sz="2000" dirty="0"/>
              <a:t>import a </a:t>
            </a:r>
            <a:r>
              <a:rPr lang="en-US" sz="2000" dirty="0" err="1"/>
              <a:t>textmate</a:t>
            </a:r>
            <a:r>
              <a:rPr lang="en-US" sz="2000" dirty="0"/>
              <a:t> theme and/or bundle</a:t>
            </a:r>
          </a:p>
          <a:p>
            <a:pPr marL="342900" indent="-342900">
              <a:buFontTx/>
              <a:buChar char="-"/>
              <a:defRPr/>
            </a:pPr>
            <a:r>
              <a:rPr lang="en-US" sz="2000" dirty="0"/>
              <a:t>configure or create a shortcut</a:t>
            </a:r>
          </a:p>
          <a:p>
            <a:pPr marL="342900" indent="-342900">
              <a:buFontTx/>
              <a:buChar char="-"/>
              <a:defRPr/>
            </a:pPr>
            <a:r>
              <a:rPr lang="en-US" sz="2000" dirty="0"/>
              <a:t>configure colors and theme settings</a:t>
            </a:r>
          </a:p>
          <a:p>
            <a:pPr marL="342900" indent="-342900">
              <a:buFontTx/>
              <a:buChar char="-"/>
              <a:defRPr/>
            </a:pPr>
            <a:r>
              <a:rPr lang="en-US" sz="2000" dirty="0"/>
              <a:t>configure Ti Mobile settings (API level, emulator options)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Eclipse concepts</a:t>
            </a:r>
          </a:p>
        </p:txBody>
      </p:sp>
      <p:pic>
        <p:nvPicPr>
          <p:cNvPr id="2" name="Picture 1" descr="Screen shot 2011-05-29 at 11.18.3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2" y="1262085"/>
            <a:ext cx="7486316" cy="5038124"/>
          </a:xfrm>
          <a:prstGeom prst="rect">
            <a:avLst/>
          </a:prstGeom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2133600" y="4093225"/>
            <a:ext cx="681790" cy="802105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2133600" y="4724400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View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772359" y="4185722"/>
            <a:ext cx="681790" cy="802105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6772359" y="4816897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Editor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574842" y="1804737"/>
            <a:ext cx="414421" cy="4157579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"/>
          <p:cNvSpPr>
            <a:spLocks/>
          </p:cNvSpPr>
          <p:nvPr/>
        </p:nvSpPr>
        <p:spPr bwMode="auto">
          <a:xfrm rot="16200000">
            <a:off x="-381025" y="3657217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Perspective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Titanium Dashboard</a:t>
            </a:r>
            <a:endParaRPr lang="en-US" dirty="0"/>
          </a:p>
        </p:txBody>
      </p:sp>
      <p:pic>
        <p:nvPicPr>
          <p:cNvPr id="4" name="Picture 3" descr="Screen shot 2011-05-31 at 11.00.5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47" y="1256625"/>
            <a:ext cx="7875290" cy="5267156"/>
          </a:xfrm>
          <a:prstGeom prst="rect">
            <a:avLst/>
          </a:prstGeom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 flipH="1">
            <a:off x="1042737" y="1751264"/>
            <a:ext cx="574842" cy="695158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307473" y="2322535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Dashboard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08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UI Overview</a:t>
            </a:r>
          </a:p>
        </p:txBody>
      </p:sp>
      <p:pic>
        <p:nvPicPr>
          <p:cNvPr id="32770" name="Content Placeholder 1" descr="Screen shot 2011-05-29 at 11.18.30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85" r="-11185"/>
          <a:stretch>
            <a:fillRect/>
          </a:stretch>
        </p:blipFill>
        <p:spPr>
          <a:xfrm>
            <a:off x="-509588" y="1176338"/>
            <a:ext cx="10163176" cy="5588000"/>
          </a:xfrm>
        </p:spPr>
      </p:pic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844842" y="3716421"/>
            <a:ext cx="681790" cy="802105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1844842" y="4347596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App explorer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483906" y="2211136"/>
            <a:ext cx="1176421" cy="810126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2167096" y="2688868"/>
            <a:ext cx="185683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Project selector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7767133" y="5052908"/>
            <a:ext cx="320761" cy="1016354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6951579" y="4791315"/>
            <a:ext cx="1938421" cy="738664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Terminal &amp; Console buttons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6416842" y="2318743"/>
            <a:ext cx="1633704" cy="782731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3"/>
          <p:cNvSpPr>
            <a:spLocks/>
          </p:cNvSpPr>
          <p:nvPr/>
        </p:nvSpPr>
        <p:spPr bwMode="auto">
          <a:xfrm>
            <a:off x="7406020" y="2257669"/>
            <a:ext cx="1617663" cy="738664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Coding features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1029367" y="1492920"/>
            <a:ext cx="2299981" cy="164764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1995196" y="1252196"/>
            <a:ext cx="1474283" cy="677108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600" dirty="0" smtClean="0">
                <a:solidFill>
                  <a:schemeClr val="bg1"/>
                </a:solidFill>
                <a:cs typeface="Trebuchet MS" charset="0"/>
              </a:rPr>
              <a:t>New project button</a:t>
            </a:r>
            <a:endParaRPr lang="en-US" sz="1600" dirty="0">
              <a:solidFill>
                <a:schemeClr val="bg1"/>
              </a:solidFill>
              <a:cs typeface="Trebuchet MS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Debug, Deploy, Distribute menus</a:t>
            </a:r>
            <a:endParaRPr lang="en-US" dirty="0">
              <a:latin typeface="Trebuchet MS" charset="0"/>
            </a:endParaRPr>
          </a:p>
        </p:txBody>
      </p:sp>
      <p:pic>
        <p:nvPicPr>
          <p:cNvPr id="32770" name="Content Placeholder 1" descr="Screen shot 2011-05-29 at 11.18.30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85" r="-11185"/>
          <a:stretch>
            <a:fillRect/>
          </a:stretch>
        </p:blipFill>
        <p:spPr>
          <a:xfrm>
            <a:off x="-282325" y="1176338"/>
            <a:ext cx="10163176" cy="5588000"/>
          </a:xfrm>
        </p:spPr>
      </p:pic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1403684" y="2041085"/>
            <a:ext cx="319798" cy="726177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1963588" y="2041085"/>
            <a:ext cx="1418623" cy="1287652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169978" y="2041085"/>
            <a:ext cx="1653390" cy="485547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" name="Picture 1" descr="Screen shot 2011-05-31 at 3.35.0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42" y="2257669"/>
            <a:ext cx="2509520" cy="853440"/>
          </a:xfrm>
          <a:prstGeom prst="rect">
            <a:avLst/>
          </a:prstGeom>
        </p:spPr>
      </p:pic>
      <p:pic>
        <p:nvPicPr>
          <p:cNvPr id="3" name="Picture 2" descr="Screen shot 2011-05-31 at 3.34.5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504" y="2996333"/>
            <a:ext cx="2245360" cy="1717040"/>
          </a:xfrm>
          <a:prstGeom prst="rect">
            <a:avLst/>
          </a:prstGeom>
        </p:spPr>
      </p:pic>
      <p:pic>
        <p:nvPicPr>
          <p:cNvPr id="12" name="Picture 11" descr="Screen shot 2011-05-31 at 3.34.50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36" y="2408054"/>
            <a:ext cx="242824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9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completion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assist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Custom code</a:t>
            </a:r>
            <a:br>
              <a:rPr lang="en-US" dirty="0" smtClean="0"/>
            </a:br>
            <a:r>
              <a:rPr lang="en-US" dirty="0" smtClean="0"/>
              <a:t>assist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2590" y="3932202"/>
            <a:ext cx="5414210" cy="16004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/**</a:t>
            </a:r>
          </a:p>
          <a:p>
            <a:r>
              <a:rPr lang="en-US" sz="1400" dirty="0">
                <a:latin typeface="Courier New"/>
                <a:cs typeface="Courier New"/>
              </a:rPr>
              <a:t>  * Gets the current foo </a:t>
            </a:r>
          </a:p>
          <a:p>
            <a:r>
              <a:rPr lang="en-US" sz="1400" dirty="0">
                <a:latin typeface="Courier New"/>
                <a:cs typeface="Courier New"/>
              </a:rPr>
              <a:t>  * @</a:t>
            </a:r>
            <a:r>
              <a:rPr lang="en-US" sz="1400" dirty="0" err="1">
                <a:latin typeface="Courier New"/>
                <a:cs typeface="Courier New"/>
              </a:rPr>
              <a:t>param</a:t>
            </a:r>
            <a:r>
              <a:rPr lang="en-US" sz="1400" dirty="0">
                <a:latin typeface="Courier New"/>
                <a:cs typeface="Courier New"/>
              </a:rPr>
              <a:t> {String} </a:t>
            </a:r>
            <a:r>
              <a:rPr lang="en-US" sz="1400" dirty="0" err="1">
                <a:latin typeface="Courier New"/>
                <a:cs typeface="Courier New"/>
              </a:rPr>
              <a:t>fooId</a:t>
            </a:r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smtClean="0">
                <a:latin typeface="Courier New"/>
                <a:cs typeface="Courier New"/>
              </a:rPr>
              <a:t>Unique ID for foo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  * @return {Object}    Returns the current foo.</a:t>
            </a:r>
          </a:p>
          <a:p>
            <a:r>
              <a:rPr lang="en-US" sz="1400" dirty="0">
                <a:latin typeface="Courier New"/>
                <a:cs typeface="Courier New"/>
              </a:rPr>
              <a:t>  */</a:t>
            </a:r>
          </a:p>
          <a:p>
            <a:r>
              <a:rPr lang="en-US" sz="1400" dirty="0">
                <a:latin typeface="Courier New"/>
                <a:cs typeface="Courier New"/>
              </a:rPr>
              <a:t>  function </a:t>
            </a:r>
            <a:r>
              <a:rPr lang="en-US" sz="1400" dirty="0" err="1">
                <a:latin typeface="Courier New"/>
                <a:cs typeface="Courier New"/>
              </a:rPr>
              <a:t>getFoo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fooID</a:t>
            </a:r>
            <a:r>
              <a:rPr lang="en-US" sz="1400" dirty="0">
                <a:latin typeface="Courier New"/>
                <a:cs typeface="Courier New"/>
              </a:rPr>
              <a:t>){</a:t>
            </a:r>
          </a:p>
          <a:p>
            <a:r>
              <a:rPr lang="en-US" sz="1400" dirty="0">
                <a:latin typeface="Courier New"/>
                <a:cs typeface="Courier New"/>
              </a:rPr>
              <a:t>  }</a:t>
            </a:r>
            <a:endParaRPr lang="en-US" sz="2000" dirty="0">
              <a:latin typeface="Courier New"/>
              <a:cs typeface="Courier New"/>
            </a:endParaRPr>
          </a:p>
        </p:txBody>
      </p:sp>
      <p:pic>
        <p:nvPicPr>
          <p:cNvPr id="7" name="Picture 6" descr="Screen shot 2011-05-31 at 2.44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590" y="1346200"/>
            <a:ext cx="4430963" cy="812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Screen shot 2011-05-31 at 2.46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590" y="2499897"/>
            <a:ext cx="4470066" cy="681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87683" y="5893924"/>
            <a:ext cx="831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</a:t>
            </a:r>
            <a:r>
              <a:rPr lang="en-US" sz="1800" dirty="0" err="1"/>
              <a:t>aptanastudio.tenderapp.com</a:t>
            </a:r>
            <a:r>
              <a:rPr lang="en-US" sz="1800" dirty="0"/>
              <a:t>/kb/using-code-assist/documenting-code</a:t>
            </a:r>
          </a:p>
        </p:txBody>
      </p:sp>
    </p:spTree>
    <p:extLst>
      <p:ext uri="{BB962C8B-B14F-4D97-AF65-F5344CB8AC3E}">
        <p14:creationId xmlns:p14="http://schemas.microsoft.com/office/powerpoint/2010/main" val="204223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Titanium-specific features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>
                <a:latin typeface="Trebuchet MS" charset="0"/>
              </a:rPr>
              <a:t>Project management </a:t>
            </a:r>
            <a:r>
              <a:rPr lang="en-US" dirty="0" smtClean="0">
                <a:latin typeface="Trebuchet MS" charset="0"/>
              </a:rPr>
              <a:t>– create project wizard, </a:t>
            </a:r>
            <a:r>
              <a:rPr lang="en-US" dirty="0" err="1">
                <a:latin typeface="Trebuchet MS" charset="0"/>
              </a:rPr>
              <a:t>tiapp.xml</a:t>
            </a:r>
            <a:r>
              <a:rPr lang="en-US" dirty="0">
                <a:latin typeface="Trebuchet MS" charset="0"/>
              </a:rPr>
              <a:t> editor, </a:t>
            </a:r>
            <a:r>
              <a:rPr lang="en-US" dirty="0" smtClean="0">
                <a:latin typeface="Trebuchet MS" charset="0"/>
              </a:rPr>
              <a:t>build cleaning</a:t>
            </a:r>
            <a:endParaRPr lang="en-US" dirty="0">
              <a:latin typeface="Trebuchet MS" charset="0"/>
            </a:endParaRP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Project configuration - API </a:t>
            </a:r>
            <a:r>
              <a:rPr lang="en-US" dirty="0">
                <a:latin typeface="Trebuchet MS" charset="0"/>
              </a:rPr>
              <a:t>level, emulator settings, </a:t>
            </a:r>
            <a:r>
              <a:rPr lang="en-US" dirty="0" smtClean="0">
                <a:latin typeface="Trebuchet MS" charset="0"/>
              </a:rPr>
              <a:t>more</a:t>
            </a:r>
            <a:endParaRPr lang="en-US" dirty="0">
              <a:latin typeface="Trebuchet MS" charset="0"/>
            </a:endParaRP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>
                <a:latin typeface="Trebuchet MS" charset="0"/>
              </a:rPr>
              <a:t>Console output and filtering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Demo</a:t>
            </a:r>
            <a:endParaRPr lang="en-US" dirty="0">
              <a:latin typeface="Trebuchet MS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Integrated terminal</a:t>
            </a:r>
          </a:p>
        </p:txBody>
      </p:sp>
      <p:pic>
        <p:nvPicPr>
          <p:cNvPr id="33794" name="Content Placeholder 3" descr="Screen shot 2011-05-29 at 11.36.0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 t="43803" r="928"/>
          <a:stretch>
            <a:fillRect/>
          </a:stretch>
        </p:blipFill>
        <p:spPr>
          <a:xfrm>
            <a:off x="277813" y="1965325"/>
            <a:ext cx="8588375" cy="3505200"/>
          </a:xfrm>
        </p:spPr>
      </p:pic>
      <p:sp>
        <p:nvSpPr>
          <p:cNvPr id="33795" name="TextBox 4"/>
          <p:cNvSpPr txBox="1">
            <a:spLocks noChangeArrowheads="1"/>
          </p:cNvSpPr>
          <p:nvPr/>
        </p:nvSpPr>
        <p:spPr bwMode="auto">
          <a:xfrm>
            <a:off x="601663" y="5534025"/>
            <a:ext cx="75390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Slide notes would cover some common use cases …</a:t>
            </a:r>
          </a:p>
          <a:p>
            <a:pPr eaLnBrk="1" hangingPunct="1"/>
            <a:r>
              <a:rPr lang="en-US"/>
              <a:t>Demo – launch FastDev for Android in the terminal?</a:t>
            </a:r>
          </a:p>
        </p:txBody>
      </p:sp>
      <p:sp>
        <p:nvSpPr>
          <p:cNvPr id="33796" name="Line 8"/>
          <p:cNvSpPr>
            <a:spLocks noChangeShapeType="1"/>
          </p:cNvSpPr>
          <p:nvPr/>
        </p:nvSpPr>
        <p:spPr bwMode="auto">
          <a:xfrm flipH="1" flipV="1">
            <a:off x="7408863" y="3475038"/>
            <a:ext cx="773112" cy="137795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7" name="Rectangle 3"/>
          <p:cNvSpPr>
            <a:spLocks/>
          </p:cNvSpPr>
          <p:nvPr/>
        </p:nvSpPr>
        <p:spPr bwMode="auto">
          <a:xfrm>
            <a:off x="6764338" y="3244850"/>
            <a:ext cx="1376362" cy="461963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>
            <a:spAutoFit/>
          </a:bodyPr>
          <a:lstStyle/>
          <a:p>
            <a:pPr marL="39688" algn="ctr"/>
            <a:r>
              <a:rPr lang="en-US" sz="1800" dirty="0">
                <a:solidFill>
                  <a:schemeClr val="bg1"/>
                </a:solidFill>
                <a:cs typeface="Trebuchet MS" charset="0"/>
              </a:rPr>
              <a:t>click 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st_templat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3324</TotalTime>
  <Words>643</Words>
  <Application>Microsoft Macintosh PowerPoint</Application>
  <PresentationFormat>On-screen Show (4:3)</PresentationFormat>
  <Paragraphs>161</Paragraphs>
  <Slides>21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test_template</vt:lpstr>
      <vt:lpstr>Custom Design</vt:lpstr>
      <vt:lpstr>PowerPoint Presentation</vt:lpstr>
      <vt:lpstr>Agenda</vt:lpstr>
      <vt:lpstr>Eclipse concepts</vt:lpstr>
      <vt:lpstr>Titanium Dashboard</vt:lpstr>
      <vt:lpstr>UI Overview</vt:lpstr>
      <vt:lpstr>Debug, Deploy, Distribute menus</vt:lpstr>
      <vt:lpstr>Coding tools</vt:lpstr>
      <vt:lpstr>Titanium-specific features</vt:lpstr>
      <vt:lpstr>Integrated terminal</vt:lpstr>
      <vt:lpstr>Deployment and distribution</vt:lpstr>
      <vt:lpstr>Debugging</vt:lpstr>
      <vt:lpstr>Breakpoints</vt:lpstr>
      <vt:lpstr>Debug perspective</vt:lpstr>
      <vt:lpstr>Variables state</vt:lpstr>
      <vt:lpstr>Customization</vt:lpstr>
      <vt:lpstr>Themes</vt:lpstr>
      <vt:lpstr>Editor preferences</vt:lpstr>
      <vt:lpstr>Keyboard shortcuts and commands</vt:lpstr>
      <vt:lpstr>Extending and maintaining Ti Studio</vt:lpstr>
      <vt:lpstr>Q&amp;A</vt:lpstr>
      <vt:lpstr>Lab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88</cp:revision>
  <dcterms:created xsi:type="dcterms:W3CDTF">2010-12-08T19:18:01Z</dcterms:created>
  <dcterms:modified xsi:type="dcterms:W3CDTF">2011-05-31T20:07:05Z</dcterms:modified>
</cp:coreProperties>
</file>