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36" r:id="rId4"/>
    <p:sldId id="340" r:id="rId5"/>
    <p:sldId id="337" r:id="rId6"/>
    <p:sldId id="338" r:id="rId7"/>
    <p:sldId id="341" r:id="rId8"/>
    <p:sldId id="343" r:id="rId9"/>
    <p:sldId id="344" r:id="rId10"/>
    <p:sldId id="342" r:id="rId11"/>
    <p:sldId id="339" r:id="rId12"/>
    <p:sldId id="333" r:id="rId13"/>
    <p:sldId id="329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77424" autoAdjust="0"/>
  </p:normalViewPr>
  <p:slideViewPr>
    <p:cSldViewPr snapToGrid="0" snapToObjects="1">
      <p:cViewPr varScale="1">
        <p:scale>
          <a:sx n="106" d="100"/>
          <a:sy n="106" d="100"/>
        </p:scale>
        <p:origin x="-1608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buttons separately prior</a:t>
            </a:r>
          </a:p>
          <a:p>
            <a:r>
              <a:rPr lang="en-US" dirty="0" smtClean="0"/>
              <a:t>Assign object</a:t>
            </a:r>
            <a:r>
              <a:rPr lang="en-US" baseline="0" dirty="0" smtClean="0"/>
              <a:t> references to </a:t>
            </a:r>
            <a:r>
              <a:rPr lang="en-US" baseline="0" dirty="0" err="1" smtClean="0"/>
              <a:t>keyboardToolbar</a:t>
            </a:r>
            <a:r>
              <a:rPr lang="en-US" baseline="0" dirty="0" smtClean="0"/>
              <a:t> property</a:t>
            </a:r>
          </a:p>
          <a:p>
            <a:r>
              <a:rPr lang="en-US" baseline="0" dirty="0" smtClean="0"/>
              <a:t>Add event listeners to those individual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</a:t>
            </a:r>
            <a:r>
              <a:rPr lang="en-US" baseline="0" dirty="0" smtClean="0"/>
              <a:t>element</a:t>
            </a:r>
          </a:p>
          <a:p>
            <a:r>
              <a:rPr lang="en-US" baseline="0" dirty="0" smtClean="0"/>
              <a:t>background right cap is calculated as width – left cap – center 1px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There’s a native Android-only way to hide</a:t>
            </a:r>
            <a:r>
              <a:rPr lang="en-US" baseline="0" dirty="0" smtClean="0"/>
              <a:t> the keyboard programmatically, see the Kitchen Sink</a:t>
            </a:r>
            <a:endParaRPr lang="en-US" dirty="0" smtClean="0"/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type slide</a:t>
            </a:r>
          </a:p>
          <a:p>
            <a:r>
              <a:rPr lang="en-US" baseline="0" dirty="0" smtClean="0"/>
              <a:t>Details on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 types</a:t>
            </a:r>
          </a:p>
          <a:p>
            <a:endParaRPr lang="en-US" dirty="0" smtClean="0"/>
          </a:p>
          <a:p>
            <a:r>
              <a:rPr lang="en-US" dirty="0" smtClean="0"/>
              <a:t>Set on text field or text area with </a:t>
            </a:r>
            <a:r>
              <a:rPr lang="en-US" dirty="0" err="1" smtClean="0"/>
              <a:t>Ti.UI.type_name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are subtle</a:t>
            </a:r>
          </a:p>
          <a:p>
            <a:r>
              <a:rPr lang="en-US" dirty="0" err="1" smtClean="0"/>
              <a:t>Numbers_Punctuation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Namephone_Pad</a:t>
            </a:r>
            <a:r>
              <a:rPr lang="en-US" baseline="0" dirty="0" smtClean="0"/>
              <a:t> are the same</a:t>
            </a:r>
          </a:p>
          <a:p>
            <a:r>
              <a:rPr lang="en-US" baseline="0" dirty="0" err="1" smtClean="0"/>
              <a:t>Decimal_Pad</a:t>
            </a:r>
            <a:r>
              <a:rPr lang="en-US" baseline="0" dirty="0" smtClean="0"/>
              <a:t> not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Carrier themes will likely change the appearance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key options</a:t>
            </a:r>
          </a:p>
          <a:p>
            <a:r>
              <a:rPr lang="en-US" baseline="0" dirty="0" smtClean="0"/>
              <a:t>Changes label and user expectation</a:t>
            </a:r>
          </a:p>
          <a:p>
            <a:r>
              <a:rPr lang="en-US" baseline="0" dirty="0" smtClean="0"/>
              <a:t>When button is tapped, the return event of the input field is fired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Hint: you could capture return event and move focus to next field in a long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User 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</a:t>
            </a:r>
          </a:p>
        </p:txBody>
      </p:sp>
      <p:pic>
        <p:nvPicPr>
          <p:cNvPr id="4" name="Picture 3" descr="Screenshot_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4" y="1898650"/>
            <a:ext cx="26416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3766" y="2101500"/>
            <a:ext cx="5281489" cy="3446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122956"/>
                </a:solidFill>
              </a:rPr>
              <a:t>var</a:t>
            </a:r>
            <a:r>
              <a:rPr lang="en-US" sz="1400" dirty="0">
                <a:solidFill>
                  <a:srgbClr val="122956"/>
                </a:solidFill>
              </a:rPr>
              <a:t> </a:t>
            </a:r>
            <a:r>
              <a:rPr lang="en-US" sz="1400" dirty="0" err="1">
                <a:solidFill>
                  <a:srgbClr val="122956"/>
                </a:solidFill>
              </a:rPr>
              <a:t>textfield</a:t>
            </a:r>
            <a:r>
              <a:rPr lang="en-US" sz="1400" dirty="0">
                <a:solidFill>
                  <a:srgbClr val="122956"/>
                </a:solidFill>
              </a:rPr>
              <a:t> = </a:t>
            </a:r>
            <a:r>
              <a:rPr lang="en-US" sz="1400" dirty="0" err="1">
                <a:solidFill>
                  <a:srgbClr val="122956"/>
                </a:solidFill>
              </a:rPr>
              <a:t>Titanium.UI.createTextField</a:t>
            </a:r>
            <a:r>
              <a:rPr lang="en-US" sz="1400" dirty="0">
                <a:solidFill>
                  <a:srgbClr val="122956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color:'#336699',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value:'Focus</a:t>
            </a:r>
            <a:r>
              <a:rPr lang="en-US" sz="1400" dirty="0">
                <a:solidFill>
                  <a:srgbClr val="122956"/>
                </a:solidFill>
              </a:rPr>
              <a:t> to see keyboard w/ toolbar',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height:35,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width:300,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top:10,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borderStyle:Titanium.UI.INPUT_BORDERSTYLE_ROUNDED</a:t>
            </a:r>
            <a:r>
              <a:rPr lang="en-US" sz="1400" dirty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</a:t>
            </a:r>
            <a:r>
              <a:rPr lang="en-US" sz="1400" b="1" dirty="0">
                <a:solidFill>
                  <a:srgbClr val="122956"/>
                </a:solidFill>
              </a:rPr>
              <a:t>:[</a:t>
            </a:r>
            <a:r>
              <a:rPr lang="en-US" sz="1400" b="1" dirty="0" err="1">
                <a:solidFill>
                  <a:srgbClr val="122956"/>
                </a:solidFill>
              </a:rPr>
              <a:t>flexSpace,camera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flexSpace</a:t>
            </a:r>
            <a:r>
              <a:rPr lang="en-US" sz="1400" b="1" dirty="0" smtClean="0">
                <a:solidFill>
                  <a:srgbClr val="122956"/>
                </a:solidFill>
              </a:rPr>
              <a:t>, </a:t>
            </a:r>
            <a:r>
              <a:rPr lang="en-US" sz="1400" b="1" dirty="0" err="1" smtClean="0">
                <a:solidFill>
                  <a:srgbClr val="122956"/>
                </a:solidFill>
              </a:rPr>
              <a:t>tf</a:t>
            </a:r>
            <a:r>
              <a:rPr lang="en-US" sz="1400" b="1" dirty="0" smtClean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 </a:t>
            </a:r>
            <a:r>
              <a:rPr lang="en-US" sz="1400" b="1" dirty="0" smtClean="0">
                <a:solidFill>
                  <a:srgbClr val="122956"/>
                </a:solidFill>
              </a:rPr>
              <a:t>                  </a:t>
            </a:r>
            <a:r>
              <a:rPr lang="en-US" sz="1400" b="1" dirty="0" err="1" smtClean="0">
                <a:solidFill>
                  <a:srgbClr val="122956"/>
                </a:solidFill>
              </a:rPr>
              <a:t>flexSpace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send,flexSpace</a:t>
            </a:r>
            <a:r>
              <a:rPr lang="en-US" sz="1400" b="1" dirty="0">
                <a:solidFill>
                  <a:srgbClr val="122956"/>
                </a:solidFill>
              </a:rPr>
              <a:t>],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keyboardToolbarColor</a:t>
            </a:r>
            <a:r>
              <a:rPr lang="en-US" sz="1400" b="1" dirty="0">
                <a:solidFill>
                  <a:srgbClr val="122956"/>
                </a:solidFill>
              </a:rPr>
              <a:t>: '#999',	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keyboardToolbarHeight</a:t>
            </a:r>
            <a:r>
              <a:rPr lang="en-US" sz="1400" b="1" dirty="0">
                <a:solidFill>
                  <a:srgbClr val="122956"/>
                </a:solidFill>
              </a:rPr>
              <a:t>: 40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built for forms</a:t>
            </a:r>
          </a:p>
          <a:p>
            <a:endParaRPr lang="en-US" dirty="0"/>
          </a:p>
          <a:p>
            <a:r>
              <a:rPr lang="en-US" dirty="0" smtClean="0"/>
              <a:t>Great automatic support for scrolling and “tabbing” between fields</a:t>
            </a:r>
          </a:p>
          <a:p>
            <a:endParaRPr lang="en-US" dirty="0"/>
          </a:p>
          <a:p>
            <a:r>
              <a:rPr lang="en-US" dirty="0" smtClean="0"/>
              <a:t>HTML 5 form validation</a:t>
            </a:r>
          </a:p>
          <a:p>
            <a:endParaRPr lang="en-US" dirty="0"/>
          </a:p>
          <a:p>
            <a:r>
              <a:rPr lang="en-US" dirty="0" smtClean="0"/>
              <a:t>Demo: Embedded </a:t>
            </a:r>
            <a:r>
              <a:rPr lang="en-US" dirty="0" err="1" smtClean="0"/>
              <a:t>WebView</a:t>
            </a:r>
            <a:r>
              <a:rPr lang="en-US" dirty="0" smtClean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Type</a:t>
            </a:r>
          </a:p>
          <a:p>
            <a:endParaRPr lang="en-US" dirty="0"/>
          </a:p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</a:t>
            </a:r>
            <a:r>
              <a:rPr lang="en-US" dirty="0" err="1" smtClean="0"/>
              <a:t>iOS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9634" y="1318352"/>
            <a:ext cx="7844330" cy="1515745"/>
            <a:chOff x="679634" y="1318352"/>
            <a:chExt cx="7844330" cy="1515745"/>
          </a:xfrm>
        </p:grpSpPr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34" y="1325337"/>
              <a:ext cx="2235200" cy="1501775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96" y="1325337"/>
              <a:ext cx="2235200" cy="1508760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764" y="1318352"/>
              <a:ext cx="2235200" cy="15087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022481" y="3155918"/>
            <a:ext cx="5158637" cy="1501775"/>
            <a:chOff x="1789737" y="3144676"/>
            <a:chExt cx="5158637" cy="1501775"/>
          </a:xfrm>
        </p:grpSpPr>
        <p:pic>
          <p:nvPicPr>
            <p:cNvPr id="10" name="Picture 9" descr="Screenshot_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737" y="3144676"/>
              <a:ext cx="2235200" cy="1501775"/>
            </a:xfrm>
            <a:prstGeom prst="rect">
              <a:avLst/>
            </a:prstGeom>
          </p:spPr>
        </p:pic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74" y="3144676"/>
              <a:ext cx="2235200" cy="150177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8185" y="4986500"/>
            <a:ext cx="7747229" cy="1508760"/>
            <a:chOff x="451025" y="4880660"/>
            <a:chExt cx="7747229" cy="1508760"/>
          </a:xfrm>
        </p:grpSpPr>
        <p:pic>
          <p:nvPicPr>
            <p:cNvPr id="11" name="Picture 10" descr="Screenshot_2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25" y="4880660"/>
              <a:ext cx="2235200" cy="1508760"/>
            </a:xfrm>
            <a:prstGeom prst="rect">
              <a:avLst/>
            </a:prstGeom>
          </p:spPr>
        </p:pic>
        <p:pic>
          <p:nvPicPr>
            <p:cNvPr id="13" name="Picture 12" descr="Screenshot_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039" y="4884153"/>
              <a:ext cx="2235200" cy="1501775"/>
            </a:xfrm>
            <a:prstGeom prst="rect">
              <a:avLst/>
            </a:prstGeom>
          </p:spPr>
        </p:pic>
        <p:pic>
          <p:nvPicPr>
            <p:cNvPr id="14" name="Picture 13" descr="Screenshot_2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054" y="4884153"/>
              <a:ext cx="2235200" cy="15017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5" y="3132028"/>
            <a:ext cx="2433320" cy="1671320"/>
          </a:xfrm>
          <a:prstGeom prst="rect">
            <a:avLst/>
          </a:prstGeom>
        </p:spPr>
      </p:pic>
      <p:pic>
        <p:nvPicPr>
          <p:cNvPr id="15" name="Picture 14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308308"/>
            <a:ext cx="2433320" cy="1671320"/>
          </a:xfrm>
          <a:prstGeom prst="rect">
            <a:avLst/>
          </a:prstGeom>
        </p:spPr>
      </p:pic>
      <p:pic>
        <p:nvPicPr>
          <p:cNvPr id="3" name="Picture 2" descr="defa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0" y="1303228"/>
            <a:ext cx="2428240" cy="1671320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1308308"/>
            <a:ext cx="2428240" cy="1661160"/>
          </a:xfrm>
          <a:prstGeom prst="rect">
            <a:avLst/>
          </a:prstGeom>
        </p:spPr>
      </p:pic>
      <p:pic>
        <p:nvPicPr>
          <p:cNvPr id="5" name="Picture 4" descr="numb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3110028"/>
            <a:ext cx="2438400" cy="1676400"/>
          </a:xfrm>
          <a:prstGeom prst="rect">
            <a:avLst/>
          </a:prstGeom>
        </p:spPr>
      </p:pic>
      <p:pic>
        <p:nvPicPr>
          <p:cNvPr id="4" name="Picture 3" descr="phonep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4991184"/>
            <a:ext cx="2438400" cy="1666240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4" y="4986104"/>
            <a:ext cx="24384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Android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870161" y="5291922"/>
            <a:ext cx="793788" cy="793788"/>
          </a:xfrm>
          <a:prstGeom prst="noSmoking">
            <a:avLst/>
          </a:prstGeom>
          <a:solidFill>
            <a:schemeClr val="accent2">
              <a:alpha val="7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 Options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1731" y="1606924"/>
            <a:ext cx="3651355" cy="2304202"/>
            <a:chOff x="811731" y="1673074"/>
            <a:chExt cx="3651355" cy="2304202"/>
          </a:xfrm>
        </p:grpSpPr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886" y="2475501"/>
              <a:ext cx="2235200" cy="1501775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835" y="2205697"/>
              <a:ext cx="2235200" cy="1508760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83" y="1935893"/>
              <a:ext cx="2235200" cy="1508760"/>
            </a:xfrm>
            <a:prstGeom prst="rect">
              <a:avLst/>
            </a:prstGeom>
          </p:spPr>
        </p:pic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1" y="1673074"/>
              <a:ext cx="2235200" cy="150177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776482" y="1847288"/>
            <a:ext cx="3677998" cy="34855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supported </a:t>
            </a:r>
            <a:r>
              <a:rPr lang="en-US" sz="1400" b="1" u="sng" dirty="0" err="1"/>
              <a:t>returnKeyTypes</a:t>
            </a:r>
            <a:endParaRPr lang="en-US" sz="1400" b="1" u="sng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Titanium.UI.RETURNKEY_DEFAULT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Titanium.UI.RETURNKEY_GOOGLE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Titanium.UI.RETURNKEY_JOIN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Titanium.UI.RETURNKEY_NEXT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Titanium.UI.RETURNKEY_ROUTE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Titanium.UI.RETURNKEY_SEARCH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Titanium.UI.RETURNKEY_SEND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Titanium.UI.RETURNKEY_YAHOO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Titanium.UI.RETURNKEY_DONE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Titanium.UI.RETURNKEY_EMERGENCY_CALL</a:t>
            </a:r>
            <a:endParaRPr lang="en-US" sz="1400" dirty="0">
              <a:solidFill>
                <a:srgbClr val="12295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123" y="4115109"/>
            <a:ext cx="3372344" cy="2065055"/>
            <a:chOff x="618691" y="4597449"/>
            <a:chExt cx="3372344" cy="2065055"/>
          </a:xfrm>
        </p:grpSpPr>
        <p:pic>
          <p:nvPicPr>
            <p:cNvPr id="31" name="Picture 30" descr="emai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635" y="4986104"/>
              <a:ext cx="2438400" cy="1676400"/>
            </a:xfrm>
            <a:prstGeom prst="rect">
              <a:avLst/>
            </a:prstGeom>
          </p:spPr>
        </p:pic>
        <p:pic>
          <p:nvPicPr>
            <p:cNvPr id="29" name="Picture 28" descr="numbers_punctu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23" y="4791777"/>
              <a:ext cx="2433320" cy="1671320"/>
            </a:xfrm>
            <a:prstGeom prst="rect">
              <a:avLst/>
            </a:prstGeom>
          </p:spPr>
        </p:pic>
        <p:pic>
          <p:nvPicPr>
            <p:cNvPr id="30" name="Picture 29" descr="defaul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1" y="4597449"/>
              <a:ext cx="2428240" cy="16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3307</TotalTime>
  <Words>570</Words>
  <Application>Microsoft Macintosh PowerPoint</Application>
  <PresentationFormat>On-screen Show (4:3)</PresentationFormat>
  <Paragraphs>166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Keyboard Types - iOS</vt:lpstr>
      <vt:lpstr>Keyboard Types - Android</vt:lpstr>
      <vt:lpstr>Return Key Options</vt:lpstr>
      <vt:lpstr>Keyboard Toolbars</vt:lpstr>
      <vt:lpstr>Using Web Views and HTML Forms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133</cp:revision>
  <dcterms:created xsi:type="dcterms:W3CDTF">2010-12-08T19:18:01Z</dcterms:created>
  <dcterms:modified xsi:type="dcterms:W3CDTF">2011-06-23T04:33:05Z</dcterms:modified>
</cp:coreProperties>
</file>