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7" r:id="rId3"/>
    <p:sldId id="319" r:id="rId4"/>
    <p:sldId id="341" r:id="rId5"/>
    <p:sldId id="344" r:id="rId6"/>
    <p:sldId id="345" r:id="rId7"/>
    <p:sldId id="346" r:id="rId8"/>
    <p:sldId id="347" r:id="rId9"/>
    <p:sldId id="342" r:id="rId10"/>
    <p:sldId id="343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33" r:id="rId20"/>
    <p:sldId id="329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77424" autoAdjust="0"/>
  </p:normalViewPr>
  <p:slideViewPr>
    <p:cSldViewPr snapToGrid="0" snapToObjects="1">
      <p:cViewPr varScale="1">
        <p:scale>
          <a:sx n="102" d="100"/>
          <a:sy n="102" d="100"/>
        </p:scale>
        <p:origin x="-1464" y="-112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8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2582911-DC60-ED41-94B7-815D80492311}" type="datetimeFigureOut">
              <a:rPr lang="en-US"/>
              <a:pPr>
                <a:defRPr/>
              </a:pPr>
              <a:t>6/14/11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1CCD7E8-B0B6-7A45-9113-AE4FC72A3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2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A376DF6-E030-884A-91B1-649AB577A89C}" type="datetimeFigureOut">
              <a:rPr lang="en-US"/>
              <a:pPr>
                <a:defRPr/>
              </a:pPr>
              <a:t>6/14/11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704D923-8FB6-2040-A5D7-BD75ED8E8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4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Module time: 60 </a:t>
            </a:r>
            <a:r>
              <a:rPr lang="en-US" b="1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(30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teaching,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30 </a:t>
            </a:r>
            <a:r>
              <a:rPr lang="en-US" baseline="0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lab)</a:t>
            </a:r>
            <a:endParaRPr lang="en-US" dirty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0D3749C2-E971-8D40-83E8-5EFA471E1DB7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timestamp</a:t>
            </a:r>
            <a:r>
              <a:rPr lang="en-US" baseline="0" dirty="0" smtClean="0"/>
              <a:t> is probably the only useful property</a:t>
            </a:r>
          </a:p>
          <a:p>
            <a:r>
              <a:rPr lang="en-US" baseline="0" dirty="0" smtClean="0"/>
              <a:t>It notes time since last shake</a:t>
            </a:r>
          </a:p>
          <a:p>
            <a:r>
              <a:rPr lang="en-US" baseline="0" dirty="0" smtClean="0"/>
              <a:t>Useful for not over reacting to shakes (delay before counting as a new shake event)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Swipe supported on pretty much all </a:t>
            </a:r>
            <a:r>
              <a:rPr lang="en-US" dirty="0" err="1" smtClean="0"/>
              <a:t>Ti.UI</a:t>
            </a:r>
            <a:r>
              <a:rPr lang="en-US" dirty="0" smtClean="0"/>
              <a:t> components</a:t>
            </a:r>
          </a:p>
          <a:p>
            <a:r>
              <a:rPr lang="en-US" dirty="0" smtClean="0"/>
              <a:t>Most likely to be used on views, windows, </a:t>
            </a:r>
            <a:r>
              <a:rPr lang="en-US" dirty="0" err="1" smtClean="0"/>
              <a:t>tableviews</a:t>
            </a:r>
            <a:r>
              <a:rPr lang="en-US" dirty="0" smtClean="0"/>
              <a:t>, </a:t>
            </a:r>
            <a:r>
              <a:rPr lang="en-US" dirty="0" err="1" smtClean="0"/>
              <a:t>imageviews</a:t>
            </a:r>
            <a:r>
              <a:rPr lang="en-US" dirty="0" smtClean="0"/>
              <a:t>, labels, web</a:t>
            </a:r>
            <a:r>
              <a:rPr lang="en-US" baseline="0" dirty="0" smtClean="0"/>
              <a:t> views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Key object properties are direction (left or right) and source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touchcancel</a:t>
            </a:r>
            <a:r>
              <a:rPr lang="en-US" dirty="0" smtClean="0"/>
              <a:t> fired when your app is interrupted (phone call)</a:t>
            </a:r>
          </a:p>
          <a:p>
            <a:endParaRPr lang="en-US" dirty="0" smtClean="0"/>
          </a:p>
          <a:p>
            <a:r>
              <a:rPr lang="en-US" dirty="0" smtClean="0"/>
              <a:t>Use x/y coordinates</a:t>
            </a:r>
            <a:r>
              <a:rPr lang="en-US" baseline="0" dirty="0" smtClean="0"/>
              <a:t> to determine direction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must</a:t>
            </a:r>
            <a:r>
              <a:rPr lang="en-US" baseline="0" dirty="0" smtClean="0"/>
              <a:t> be run on a device</a:t>
            </a:r>
          </a:p>
          <a:p>
            <a:r>
              <a:rPr lang="en-US" baseline="0" dirty="0" smtClean="0"/>
              <a:t>Phone &gt; Accelerometer</a:t>
            </a:r>
          </a:p>
          <a:p>
            <a:r>
              <a:rPr lang="en-US" baseline="0" dirty="0" smtClean="0"/>
              <a:t>Resources/examples/</a:t>
            </a:r>
            <a:r>
              <a:rPr lang="en-US" baseline="0" dirty="0" err="1" smtClean="0"/>
              <a:t>accelerometer.js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03/23/11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6506FA-97EC-5B44-B9D0-7A92857243D4}" type="slidenum">
              <a:rPr lang="en-US"/>
              <a:pPr/>
              <a:t>2</a:t>
            </a:fld>
            <a:endParaRPr lang="en-US"/>
          </a:p>
        </p:txBody>
      </p:sp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2BFAA99C-1087-1846-9CA3-03C1756D1770}" type="slidenum">
              <a:rPr lang="en-US" sz="1200"/>
              <a:pPr algn="r">
                <a:buClrTx/>
                <a:buFontTx/>
                <a:buNone/>
              </a:pPr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ways to deal with orientation: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Lock</a:t>
            </a:r>
            <a:r>
              <a:rPr lang="en-US" baseline="0" dirty="0" smtClean="0"/>
              <a:t> the orientation for the entire app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Setting a fixed orientation for specific screens within your app</a:t>
            </a:r>
            <a:br>
              <a:rPr lang="en-US" baseline="0" dirty="0" smtClean="0"/>
            </a:br>
            <a:r>
              <a:rPr lang="en-US" baseline="0" dirty="0" smtClean="0"/>
              <a:t>(e.g. one screen in portrait and another in landscape, but those are locked)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Actively updating your app’s UI based on the current orientation by handling orientation events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/ sample code on next slides, this is just an intro slide</a:t>
            </a:r>
          </a:p>
          <a:p>
            <a:r>
              <a:rPr lang="en-US" baseline="0" dirty="0" smtClean="0"/>
              <a:t>Consider supporting upside down with portrait orientations</a:t>
            </a:r>
          </a:p>
          <a:p>
            <a:r>
              <a:rPr lang="en-US" baseline="0" dirty="0" smtClean="0"/>
              <a:t>and both landscape left and right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method is deprecated in favor of the Resources/android/</a:t>
            </a:r>
            <a:r>
              <a:rPr lang="en-US" dirty="0" err="1" smtClean="0"/>
              <a:t>AndroidManifest</a:t>
            </a:r>
            <a:r>
              <a:rPr lang="en-US" baseline="0" dirty="0" smtClean="0"/>
              <a:t> (option 2) technique</a:t>
            </a:r>
          </a:p>
          <a:p>
            <a:r>
              <a:rPr lang="en-US" baseline="0" dirty="0" smtClean="0"/>
              <a:t>However it is the most sure-fire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set orientation on a per window</a:t>
            </a:r>
            <a:r>
              <a:rPr lang="en-US" baseline="0" dirty="0" smtClean="0"/>
              <a:t> basis within your app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3E2F9-1BAB-1840-B5DF-7F3B63C7F7FA}" type="datetimeFigureOut">
              <a:rPr lang="en-US" smtClean="0"/>
              <a:pPr>
                <a:defRPr/>
              </a:pPr>
              <a:t>6/14/11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5D7A2-A148-ED44-ABB8-FDBA08B038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9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92884-5520-6142-A027-159A2E2BE2FD}" type="datetimeFigureOut">
              <a:rPr lang="en-US" smtClean="0"/>
              <a:pPr>
                <a:defRPr/>
              </a:pPr>
              <a:t>6/14/11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C7D01-69C5-444E-9501-E739F06726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5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909BB-7731-2349-A352-587C1055C750}" type="datetimeFigureOut">
              <a:rPr lang="en-US" smtClean="0"/>
              <a:pPr>
                <a:defRPr/>
              </a:pPr>
              <a:t>6/14/11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CDB4-7D70-0A4C-8B45-554AA21C34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  <p:extLst>
      <p:ext uri="{BB962C8B-B14F-4D97-AF65-F5344CB8AC3E}">
        <p14:creationId xmlns:p14="http://schemas.microsoft.com/office/powerpoint/2010/main" val="376493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60205-FC33-5848-8900-96211E51F7D1}" type="datetimeFigureOut">
              <a:rPr lang="en-US" smtClean="0"/>
              <a:pPr>
                <a:defRPr/>
              </a:pPr>
              <a:t>6/14/11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CDE17-1AD3-574E-B5E6-9E876CA8D2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A12A-188F-504C-9F27-FABF27CD59C2}" type="datetimeFigureOut">
              <a:rPr lang="en-US" smtClean="0"/>
              <a:pPr>
                <a:defRPr/>
              </a:pPr>
              <a:t>6/14/11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29A3D-52C2-3547-9E7F-0CB1A4CEA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57971AC-3086-6649-9070-2D3C982AFAF3}" type="datetimeFigureOut">
              <a:rPr lang="en-US" smtClean="0"/>
              <a:pPr>
                <a:defRPr/>
              </a:pPr>
              <a:t>6/14/11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E0EF94-96EA-EB46-BF1F-5459B8A80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9" name="Picture 7" descr="appc_gray_light_triang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9" name="Picture 7" descr="appc_gray_light_triangl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6" r:id="rId4"/>
    <p:sldLayoutId id="2147483809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1019105" TargetMode="External"/><Relationship Id="rId4" Type="http://schemas.openxmlformats.org/officeDocument/2006/relationships/hyperlink" Target="https://gist.github.com/1018107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741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itle 11"/>
          <p:cNvSpPr txBox="1">
            <a:spLocks/>
          </p:cNvSpPr>
          <p:nvPr/>
        </p:nvSpPr>
        <p:spPr bwMode="auto">
          <a:xfrm>
            <a:off x="762000" y="2500218"/>
            <a:ext cx="77136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 dirty="0" smtClean="0">
                <a:solidFill>
                  <a:srgbClr val="122956"/>
                </a:solidFill>
                <a:cs typeface="Trebuchet MS" charset="0"/>
              </a:rPr>
              <a:t>Orientation and Gestures</a:t>
            </a:r>
            <a:endParaRPr lang="en-US" sz="40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Ti.Gesture.orientationchange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Event properties and methods: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8133" y="3118447"/>
            <a:ext cx="7958667" cy="280076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Ti.Gesture.addEventListener</a:t>
            </a:r>
            <a:r>
              <a:rPr lang="en-US" sz="1600" dirty="0">
                <a:latin typeface="Courier"/>
                <a:cs typeface="Courier"/>
              </a:rPr>
              <a:t>('</a:t>
            </a:r>
            <a:r>
              <a:rPr lang="en-US" sz="1600" dirty="0" err="1">
                <a:latin typeface="Courier"/>
                <a:cs typeface="Courier"/>
              </a:rPr>
              <a:t>orientationchange</a:t>
            </a:r>
            <a:r>
              <a:rPr lang="en-US" sz="1600" dirty="0">
                <a:latin typeface="Courier"/>
                <a:cs typeface="Courier"/>
              </a:rPr>
              <a:t>',function(e</a:t>
            </a:r>
            <a:r>
              <a:rPr lang="en-US" sz="1600" dirty="0" smtClean="0">
                <a:latin typeface="Courier"/>
                <a:cs typeface="Courier"/>
              </a:rPr>
              <a:t>) {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// </a:t>
            </a:r>
            <a:r>
              <a:rPr lang="en-US" sz="1600" dirty="0" smtClean="0">
                <a:latin typeface="Courier"/>
                <a:cs typeface="Courier"/>
              </a:rPr>
              <a:t>get current device orientation from</a:t>
            </a:r>
          </a:p>
          <a:p>
            <a:r>
              <a:rPr lang="en-US" sz="1600" dirty="0" smtClean="0">
                <a:latin typeface="Courier"/>
                <a:cs typeface="Courier"/>
              </a:rPr>
              <a:t>	// </a:t>
            </a:r>
            <a:r>
              <a:rPr lang="en-US" sz="1600" dirty="0" err="1" smtClean="0">
                <a:latin typeface="Courier"/>
                <a:cs typeface="Courier"/>
              </a:rPr>
              <a:t>Titanium.Gesture.orientation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</a:p>
          <a:p>
            <a:r>
              <a:rPr lang="en-US" sz="1600" dirty="0">
                <a:latin typeface="Courier"/>
                <a:cs typeface="Courier"/>
              </a:rPr>
              <a:t>	// get </a:t>
            </a:r>
            <a:r>
              <a:rPr lang="en-US" sz="1600" dirty="0" smtClean="0">
                <a:latin typeface="Courier"/>
                <a:cs typeface="Courier"/>
              </a:rPr>
              <a:t>orientation </a:t>
            </a:r>
            <a:r>
              <a:rPr lang="en-US" sz="1600" dirty="0">
                <a:latin typeface="Courier"/>
                <a:cs typeface="Courier"/>
              </a:rPr>
              <a:t>from event object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// from </a:t>
            </a:r>
            <a:r>
              <a:rPr lang="en-US" sz="1600" dirty="0" err="1" smtClean="0">
                <a:latin typeface="Courier"/>
                <a:cs typeface="Courier"/>
              </a:rPr>
              <a:t>e.orientation</a:t>
            </a:r>
            <a:endParaRPr lang="en-US" sz="1600" dirty="0" smtClean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	// two methods return Boolean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// </a:t>
            </a:r>
            <a:r>
              <a:rPr lang="en-US" sz="1600" dirty="0" err="1" smtClean="0">
                <a:latin typeface="Courier"/>
                <a:cs typeface="Courier"/>
              </a:rPr>
              <a:t>e.source.isPortrait</a:t>
            </a:r>
            <a:r>
              <a:rPr lang="en-US" sz="1600" dirty="0" smtClean="0">
                <a:latin typeface="Courier"/>
                <a:cs typeface="Courier"/>
              </a:rPr>
              <a:t>()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// </a:t>
            </a:r>
            <a:r>
              <a:rPr lang="en-US" sz="1600" dirty="0" err="1" smtClean="0">
                <a:latin typeface="Courier"/>
                <a:cs typeface="Courier"/>
              </a:rPr>
              <a:t>e.source.isLandscape</a:t>
            </a:r>
            <a:r>
              <a:rPr lang="en-US" sz="1600" dirty="0" smtClean="0">
                <a:latin typeface="Courier"/>
                <a:cs typeface="Courier"/>
              </a:rPr>
              <a:t>()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}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95465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Orientation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React to orientation change via event listener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Move and rotate UI elements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Might swap graphics and elements</a:t>
            </a:r>
          </a:p>
        </p:txBody>
      </p:sp>
    </p:spTree>
    <p:extLst>
      <p:ext uri="{BB962C8B-B14F-4D97-AF65-F5344CB8AC3E}">
        <p14:creationId xmlns:p14="http://schemas.microsoft.com/office/powerpoint/2010/main" val="186607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Gestures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197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Shake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Swipe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Touch start, end, move, and cancel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Long press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Pitch, roll, and yaw</a:t>
            </a:r>
          </a:p>
        </p:txBody>
      </p:sp>
    </p:spTree>
    <p:extLst>
      <p:ext uri="{BB962C8B-B14F-4D97-AF65-F5344CB8AC3E}">
        <p14:creationId xmlns:p14="http://schemas.microsoft.com/office/powerpoint/2010/main" val="418926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Ti.Gesture.shake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Event object properties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28133" y="3118447"/>
            <a:ext cx="7958667" cy="13234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err="1" smtClean="0">
                <a:latin typeface="Courier"/>
                <a:cs typeface="Courier"/>
              </a:rPr>
              <a:t>Ti.Gesture.addEventListener</a:t>
            </a:r>
            <a:r>
              <a:rPr lang="en-US" sz="1600" dirty="0">
                <a:latin typeface="Courier"/>
                <a:cs typeface="Courier"/>
              </a:rPr>
              <a:t>('</a:t>
            </a:r>
            <a:r>
              <a:rPr lang="en-US" sz="1600" dirty="0" err="1">
                <a:latin typeface="Courier"/>
                <a:cs typeface="Courier"/>
              </a:rPr>
              <a:t>shake',function</a:t>
            </a:r>
            <a:r>
              <a:rPr lang="en-US" sz="1600" dirty="0">
                <a:latin typeface="Courier"/>
                <a:cs typeface="Courier"/>
              </a:rPr>
              <a:t>(e) {</a:t>
            </a:r>
          </a:p>
          <a:p>
            <a:r>
              <a:rPr lang="en-US" sz="1600" dirty="0">
                <a:latin typeface="Courier"/>
                <a:cs typeface="Courier"/>
              </a:rPr>
              <a:t>	alert('Shaken, not stirred');</a:t>
            </a:r>
          </a:p>
          <a:p>
            <a:r>
              <a:rPr lang="en-US" sz="1600" dirty="0">
                <a:latin typeface="Courier"/>
                <a:cs typeface="Courier"/>
              </a:rPr>
              <a:t>})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</a:p>
          <a:p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Built-in event on most </a:t>
            </a:r>
            <a:r>
              <a:rPr lang="en-US" dirty="0" err="1" smtClean="0"/>
              <a:t>Ti.UI</a:t>
            </a:r>
            <a:r>
              <a:rPr lang="en-US" dirty="0" smtClean="0"/>
              <a:t> elements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Event object properties: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direction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source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x/y </a:t>
            </a:r>
            <a:r>
              <a:rPr lang="en-US" dirty="0" err="1" smtClean="0"/>
              <a:t>coords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Built-in event on most </a:t>
            </a:r>
            <a:r>
              <a:rPr lang="en-US" dirty="0" err="1"/>
              <a:t>Ti.UI</a:t>
            </a:r>
            <a:r>
              <a:rPr lang="en-US" dirty="0"/>
              <a:t> </a:t>
            </a:r>
            <a:r>
              <a:rPr lang="en-US" dirty="0" smtClean="0"/>
              <a:t>elements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Subtypes: </a:t>
            </a:r>
            <a:r>
              <a:rPr lang="en-US" dirty="0" err="1" smtClean="0"/>
              <a:t>touchstart</a:t>
            </a:r>
            <a:r>
              <a:rPr lang="en-US" dirty="0" smtClean="0"/>
              <a:t>, </a:t>
            </a:r>
            <a:r>
              <a:rPr lang="en-US" dirty="0" err="1" smtClean="0"/>
              <a:t>touchmove</a:t>
            </a:r>
            <a:r>
              <a:rPr lang="en-US" dirty="0" smtClean="0"/>
              <a:t>, </a:t>
            </a:r>
            <a:r>
              <a:rPr lang="en-US" dirty="0" err="1" smtClean="0"/>
              <a:t>touchend</a:t>
            </a:r>
            <a:r>
              <a:rPr lang="en-US" dirty="0" smtClean="0"/>
              <a:t>, </a:t>
            </a:r>
            <a:r>
              <a:rPr lang="en-US" dirty="0" err="1" smtClean="0"/>
              <a:t>touchcancel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Event object properties: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source</a:t>
            </a:r>
            <a:endParaRPr lang="en-US" dirty="0"/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/>
              <a:t>x/y </a:t>
            </a:r>
            <a:r>
              <a:rPr lang="en-US" dirty="0" err="1"/>
              <a:t>coords</a:t>
            </a:r>
            <a:endParaRPr lang="en-US" dirty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err="1" smtClean="0"/>
              <a:t>touchmove</a:t>
            </a:r>
            <a:r>
              <a:rPr lang="en-US" dirty="0" smtClean="0"/>
              <a:t> fires continuously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Not natively supported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Simulate by tracking </a:t>
            </a:r>
            <a:r>
              <a:rPr lang="en-US" dirty="0" err="1" smtClean="0"/>
              <a:t>touchstart</a:t>
            </a:r>
            <a:r>
              <a:rPr lang="en-US" dirty="0" smtClean="0"/>
              <a:t> and </a:t>
            </a:r>
            <a:r>
              <a:rPr lang="en-US" dirty="0" err="1" smtClean="0"/>
              <a:t>touchend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>
                <a:hlinkClick r:id="rId3"/>
              </a:rPr>
              <a:t>https://gist.github.com/</a:t>
            </a:r>
            <a:r>
              <a:rPr lang="en-US" dirty="0" smtClean="0">
                <a:hlinkClick r:id="rId3"/>
              </a:rPr>
              <a:t>1019105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Faking long press in Android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sz="2000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>
                <a:hlinkClick r:id="rId4"/>
              </a:rPr>
              <a:t>https://gist.github.com/</a:t>
            </a:r>
            <a:r>
              <a:rPr lang="en-US" dirty="0" smtClean="0">
                <a:hlinkClick r:id="rId4"/>
              </a:rPr>
              <a:t>1018107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	</a:t>
            </a:r>
            <a:r>
              <a:rPr lang="en-US" sz="2000" dirty="0" smtClean="0"/>
              <a:t>Long press to delete table row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Use accelerometer to track pitch, roll, and yaw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Not all devices include necessary hardware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Kitchen Sink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291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Q&amp;A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9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orientation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Gestures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23875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Lab Exercise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0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Locking orientation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Fixing orientation per window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Handling orientation events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301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iOS</a:t>
            </a:r>
            <a:r>
              <a:rPr lang="en-US" dirty="0" smtClean="0"/>
              <a:t> – </a:t>
            </a:r>
            <a:r>
              <a:rPr lang="en-US" dirty="0" err="1" smtClean="0"/>
              <a:t>tiapp.xml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Android – three options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Support upside-down and left/right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9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</a:t>
            </a: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In </a:t>
            </a:r>
            <a:r>
              <a:rPr lang="en-US" dirty="0" err="1" smtClean="0"/>
              <a:t>tiapp.xml</a:t>
            </a:r>
            <a:r>
              <a:rPr lang="en-US" dirty="0" smtClean="0"/>
              <a:t>: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28133" y="2029876"/>
            <a:ext cx="7958667" cy="304698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iphone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latin typeface="Courier"/>
                <a:cs typeface="Courier"/>
              </a:rPr>
              <a:t>	&lt;orientations device="</a:t>
            </a:r>
            <a:r>
              <a:rPr lang="en-US" sz="1600" dirty="0" err="1">
                <a:latin typeface="Courier"/>
                <a:cs typeface="Courier"/>
              </a:rPr>
              <a:t>iphone</a:t>
            </a:r>
            <a:r>
              <a:rPr lang="en-US" sz="1600" dirty="0">
                <a:latin typeface="Courier"/>
                <a:cs typeface="Courier"/>
              </a:rPr>
              <a:t>"&gt;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Ti.UI.UPSIDE_PORTRAIT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&lt;/orientations&gt;</a:t>
            </a:r>
          </a:p>
          <a:p>
            <a:r>
              <a:rPr lang="en-US" sz="1600" dirty="0">
                <a:latin typeface="Courier"/>
                <a:cs typeface="Courier"/>
              </a:rPr>
              <a:t>	&lt;orientations device="</a:t>
            </a:r>
            <a:r>
              <a:rPr lang="en-US" sz="1600" dirty="0" err="1">
                <a:latin typeface="Courier"/>
                <a:cs typeface="Courier"/>
              </a:rPr>
              <a:t>ipad</a:t>
            </a:r>
            <a:r>
              <a:rPr lang="en-US" sz="1600" dirty="0">
                <a:latin typeface="Courier"/>
                <a:cs typeface="Courier"/>
              </a:rPr>
              <a:t>"&gt;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Ti.UI.UPSIDE_PORTRAIT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Ti.UI.LANDSCAPE_LEFT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Ti.UI.LANDSCAPE_RIGHT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&lt;/orientations&gt;</a:t>
            </a:r>
          </a:p>
          <a:p>
            <a:r>
              <a:rPr lang="en-US" sz="1600" dirty="0">
                <a:latin typeface="Courier"/>
                <a:cs typeface="Courier"/>
              </a:rPr>
              <a:t>&lt;/</a:t>
            </a:r>
            <a:r>
              <a:rPr lang="en-US" sz="1600" dirty="0" err="1">
                <a:latin typeface="Courier"/>
                <a:cs typeface="Courier"/>
              </a:rPr>
              <a:t>iphone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47352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u="sng" dirty="0" smtClean="0"/>
              <a:t>Option 1 - </a:t>
            </a:r>
            <a:r>
              <a:rPr lang="en-US" u="sng" dirty="0" err="1" smtClean="0"/>
              <a:t>tiapp.xml</a:t>
            </a:r>
            <a:r>
              <a:rPr lang="en-US" u="sng" dirty="0" smtClean="0"/>
              <a:t>: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- Copy code from build/android/</a:t>
            </a:r>
            <a:r>
              <a:rPr lang="en-US" sz="2000" dirty="0" err="1" smtClean="0"/>
              <a:t>AndroidManifest.xml</a:t>
            </a:r>
            <a:endParaRPr lang="en-US" sz="2000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- Add &lt;android&gt; and nested &lt;manifest&gt; tags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- remove “</a:t>
            </a:r>
            <a:r>
              <a:rPr lang="en-US" sz="2000" dirty="0" smtClean="0">
                <a:latin typeface="Courier"/>
                <a:cs typeface="Courier"/>
              </a:rPr>
              <a:t>|orientation</a:t>
            </a:r>
            <a:r>
              <a:rPr lang="en-US" sz="2000" dirty="0" smtClean="0"/>
              <a:t>” from every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7182" y="3299876"/>
            <a:ext cx="7958667" cy="286232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>
                <a:latin typeface="Courier"/>
                <a:cs typeface="Courier"/>
              </a:rPr>
              <a:t>&lt;android </a:t>
            </a:r>
            <a:r>
              <a:rPr lang="en-US" sz="1500" dirty="0" err="1">
                <a:latin typeface="Courier"/>
                <a:cs typeface="Courier"/>
              </a:rPr>
              <a:t>xmlns:android</a:t>
            </a:r>
            <a:r>
              <a:rPr lang="en-US" sz="1500" dirty="0">
                <a:latin typeface="Courier"/>
                <a:cs typeface="Courier"/>
              </a:rPr>
              <a:t>="http://</a:t>
            </a:r>
            <a:r>
              <a:rPr lang="en-US" sz="1500" dirty="0" err="1">
                <a:latin typeface="Courier"/>
                <a:cs typeface="Courier"/>
              </a:rPr>
              <a:t>schemas.android.com</a:t>
            </a:r>
            <a:r>
              <a:rPr lang="en-US" sz="1500" dirty="0">
                <a:latin typeface="Courier"/>
                <a:cs typeface="Courier"/>
              </a:rPr>
              <a:t>/</a:t>
            </a:r>
            <a:r>
              <a:rPr lang="en-US" sz="1500" dirty="0" err="1">
                <a:latin typeface="Courier"/>
                <a:cs typeface="Courier"/>
              </a:rPr>
              <a:t>apk</a:t>
            </a:r>
            <a:r>
              <a:rPr lang="en-US" sz="1500" dirty="0">
                <a:latin typeface="Courier"/>
                <a:cs typeface="Courier"/>
              </a:rPr>
              <a:t>/res/android"&gt;</a:t>
            </a:r>
          </a:p>
          <a:p>
            <a:r>
              <a:rPr lang="en-US" sz="1500" dirty="0">
                <a:latin typeface="Courier"/>
                <a:cs typeface="Courier"/>
              </a:rPr>
              <a:t>  &lt;manifest&gt;</a:t>
            </a:r>
          </a:p>
          <a:p>
            <a:r>
              <a:rPr lang="en-US" sz="1500" dirty="0">
                <a:latin typeface="Courier"/>
                <a:cs typeface="Courier"/>
              </a:rPr>
              <a:t>    &lt;activity</a:t>
            </a:r>
          </a:p>
          <a:p>
            <a:r>
              <a:rPr lang="en-US" sz="1500" dirty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org.appcelerator.titanium.TiActivity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keyboardHidden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>
                <a:latin typeface="Courier"/>
                <a:cs typeface="Courier"/>
              </a:rPr>
              <a:t>       </a:t>
            </a:r>
            <a:r>
              <a:rPr lang="en-US" sz="1500" dirty="0" err="1">
                <a:latin typeface="Courier"/>
                <a:cs typeface="Courier"/>
              </a:rPr>
              <a:t>android:screenOrientation</a:t>
            </a:r>
            <a:r>
              <a:rPr lang="en-US" sz="1500" dirty="0">
                <a:latin typeface="Courier"/>
                <a:cs typeface="Courier"/>
              </a:rPr>
              <a:t>="portrait”</a:t>
            </a:r>
          </a:p>
          <a:p>
            <a:r>
              <a:rPr lang="en-US" sz="1500" dirty="0">
                <a:latin typeface="Courier"/>
                <a:cs typeface="Courier"/>
              </a:rPr>
              <a:t>    /&gt;</a:t>
            </a:r>
          </a:p>
          <a:p>
            <a:r>
              <a:rPr lang="en-US" sz="1500" dirty="0">
                <a:latin typeface="Courier"/>
                <a:cs typeface="Courier"/>
              </a:rPr>
              <a:t>    &lt;activity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ti.modules.titanium.ui.TiTabActivity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>
                <a:latin typeface="Courier"/>
                <a:cs typeface="Courier"/>
              </a:rPr>
              <a:t>    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"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>
                <a:latin typeface="Courier"/>
                <a:cs typeface="Courier"/>
              </a:rPr>
              <a:t>    /&gt;</a:t>
            </a:r>
          </a:p>
          <a:p>
            <a:r>
              <a:rPr lang="en-US" sz="1500" dirty="0">
                <a:latin typeface="Courier"/>
                <a:cs typeface="Courier"/>
              </a:rPr>
              <a:t>  &lt;/manifest&gt;</a:t>
            </a:r>
          </a:p>
          <a:p>
            <a:r>
              <a:rPr lang="en-US" sz="1500" dirty="0">
                <a:latin typeface="Courier"/>
                <a:cs typeface="Courier"/>
              </a:rPr>
              <a:t>&lt;/android&gt;</a:t>
            </a:r>
            <a:endParaRPr lang="en-US" sz="15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13597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u="sng" dirty="0" smtClean="0"/>
              <a:t>Option 2 - Android manifest file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Copy </a:t>
            </a:r>
            <a:r>
              <a:rPr lang="en-US" sz="2000" dirty="0" smtClean="0"/>
              <a:t>build</a:t>
            </a:r>
            <a:r>
              <a:rPr lang="en-US" sz="2000" dirty="0"/>
              <a:t>/android/</a:t>
            </a:r>
            <a:r>
              <a:rPr lang="en-US" sz="2000" dirty="0" err="1" smtClean="0"/>
              <a:t>AndroidManifest.xml</a:t>
            </a:r>
            <a:r>
              <a:rPr lang="en-US" sz="2000" dirty="0" smtClean="0"/>
              <a:t> to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/>
              <a:t>Resources/android/</a:t>
            </a:r>
            <a:r>
              <a:rPr lang="en-US" sz="2000" dirty="0" err="1" smtClean="0"/>
              <a:t>AndroidManifest.xml</a:t>
            </a:r>
            <a:endParaRPr lang="en-US" sz="2000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remove “</a:t>
            </a:r>
            <a:r>
              <a:rPr lang="en-US" sz="2000" dirty="0">
                <a:latin typeface="Courier"/>
                <a:cs typeface="Courier"/>
              </a:rPr>
              <a:t>|orientation</a:t>
            </a:r>
            <a:r>
              <a:rPr lang="en-US" sz="2000" dirty="0"/>
              <a:t>” from every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714" y="3565970"/>
            <a:ext cx="8781143" cy="193899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org.appcelerator.titanium.TiActivity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android:screenOrientation</a:t>
            </a:r>
            <a:r>
              <a:rPr lang="en-US" sz="1500" dirty="0">
                <a:latin typeface="Courier"/>
                <a:cs typeface="Courier"/>
              </a:rPr>
              <a:t>="portrait”</a:t>
            </a:r>
          </a:p>
          <a:p>
            <a:r>
              <a:rPr lang="en-US" sz="1500" dirty="0" smtClean="0">
                <a:latin typeface="Courier"/>
                <a:cs typeface="Courier"/>
              </a:rPr>
              <a:t>/</a:t>
            </a:r>
            <a:r>
              <a:rPr lang="en-US" sz="1500" dirty="0">
                <a:latin typeface="Courier"/>
                <a:cs typeface="Courier"/>
              </a:rPr>
              <a:t>&gt;</a:t>
            </a:r>
          </a:p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ti.modules.titanium.ui.TiTabActivity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 smtClean="0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/&gt;</a:t>
            </a:r>
            <a:endParaRPr lang="en-US" sz="15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32435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u="sng" dirty="0" smtClean="0"/>
              <a:t>Option 3 - Android manifest file</a:t>
            </a:r>
            <a:r>
              <a:rPr lang="en-US" dirty="0" smtClean="0"/>
              <a:t> – </a:t>
            </a:r>
            <a:r>
              <a:rPr lang="en-US" i="1" dirty="0" smtClean="0"/>
              <a:t>deprecated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Copy </a:t>
            </a:r>
            <a:r>
              <a:rPr lang="en-US" sz="2000" dirty="0" smtClean="0"/>
              <a:t>build</a:t>
            </a:r>
            <a:r>
              <a:rPr lang="en-US" sz="2000" dirty="0"/>
              <a:t>/android/</a:t>
            </a:r>
            <a:r>
              <a:rPr lang="en-US" sz="2000" dirty="0" err="1" smtClean="0"/>
              <a:t>AndroidManifest.xml</a:t>
            </a:r>
            <a:r>
              <a:rPr lang="en-US" sz="2000" dirty="0" smtClean="0"/>
              <a:t> to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	  build/</a:t>
            </a:r>
            <a:r>
              <a:rPr lang="en-US" sz="2000" dirty="0"/>
              <a:t>android/</a:t>
            </a:r>
            <a:r>
              <a:rPr lang="en-US" sz="2000" dirty="0" err="1" smtClean="0"/>
              <a:t>AndroidManifest.custom.xml</a:t>
            </a:r>
            <a:endParaRPr lang="en-US" sz="2000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remove “</a:t>
            </a:r>
            <a:r>
              <a:rPr lang="en-US" sz="2000" dirty="0">
                <a:latin typeface="Courier"/>
                <a:cs typeface="Courier"/>
              </a:rPr>
              <a:t>|orientation</a:t>
            </a:r>
            <a:r>
              <a:rPr lang="en-US" sz="2000" dirty="0"/>
              <a:t>” from every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714" y="3565970"/>
            <a:ext cx="8781143" cy="193899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org.appcelerator.titanium.TiActivity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android:screenOrientation</a:t>
            </a:r>
            <a:r>
              <a:rPr lang="en-US" sz="1500" dirty="0">
                <a:latin typeface="Courier"/>
                <a:cs typeface="Courier"/>
              </a:rPr>
              <a:t>="portrait”</a:t>
            </a:r>
          </a:p>
          <a:p>
            <a:r>
              <a:rPr lang="en-US" sz="1500" dirty="0" smtClean="0">
                <a:latin typeface="Courier"/>
                <a:cs typeface="Courier"/>
              </a:rPr>
              <a:t>/</a:t>
            </a:r>
            <a:r>
              <a:rPr lang="en-US" sz="1500" dirty="0">
                <a:latin typeface="Courier"/>
                <a:cs typeface="Courier"/>
              </a:rPr>
              <a:t>&gt;</a:t>
            </a:r>
          </a:p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ti.modules.titanium.ui.TiTabActivity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 smtClean="0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/&gt;</a:t>
            </a:r>
            <a:endParaRPr lang="en-US" sz="15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90066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Per “screen” basis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Use </a:t>
            </a:r>
            <a:r>
              <a:rPr lang="en-US" dirty="0" err="1" smtClean="0"/>
              <a:t>Ti.UI.orientation</a:t>
            </a:r>
            <a:r>
              <a:rPr lang="en-US" dirty="0" smtClean="0"/>
              <a:t> = </a:t>
            </a:r>
            <a:r>
              <a:rPr lang="en-US" i="1" dirty="0" smtClean="0"/>
              <a:t>orientation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Supported values include: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PORTRAIT / UPSIDE_PORTRAIT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LANDSCAPE_LEFT / LANDSCAPE_RIGHT</a:t>
            </a:r>
            <a:endParaRPr lang="en-US" sz="1800" dirty="0" smtClean="0"/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FACE_UP / FACE_DOWN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2200" dirty="0" smtClean="0"/>
              <a:t>For example:</a:t>
            </a:r>
            <a:endParaRPr lang="en-US" sz="1800" dirty="0"/>
          </a:p>
          <a:p>
            <a:pPr lvl="1">
              <a:spcBef>
                <a:spcPts val="600"/>
              </a:spcBef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7334" y="5479748"/>
            <a:ext cx="5152571" cy="78483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500" dirty="0" smtClean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</a:t>
            </a:r>
            <a:r>
              <a:rPr lang="en-US" sz="1500" dirty="0" err="1" smtClean="0">
                <a:latin typeface="Courier"/>
                <a:cs typeface="Courier"/>
              </a:rPr>
              <a:t>Ti.UI.orientation</a:t>
            </a:r>
            <a:r>
              <a:rPr lang="en-US" sz="1500" dirty="0" smtClean="0">
                <a:latin typeface="Courier"/>
                <a:cs typeface="Courier"/>
              </a:rPr>
              <a:t> </a:t>
            </a:r>
            <a:r>
              <a:rPr lang="en-US" sz="1500" dirty="0">
                <a:latin typeface="Courier"/>
                <a:cs typeface="Courier"/>
              </a:rPr>
              <a:t>= </a:t>
            </a:r>
            <a:r>
              <a:rPr lang="en-US" sz="1500" dirty="0" err="1" smtClean="0">
                <a:latin typeface="Courier"/>
                <a:cs typeface="Courier"/>
              </a:rPr>
              <a:t>Ti.UI.PORTRAIT</a:t>
            </a:r>
            <a:endParaRPr lang="en-US" sz="1500" dirty="0" smtClean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</a:t>
            </a:r>
            <a:endParaRPr lang="en-US" sz="15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6169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3127</TotalTime>
  <Words>651</Words>
  <Application>Microsoft Macintosh PowerPoint</Application>
  <PresentationFormat>On-screen Show (4:3)</PresentationFormat>
  <Paragraphs>209</Paragraphs>
  <Slides>20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Theme</vt:lpstr>
      <vt:lpstr>PowerPoint Presentation</vt:lpstr>
      <vt:lpstr>Agenda</vt:lpstr>
      <vt:lpstr>Device orientation</vt:lpstr>
      <vt:lpstr>Locking orientation</vt:lpstr>
      <vt:lpstr>Locking Orientation - iOS</vt:lpstr>
      <vt:lpstr>Locking Orientation - Android</vt:lpstr>
      <vt:lpstr>Locking Orientation - Android</vt:lpstr>
      <vt:lpstr>Locking Orientation - Android</vt:lpstr>
      <vt:lpstr>Fixed Orientation</vt:lpstr>
      <vt:lpstr>Orientation Events</vt:lpstr>
      <vt:lpstr>Handling Orientation Changes</vt:lpstr>
      <vt:lpstr>Gestures</vt:lpstr>
      <vt:lpstr>Gestures</vt:lpstr>
      <vt:lpstr>Shake</vt:lpstr>
      <vt:lpstr>Swipes</vt:lpstr>
      <vt:lpstr>Touches</vt:lpstr>
      <vt:lpstr>Long press</vt:lpstr>
      <vt:lpstr>Accelerometer</vt:lpstr>
      <vt:lpstr>Q&amp;A</vt:lpstr>
      <vt:lpstr>Lab Exercise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Tim Poulsen</cp:lastModifiedBy>
  <cp:revision>121</cp:revision>
  <dcterms:created xsi:type="dcterms:W3CDTF">2010-12-08T19:18:01Z</dcterms:created>
  <dcterms:modified xsi:type="dcterms:W3CDTF">2011-06-14T21:24:47Z</dcterms:modified>
</cp:coreProperties>
</file>