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14"/>
  </p:notesMasterIdLst>
  <p:sldIdLst>
    <p:sldId id="256" r:id="rId2"/>
    <p:sldId id="258" r:id="rId3"/>
    <p:sldId id="267" r:id="rId4"/>
    <p:sldId id="332" r:id="rId5"/>
    <p:sldId id="333" r:id="rId6"/>
    <p:sldId id="340" r:id="rId7"/>
    <p:sldId id="329" r:id="rId8"/>
    <p:sldId id="331" r:id="rId9"/>
    <p:sldId id="341" r:id="rId10"/>
    <p:sldId id="327" r:id="rId11"/>
    <p:sldId id="342" r:id="rId12"/>
    <p:sldId id="328" r:id="rId13"/>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303" autoAdjust="0"/>
  </p:normalViewPr>
  <p:slideViewPr>
    <p:cSldViewPr>
      <p:cViewPr varScale="1">
        <p:scale>
          <a:sx n="75" d="100"/>
          <a:sy n="75" d="100"/>
        </p:scale>
        <p:origin x="-2608" y="-120"/>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60 </a:t>
            </a:r>
            <a:r>
              <a:rPr lang="en-US" b="1" dirty="0" err="1">
                <a:latin typeface="Calibri" charset="0"/>
                <a:ea typeface="ＭＳ Ｐゴシック" charset="0"/>
                <a:cs typeface="ＭＳ Ｐゴシック" charset="0"/>
              </a:rPr>
              <a:t>mins</a:t>
            </a:r>
            <a:r>
              <a:rPr lang="en-US" b="1"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teaching, 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a:defRPr/>
            </a:pPr>
            <a:fld id="{C704D923-8FB6-2040-A5D7-BD75ED8E8368}" type="slidenum">
              <a:rPr lang="en-US" smtClean="0"/>
              <a:pPr>
                <a:defRPr/>
              </a:pPr>
              <a:t>11</a:t>
            </a:fld>
            <a:endParaRPr lang="en-US"/>
          </a:p>
        </p:txBody>
      </p:sp>
    </p:spTree>
    <p:extLst>
      <p:ext uri="{BB962C8B-B14F-4D97-AF65-F5344CB8AC3E}">
        <p14:creationId xmlns:p14="http://schemas.microsoft.com/office/powerpoint/2010/main" val="2440708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Walk through the finished code</a:t>
            </a: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Can also walk through the finished </a:t>
            </a:r>
            <a:r>
              <a:rPr lang="en-US" baseline="0" dirty="0" err="1" smtClean="0">
                <a:solidFill>
                  <a:srgbClr val="000000"/>
                </a:solidFill>
                <a:latin typeface="Times New Roman" charset="0"/>
                <a:ea typeface="ＭＳ Ｐゴシック" charset="0"/>
                <a:cs typeface="Times New Roman" charset="0"/>
                <a:sym typeface="Times New Roman" charset="0"/>
              </a:rPr>
              <a:t>TiBH</a:t>
            </a:r>
            <a:r>
              <a:rPr lang="en-US" baseline="0" dirty="0" smtClean="0">
                <a:solidFill>
                  <a:srgbClr val="000000"/>
                </a:solidFill>
                <a:latin typeface="Times New Roman" charset="0"/>
                <a:ea typeface="ＭＳ Ｐゴシック" charset="0"/>
                <a:cs typeface="Times New Roman" charset="0"/>
                <a:sym typeface="Times New Roman" charset="0"/>
              </a:rPr>
              <a:t> custom component </a:t>
            </a:r>
            <a:r>
              <a:rPr lang="en-US" baseline="0" dirty="0" smtClean="0">
                <a:solidFill>
                  <a:srgbClr val="000000"/>
                </a:solidFill>
                <a:latin typeface="Times New Roman" charset="0"/>
                <a:ea typeface="ＭＳ Ｐゴシック" charset="0"/>
                <a:cs typeface="Times New Roman" charset="0"/>
                <a:sym typeface="Times New Roman" charset="0"/>
              </a:rPr>
              <a:t>code</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Code walkthrough high points – </a:t>
            </a:r>
            <a:r>
              <a:rPr lang="en-US" baseline="0" dirty="0" err="1" smtClean="0">
                <a:solidFill>
                  <a:srgbClr val="000000"/>
                </a:solidFill>
                <a:latin typeface="Times New Roman" charset="0"/>
                <a:ea typeface="ＭＳ Ｐゴシック" charset="0"/>
                <a:cs typeface="Times New Roman" charset="0"/>
                <a:sym typeface="Times New Roman" charset="0"/>
              </a:rPr>
              <a:t>ui.js</a:t>
            </a:r>
            <a:r>
              <a:rPr lang="en-US" baseline="0" dirty="0" smtClean="0">
                <a:solidFill>
                  <a:srgbClr val="000000"/>
                </a:solidFill>
                <a:latin typeface="Times New Roman" charset="0"/>
                <a:ea typeface="ＭＳ Ｐゴシック" charset="0"/>
                <a:cs typeface="Times New Roman" charset="0"/>
                <a:sym typeface="Times New Roman" charset="0"/>
              </a:rPr>
              <a:t>, the </a:t>
            </a:r>
            <a:r>
              <a:rPr lang="en-US" baseline="0" dirty="0" err="1" smtClean="0">
                <a:solidFill>
                  <a:srgbClr val="000000"/>
                </a:solidFill>
                <a:latin typeface="Times New Roman" charset="0"/>
                <a:ea typeface="ＭＳ Ｐゴシック" charset="0"/>
                <a:cs typeface="Times New Roman" charset="0"/>
                <a:sym typeface="Times New Roman" charset="0"/>
              </a:rPr>
              <a:t>tabView</a:t>
            </a:r>
            <a:r>
              <a:rPr lang="en-US" baseline="0" dirty="0" smtClean="0">
                <a:solidFill>
                  <a:srgbClr val="000000"/>
                </a:solidFill>
                <a:latin typeface="Times New Roman" charset="0"/>
                <a:ea typeface="ＭＳ Ｐゴシック" charset="0"/>
                <a:cs typeface="Times New Roman" charset="0"/>
                <a:sym typeface="Times New Roman" charset="0"/>
              </a:rPr>
              <a:t> component (function </a:t>
            </a:r>
            <a:r>
              <a:rPr lang="en-US" baseline="0" dirty="0" err="1" smtClean="0">
                <a:solidFill>
                  <a:srgbClr val="000000"/>
                </a:solidFill>
                <a:latin typeface="Times New Roman" charset="0"/>
                <a:ea typeface="ＭＳ Ｐゴシック" charset="0"/>
                <a:cs typeface="Times New Roman" charset="0"/>
                <a:sym typeface="Times New Roman" charset="0"/>
              </a:rPr>
              <a:t>tabView</a:t>
            </a:r>
            <a:r>
              <a:rPr lang="en-US" baseline="0" dirty="0" smtClean="0">
                <a:solidFill>
                  <a:srgbClr val="000000"/>
                </a:solidFill>
                <a:latin typeface="Times New Roman" charset="0"/>
                <a:ea typeface="ＭＳ Ｐゴシック" charset="0"/>
                <a:cs typeface="Times New Roman" charset="0"/>
                <a:sym typeface="Times New Roman" charset="0"/>
              </a:rPr>
              <a:t>())</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eaLnBrk="1" hangingPunct="1">
              <a:spcBef>
                <a:spcPts val="450"/>
              </a:spcBef>
            </a:pPr>
            <a:r>
              <a:rPr lang="en-US" baseline="0" dirty="0" smtClean="0">
                <a:solidFill>
                  <a:srgbClr val="000000"/>
                </a:solidFill>
                <a:latin typeface="Times New Roman" charset="0"/>
                <a:ea typeface="ＭＳ Ｐゴシック" charset="0"/>
                <a:cs typeface="Times New Roman" charset="0"/>
                <a:sym typeface="Times New Roman" charset="0"/>
              </a:rPr>
              <a:t>The custom tab bar is the primary bit of custom/advanced UI in the app.  Walk through how this component works, how it uses custom events, and how we add functions to the object, like:</a:t>
            </a:r>
          </a:p>
          <a:p>
            <a:pPr marL="119063" eaLnBrk="1" hangingPunct="1">
              <a:spcBef>
                <a:spcPts val="450"/>
              </a:spcBef>
            </a:pPr>
            <a:endParaRPr lang="en-US" baseline="0" dirty="0" smtClean="0">
              <a:solidFill>
                <a:srgbClr val="000000"/>
              </a:solidFill>
              <a:latin typeface="Times New Roman" charset="0"/>
              <a:ea typeface="ＭＳ Ｐゴシック" charset="0"/>
              <a:cs typeface="Times New Roman" charset="0"/>
              <a:sym typeface="Times New Roman" charset="0"/>
            </a:endParaRPr>
          </a:p>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err="1" smtClean="0">
                <a:solidFill>
                  <a:srgbClr val="000000"/>
                </a:solidFill>
                <a:latin typeface="Times New Roman" charset="0"/>
                <a:ea typeface="ＭＳ Ｐゴシック" charset="0"/>
                <a:cs typeface="Times New Roman" charset="0"/>
                <a:sym typeface="Times New Roman" charset="0"/>
              </a:rPr>
              <a:t>container.toggle</a:t>
            </a:r>
            <a:r>
              <a:rPr lang="en-US" dirty="0" smtClean="0">
                <a:solidFill>
                  <a:srgbClr val="000000"/>
                </a:solidFill>
                <a:latin typeface="Times New Roman" charset="0"/>
                <a:ea typeface="ＭＳ Ｐゴシック" charset="0"/>
                <a:cs typeface="Times New Roman" charset="0"/>
                <a:sym typeface="Times New Roman" charset="0"/>
              </a:rPr>
              <a:t> = function(on) {</a:t>
            </a:r>
          </a:p>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	</a:t>
            </a:r>
            <a:r>
              <a:rPr lang="en-US" dirty="0" err="1" smtClean="0">
                <a:solidFill>
                  <a:srgbClr val="000000"/>
                </a:solidFill>
                <a:latin typeface="Times New Roman" charset="0"/>
                <a:ea typeface="ＭＳ Ｐゴシック" charset="0"/>
                <a:cs typeface="Times New Roman" charset="0"/>
                <a:sym typeface="Times New Roman" charset="0"/>
              </a:rPr>
              <a:t>icon.image</a:t>
            </a:r>
            <a:r>
              <a:rPr lang="en-US" dirty="0" smtClean="0">
                <a:solidFill>
                  <a:srgbClr val="000000"/>
                </a:solidFill>
                <a:latin typeface="Times New Roman" charset="0"/>
                <a:ea typeface="ＭＳ Ｐゴシック" charset="0"/>
                <a:cs typeface="Times New Roman" charset="0"/>
                <a:sym typeface="Times New Roman" charset="0"/>
              </a:rPr>
              <a:t> = (on) ? </a:t>
            </a:r>
            <a:r>
              <a:rPr lang="en-US" dirty="0" err="1" smtClean="0">
                <a:solidFill>
                  <a:srgbClr val="000000"/>
                </a:solidFill>
                <a:latin typeface="Times New Roman" charset="0"/>
                <a:ea typeface="ＭＳ Ｐゴシック" charset="0"/>
                <a:cs typeface="Times New Roman" charset="0"/>
                <a:sym typeface="Times New Roman" charset="0"/>
              </a:rPr>
              <a:t>options.on</a:t>
            </a:r>
            <a:r>
              <a:rPr lang="en-US" dirty="0" smtClean="0">
                <a:solidFill>
                  <a:srgbClr val="000000"/>
                </a:solidFill>
                <a:latin typeface="Times New Roman" charset="0"/>
                <a:ea typeface="ＭＳ Ｐゴシック" charset="0"/>
                <a:cs typeface="Times New Roman" charset="0"/>
                <a:sym typeface="Times New Roman" charset="0"/>
              </a:rPr>
              <a:t> : </a:t>
            </a:r>
            <a:r>
              <a:rPr lang="en-US" dirty="0" err="1" smtClean="0">
                <a:solidFill>
                  <a:srgbClr val="000000"/>
                </a:solidFill>
                <a:latin typeface="Times New Roman" charset="0"/>
                <a:ea typeface="ＭＳ Ｐゴシック" charset="0"/>
                <a:cs typeface="Times New Roman" charset="0"/>
                <a:sym typeface="Times New Roman" charset="0"/>
              </a:rPr>
              <a:t>options.off</a:t>
            </a:r>
            <a:r>
              <a:rPr lang="en-US" dirty="0" smtClean="0">
                <a:solidFill>
                  <a:srgbClr val="000000"/>
                </a:solidFill>
                <a:latin typeface="Times New Roman" charset="0"/>
                <a:ea typeface="ＭＳ Ｐゴシック" charset="0"/>
                <a:cs typeface="Times New Roman" charset="0"/>
                <a:sym typeface="Times New Roman" charset="0"/>
              </a:rPr>
              <a:t>;</a:t>
            </a:r>
          </a:p>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	</a:t>
            </a:r>
            <a:r>
              <a:rPr lang="en-US" dirty="0" err="1" smtClean="0">
                <a:solidFill>
                  <a:srgbClr val="000000"/>
                </a:solidFill>
                <a:latin typeface="Times New Roman" charset="0"/>
                <a:ea typeface="ＭＳ Ｐゴシック" charset="0"/>
                <a:cs typeface="Times New Roman" charset="0"/>
                <a:sym typeface="Times New Roman" charset="0"/>
              </a:rPr>
              <a:t>container.backgroundImage</a:t>
            </a:r>
            <a:r>
              <a:rPr lang="en-US" dirty="0" smtClean="0">
                <a:solidFill>
                  <a:srgbClr val="000000"/>
                </a:solidFill>
                <a:latin typeface="Times New Roman" charset="0"/>
                <a:ea typeface="ＭＳ Ｐゴシック" charset="0"/>
                <a:cs typeface="Times New Roman" charset="0"/>
                <a:sym typeface="Times New Roman" charset="0"/>
              </a:rPr>
              <a:t> = (on) ? 'images/</a:t>
            </a:r>
            <a:r>
              <a:rPr lang="en-US" dirty="0" err="1" smtClean="0">
                <a:solidFill>
                  <a:srgbClr val="000000"/>
                </a:solidFill>
                <a:latin typeface="Times New Roman" charset="0"/>
                <a:ea typeface="ＭＳ Ｐゴシック" charset="0"/>
                <a:cs typeface="Times New Roman" charset="0"/>
                <a:sym typeface="Times New Roman" charset="0"/>
              </a:rPr>
              <a:t>tab.png</a:t>
            </a:r>
            <a:r>
              <a:rPr lang="en-US" dirty="0" smtClean="0">
                <a:solidFill>
                  <a:srgbClr val="000000"/>
                </a:solidFill>
                <a:latin typeface="Times New Roman" charset="0"/>
                <a:ea typeface="ＭＳ Ｐゴシック" charset="0"/>
                <a:cs typeface="Times New Roman" charset="0"/>
                <a:sym typeface="Times New Roman" charset="0"/>
              </a:rPr>
              <a:t>' : '';</a:t>
            </a:r>
          </a:p>
          <a:p>
            <a:pPr marL="119063" marR="0" indent="0" algn="l" defTabSz="914400" rtl="0" eaLnBrk="1" fontAlgn="base" latinLnBrk="0" hangingPunct="1">
              <a:lnSpc>
                <a:spcPct val="100000"/>
              </a:lnSpc>
              <a:spcBef>
                <a:spcPts val="45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r>
              <a:rPr lang="en-US" dirty="0" smtClean="0">
                <a:solidFill>
                  <a:srgbClr val="000000"/>
                </a:solidFill>
                <a:latin typeface="Lucida Grande" charset="0"/>
                <a:ea typeface="ＭＳ Ｐゴシック" charset="0"/>
                <a:cs typeface="Lucida Grande" charset="0"/>
                <a:sym typeface="Lucida Grande" charset="0"/>
              </a:rPr>
              <a:t>Take your app from </a:t>
            </a:r>
            <a:r>
              <a:rPr lang="en-US" dirty="0" err="1" smtClean="0">
                <a:solidFill>
                  <a:srgbClr val="000000"/>
                </a:solidFill>
                <a:latin typeface="Lucida Grande" charset="0"/>
                <a:ea typeface="ＭＳ Ｐゴシック" charset="0"/>
                <a:cs typeface="Lucida Grande" charset="0"/>
                <a:sym typeface="Lucida Grande" charset="0"/>
              </a:rPr>
              <a:t>unexisting</a:t>
            </a:r>
            <a:r>
              <a:rPr lang="en-US" dirty="0" smtClean="0">
                <a:solidFill>
                  <a:srgbClr val="000000"/>
                </a:solidFill>
                <a:latin typeface="Lucida Grande" charset="0"/>
                <a:ea typeface="ＭＳ Ｐゴシック" charset="0"/>
                <a:cs typeface="Lucida Grande" charset="0"/>
                <a:sym typeface="Lucida Grande" charset="0"/>
              </a:rPr>
              <a:t> to exceptional</a:t>
            </a:r>
          </a:p>
          <a:p>
            <a:pPr marL="79375" eaLnBrk="1" hangingPunct="1"/>
            <a:endParaRPr lang="en-US"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dirty="0" smtClean="0">
                <a:solidFill>
                  <a:srgbClr val="000000"/>
                </a:solidFill>
                <a:latin typeface="Lucida Grande" charset="0"/>
                <a:ea typeface="ＭＳ Ｐゴシック" charset="0"/>
                <a:cs typeface="Lucida Grande" charset="0"/>
                <a:sym typeface="Lucida Grande" charset="0"/>
              </a:rPr>
              <a:t>Quick overview of building a good app. More and more apps are adopting a custom tab bar as</a:t>
            </a:r>
            <a:r>
              <a:rPr lang="en-US" baseline="0" dirty="0" smtClean="0">
                <a:solidFill>
                  <a:srgbClr val="000000"/>
                </a:solidFill>
                <a:latin typeface="Lucida Grande" charset="0"/>
                <a:ea typeface="ＭＳ Ｐゴシック" charset="0"/>
                <a:cs typeface="Lucida Grande" charset="0"/>
                <a:sym typeface="Lucida Grande" charset="0"/>
              </a:rPr>
              <a:t> part of their application. This is a trend that is constantly going to evolve, but provides a conundrum to Titanium users that don’t have custom module experience. How to I replicate that experience?</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aseline="0" dirty="0" smtClean="0">
                <a:solidFill>
                  <a:srgbClr val="000000"/>
                </a:solidFill>
                <a:latin typeface="Lucida Grande" charset="0"/>
                <a:ea typeface="ＭＳ Ｐゴシック" charset="0"/>
                <a:cs typeface="Lucida Grande" charset="0"/>
                <a:sym typeface="Lucida Grande" charset="0"/>
              </a:rPr>
              <a:t>While this largely focuses on how to develop a custom tab bar, largely this is about brand and using components that are not normally used for improved design.</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r>
              <a:rPr lang="en-US" baseline="0" dirty="0" smtClean="0">
                <a:solidFill>
                  <a:srgbClr val="000000"/>
                </a:solidFill>
                <a:latin typeface="Lucida Grande" charset="0"/>
                <a:ea typeface="ＭＳ Ｐゴシック" charset="0"/>
                <a:cs typeface="Lucida Grande" charset="0"/>
                <a:sym typeface="Lucida Grande" charset="0"/>
              </a:rPr>
              <a:t>We’ll discuss custom navigation and how to get the most out of your components. Since most of you know how to style and improve upon the existing components, I would encourage you to think how those can be used in different ways to vary the user interface to help drive the experience of your consumer.</a:t>
            </a:r>
          </a:p>
          <a:p>
            <a:pPr marL="79375" eaLnBrk="1" hangingPunct="1"/>
            <a:endParaRPr lang="en-US" baseline="0" dirty="0" smtClean="0">
              <a:solidFill>
                <a:srgbClr val="000000"/>
              </a:solidFill>
              <a:latin typeface="Lucida Grande" charset="0"/>
              <a:ea typeface="ＭＳ Ｐゴシック" charset="0"/>
              <a:cs typeface="Lucida Grande" charset="0"/>
              <a:sym typeface="Lucida Grande" charset="0"/>
            </a:endParaRPr>
          </a:p>
          <a:p>
            <a:pPr marL="79375" eaLnBrk="1" hangingPunct="1"/>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If you do not have a</a:t>
            </a:r>
            <a:r>
              <a:rPr lang="en-US" baseline="0" dirty="0" smtClean="0">
                <a:solidFill>
                  <a:srgbClr val="122956"/>
                </a:solidFill>
                <a:latin typeface="Lucida Grande" charset="0"/>
                <a:ea typeface="ＭＳ Ｐゴシック" charset="0"/>
                <a:cs typeface="Lucida Grande" charset="0"/>
                <a:sym typeface="Lucida Grande" charset="0"/>
              </a:rPr>
              <a:t> brand document, then this should be one of your first objectives. There are several ways to go about getting one, and developing one, but the fact is that you should at the least have a cheat sheet describing your strategy, consumer needs, and a list of your primary and secondary colors, fonts and icons if developed.</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These should revolve around understanding your consumer, not yourselves! If you understand your consumers trends, then it will help dictate the design elements</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Develop a single page brand that everyone can adopt. This will help tremendously so that there is no lack of consistency in design and implementation.</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Lastly understand the emotion of your company, the culture behind it, locate the style of how you represent the brand and where your targets are. This will help develop artistic style and guide in the principles of what the app should convey to the user.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Brand incorporation</a:t>
            </a:r>
            <a:r>
              <a:rPr lang="en-US" baseline="0" dirty="0" smtClean="0">
                <a:solidFill>
                  <a:srgbClr val="122956"/>
                </a:solidFill>
                <a:latin typeface="Lucida Grande" charset="0"/>
                <a:ea typeface="ＭＳ Ｐゴシック" charset="0"/>
                <a:cs typeface="Lucida Grande" charset="0"/>
                <a:sym typeface="Lucida Grande" charset="0"/>
              </a:rPr>
              <a:t> needs to start at some of the most fundamental levels. The app icon and default screens are the easiest ones to attack. Once you understand the brand, focus the UI on the core message to the consumer. Your app icon is the very first piece of art that people will judge your app on. Design it wisely and make sure that it flows with your app appropriately.</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As mentioned in the last module, make sure that your brand colors flow in the appropriate areas through your application. If you determine all headers are to be white, make sure that you are consistent. This is deciding brand rules for your application design. Designers often don’t think of apps as interactive pieces all the time so if you see variances in the artwork make sure to ask “why”. It is very important for the designer to describe every pixel on the screen.</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UI components are also very easy to modify if you have the assets available. Make you that you use consistent colors and designs throughout your application that accurately represent what they are.</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Custom fonts are one</a:t>
            </a:r>
            <a:r>
              <a:rPr lang="en-US" baseline="0" dirty="0" smtClean="0">
                <a:solidFill>
                  <a:srgbClr val="122956"/>
                </a:solidFill>
                <a:latin typeface="Lucida Grande" charset="0"/>
                <a:ea typeface="ＭＳ Ｐゴシック" charset="0"/>
                <a:cs typeface="Lucida Grande" charset="0"/>
                <a:sym typeface="Lucida Grande" charset="0"/>
              </a:rPr>
              <a:t> of the easiest items to improve upon in any application. Make sure that you cross reference the list of available fonts on device before actually including them in your app. There is no reason to have unnecessary overhead. Adding custom fonts will also allow you to identify areas where images are not necessarily needed.</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Ensure that you don’t overuse custom fonts in the application. Script fonts are nice, but not everywhere. Use them in key areas of your application that need the added brand message.</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means using them where appropriate in your application. If this isn’t defined in your brand document, write down where and how your using the custom fonts. The more you define the details of usage the better.</a:t>
            </a: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Tx/>
              <a:buChar char="-"/>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means adhering to your brand. The more you define the details of your brand, the better.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With that being said, let’s dive</a:t>
            </a:r>
            <a:r>
              <a:rPr lang="en-US" baseline="0" dirty="0" smtClean="0">
                <a:solidFill>
                  <a:srgbClr val="000000"/>
                </a:solidFill>
                <a:latin typeface="Times New Roman" charset="0"/>
                <a:ea typeface="ＭＳ Ｐゴシック" charset="0"/>
                <a:cs typeface="Times New Roman" charset="0"/>
                <a:sym typeface="Times New Roman" charset="0"/>
              </a:rPr>
              <a:t> into a custom navigation example and how we can improve upon the apps infrastructure and UI.</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Simply put common</a:t>
            </a:r>
            <a:r>
              <a:rPr lang="en-US" baseline="0" dirty="0" smtClean="0">
                <a:solidFill>
                  <a:srgbClr val="122956"/>
                </a:solidFill>
                <a:latin typeface="Lucida Grande" charset="0"/>
                <a:ea typeface="ＭＳ Ｐゴシック" charset="0"/>
                <a:cs typeface="Lucida Grande" charset="0"/>
                <a:sym typeface="Lucida Grande" charset="0"/>
              </a:rPr>
              <a:t> components are very boring. A simple tab bar looks the same in every application. Same goes for the default title control. Sure you can change color, but believe it or now, most don’t spend the time to do so.</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This leads us to what is not by default branded in your application and this is the tab bar and title control. By owing these two items that are consistent across most of your app, you can drastically change the appeal, emotion, and style of your final application.</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We’ll focus specifically on the title and </a:t>
            </a:r>
            <a:r>
              <a:rPr lang="en-US" baseline="0" smtClean="0">
                <a:solidFill>
                  <a:srgbClr val="122956"/>
                </a:solidFill>
                <a:latin typeface="Lucida Grande" charset="0"/>
                <a:ea typeface="ＭＳ Ｐゴシック" charset="0"/>
                <a:cs typeface="Lucida Grande" charset="0"/>
                <a:sym typeface="Lucida Grande" charset="0"/>
              </a:rPr>
              <a:t>tab bar.</a:t>
            </a:r>
            <a:endParaRPr lang="en-US"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spect="1" noChangeArrowheads="1"/>
          </p:cNvSpPr>
          <p:nvPr>
            <p:ph type="sldImg"/>
          </p:nvPr>
        </p:nvSpPr>
        <p:spPr>
          <a:solidFill>
            <a:srgbClr val="FFFFFF"/>
          </a:solidFill>
          <a:ln/>
        </p:spPr>
      </p:sp>
      <p:sp>
        <p:nvSpPr>
          <p:cNvPr id="194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Views</a:t>
            </a:r>
            <a:r>
              <a:rPr lang="en-US" baseline="0" dirty="0" smtClean="0">
                <a:solidFill>
                  <a:srgbClr val="122956"/>
                </a:solidFill>
                <a:latin typeface="Lucida Grande" charset="0"/>
                <a:ea typeface="ＭＳ Ｐゴシック" charset="0"/>
                <a:cs typeface="Lucida Grande" charset="0"/>
                <a:sym typeface="Lucida Grande" charset="0"/>
              </a:rPr>
              <a:t> &amp; </a:t>
            </a:r>
            <a:r>
              <a:rPr lang="en-US" baseline="0" dirty="0" err="1" smtClean="0">
                <a:solidFill>
                  <a:srgbClr val="122956"/>
                </a:solidFill>
                <a:latin typeface="Lucida Grande" charset="0"/>
                <a:ea typeface="ＭＳ Ｐゴシック" charset="0"/>
                <a:cs typeface="Lucida Grande" charset="0"/>
                <a:sym typeface="Lucida Grande" charset="0"/>
              </a:rPr>
              <a:t>imageViews</a:t>
            </a:r>
            <a:r>
              <a:rPr lang="en-US" baseline="0" dirty="0" smtClean="0">
                <a:solidFill>
                  <a:srgbClr val="122956"/>
                </a:solidFill>
                <a:latin typeface="Lucida Grande" charset="0"/>
                <a:ea typeface="ＭＳ Ｐゴシック" charset="0"/>
                <a:cs typeface="Lucida Grande" charset="0"/>
                <a:sym typeface="Lucida Grande" charset="0"/>
              </a:rPr>
              <a:t> are the primary means to create custom UI components</a:t>
            </a: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Use background images, for example</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dirty="0" smtClean="0">
                <a:solidFill>
                  <a:srgbClr val="122956"/>
                </a:solidFill>
                <a:latin typeface="Lucida Grande" charset="0"/>
                <a:ea typeface="ＭＳ Ｐゴシック" charset="0"/>
                <a:cs typeface="Lucida Grande" charset="0"/>
                <a:sym typeface="Lucida Grande" charset="0"/>
              </a:rPr>
              <a:t>It’s worth noting that once you decide to use custom navigation components,</a:t>
            </a:r>
            <a:r>
              <a:rPr lang="en-US" baseline="0" dirty="0" smtClean="0">
                <a:solidFill>
                  <a:srgbClr val="122956"/>
                </a:solidFill>
                <a:latin typeface="Lucida Grande" charset="0"/>
                <a:ea typeface="ＭＳ Ｐゴシック" charset="0"/>
                <a:cs typeface="Lucida Grande" charset="0"/>
                <a:sym typeface="Lucida Grande" charset="0"/>
              </a:rPr>
              <a:t> you lose A LOT of built-in behavior – sliding behavior, back button behavior, </a:t>
            </a:r>
            <a:r>
              <a:rPr lang="en-US" baseline="0" dirty="0" err="1" smtClean="0">
                <a:solidFill>
                  <a:srgbClr val="122956"/>
                </a:solidFill>
                <a:latin typeface="Lucida Grande" charset="0"/>
                <a:ea typeface="ＭＳ Ｐゴシック" charset="0"/>
                <a:cs typeface="Lucida Grande" charset="0"/>
                <a:sym typeface="Lucida Grande" charset="0"/>
              </a:rPr>
              <a:t>currentTab</a:t>
            </a:r>
            <a:r>
              <a:rPr lang="en-US" baseline="0" dirty="0" smtClean="0">
                <a:solidFill>
                  <a:srgbClr val="122956"/>
                </a:solidFill>
                <a:latin typeface="Lucida Grande" charset="0"/>
                <a:ea typeface="ＭＳ Ｐゴシック" charset="0"/>
                <a:cs typeface="Lucida Grande" charset="0"/>
                <a:sym typeface="Lucida Grande" charset="0"/>
              </a:rPr>
              <a:t>/</a:t>
            </a:r>
            <a:r>
              <a:rPr lang="en-US" baseline="0" dirty="0" err="1" smtClean="0">
                <a:solidFill>
                  <a:srgbClr val="122956"/>
                </a:solidFill>
                <a:latin typeface="Lucida Grande" charset="0"/>
                <a:ea typeface="ＭＳ Ｐゴシック" charset="0"/>
                <a:cs typeface="Lucida Grande" charset="0"/>
                <a:sym typeface="Lucida Grande" charset="0"/>
              </a:rPr>
              <a:t>currentWindow</a:t>
            </a:r>
            <a:r>
              <a:rPr lang="en-US" baseline="0" dirty="0" smtClean="0">
                <a:solidFill>
                  <a:srgbClr val="122956"/>
                </a:solidFill>
                <a:latin typeface="Lucida Grande" charset="0"/>
                <a:ea typeface="ＭＳ Ｐゴシック" charset="0"/>
                <a:cs typeface="Lucida Grande" charset="0"/>
                <a:sym typeface="Lucida Grande" charset="0"/>
              </a:rPr>
              <a:t>, etc.</a:t>
            </a: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You have to implement all that functionality</a:t>
            </a:r>
          </a:p>
          <a:p>
            <a:pPr marL="420688" indent="-341313" eaLnBrk="1" hangingPunct="1">
              <a:spcBef>
                <a:spcPts val="600"/>
              </a:spcBef>
              <a:tabLst>
                <a:tab pos="114300" algn="l"/>
                <a:tab pos="990600" algn="l"/>
                <a:tab pos="1905000" algn="l"/>
                <a:tab pos="2819400" algn="l"/>
                <a:tab pos="3733800" algn="l"/>
                <a:tab pos="4648200" algn="l"/>
                <a:tab pos="5562600" algn="l"/>
              </a:tabLst>
            </a:pP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Do a quick demo of a custom </a:t>
            </a:r>
            <a:r>
              <a:rPr lang="en-US" baseline="0" dirty="0" err="1" smtClean="0">
                <a:solidFill>
                  <a:srgbClr val="122956"/>
                </a:solidFill>
                <a:latin typeface="Lucida Grande" charset="0"/>
                <a:ea typeface="ＭＳ Ｐゴシック" charset="0"/>
                <a:cs typeface="Lucida Grande" charset="0"/>
                <a:sym typeface="Lucida Grande" charset="0"/>
              </a:rPr>
              <a:t>nav</a:t>
            </a:r>
            <a:r>
              <a:rPr lang="en-US" baseline="0" dirty="0" smtClean="0">
                <a:solidFill>
                  <a:srgbClr val="122956"/>
                </a:solidFill>
                <a:latin typeface="Lucida Grande" charset="0"/>
                <a:ea typeface="ＭＳ Ｐゴシック" charset="0"/>
                <a:cs typeface="Lucida Grande" charset="0"/>
                <a:sym typeface="Lucida Grande" charset="0"/>
              </a:rPr>
              <a:t> bar component/API – </a:t>
            </a:r>
          </a:p>
          <a:p>
            <a:pPr marL="420688" indent="-341313" eaLnBrk="1" hangingPunct="1">
              <a:spcBef>
                <a:spcPts val="600"/>
              </a:spcBef>
              <a:buFont typeface="+mj-lt"/>
              <a:buAutoNum type="arabicPeriod"/>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Create New project and delete contents of </a:t>
            </a:r>
            <a:r>
              <a:rPr lang="en-US" baseline="0" dirty="0" err="1" smtClean="0">
                <a:solidFill>
                  <a:srgbClr val="122956"/>
                </a:solidFill>
                <a:latin typeface="Lucida Grande" charset="0"/>
                <a:ea typeface="ＭＳ Ｐゴシック" charset="0"/>
                <a:cs typeface="Lucida Grande" charset="0"/>
                <a:sym typeface="Lucida Grande" charset="0"/>
              </a:rPr>
              <a:t>app.js</a:t>
            </a:r>
            <a:endParaRPr lang="en-US"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 typeface="+mj-lt"/>
              <a:buAutoNum type="arabicPeriod"/>
              <a:tabLst>
                <a:tab pos="114300" algn="l"/>
                <a:tab pos="990600" algn="l"/>
                <a:tab pos="1905000" algn="l"/>
                <a:tab pos="2819400" algn="l"/>
                <a:tab pos="3733800" algn="l"/>
                <a:tab pos="4648200" algn="l"/>
                <a:tab pos="5562600" algn="l"/>
              </a:tabLst>
            </a:pPr>
            <a:r>
              <a:rPr lang="en-US" baseline="0" dirty="0" smtClean="0">
                <a:solidFill>
                  <a:srgbClr val="122956"/>
                </a:solidFill>
                <a:latin typeface="Lucida Grande" charset="0"/>
                <a:ea typeface="ＭＳ Ｐゴシック" charset="0"/>
                <a:cs typeface="Lucida Grande" charset="0"/>
                <a:sym typeface="Lucida Grande" charset="0"/>
              </a:rPr>
              <a:t>Add the code from </a:t>
            </a:r>
            <a:r>
              <a:rPr lang="en-US" b="1" baseline="0" dirty="0" smtClean="0">
                <a:solidFill>
                  <a:srgbClr val="122956"/>
                </a:solidFill>
                <a:latin typeface="Lucida Grande" charset="0"/>
                <a:ea typeface="ＭＳ Ｐゴシック" charset="0"/>
                <a:cs typeface="Lucida Grande" charset="0"/>
                <a:sym typeface="Lucida Grande" charset="0"/>
              </a:rPr>
              <a:t>Module 315 demo </a:t>
            </a:r>
            <a:r>
              <a:rPr lang="en-US" b="1" baseline="0" dirty="0" err="1" smtClean="0">
                <a:solidFill>
                  <a:srgbClr val="122956"/>
                </a:solidFill>
                <a:latin typeface="Lucida Grande" charset="0"/>
                <a:ea typeface="ＭＳ Ｐゴシック" charset="0"/>
                <a:cs typeface="Lucida Grande" charset="0"/>
                <a:sym typeface="Lucida Grande" charset="0"/>
              </a:rPr>
              <a:t>app.js</a:t>
            </a:r>
            <a:r>
              <a:rPr lang="en-US" b="1" baseline="0" dirty="0" smtClean="0">
                <a:solidFill>
                  <a:srgbClr val="122956"/>
                </a:solidFill>
                <a:latin typeface="Lucida Grande" charset="0"/>
                <a:ea typeface="ＭＳ Ｐゴシック" charset="0"/>
                <a:cs typeface="Lucida Grande" charset="0"/>
                <a:sym typeface="Lucida Grande" charset="0"/>
              </a:rPr>
              <a:t> </a:t>
            </a:r>
            <a:r>
              <a:rPr lang="en-US" b="1" baseline="0" dirty="0" err="1" smtClean="0">
                <a:solidFill>
                  <a:srgbClr val="122956"/>
                </a:solidFill>
                <a:latin typeface="Lucida Grande" charset="0"/>
                <a:ea typeface="ＭＳ Ｐゴシック" charset="0"/>
                <a:cs typeface="Lucida Grande" charset="0"/>
                <a:sym typeface="Lucida Grande" charset="0"/>
              </a:rPr>
              <a:t>file.txt</a:t>
            </a:r>
            <a:endParaRPr lang="en-US" b="1" baseline="0" dirty="0" smtClean="0">
              <a:solidFill>
                <a:srgbClr val="122956"/>
              </a:solidFill>
              <a:latin typeface="Lucida Grande" charset="0"/>
              <a:ea typeface="ＭＳ Ｐゴシック" charset="0"/>
              <a:cs typeface="Lucida Grande" charset="0"/>
              <a:sym typeface="Lucida Grande" charset="0"/>
            </a:endParaRPr>
          </a:p>
          <a:p>
            <a:pPr marL="420688" indent="-341313" eaLnBrk="1" hangingPunct="1">
              <a:spcBef>
                <a:spcPts val="600"/>
              </a:spcBef>
              <a:buFont typeface="+mj-lt"/>
              <a:buAutoNum type="arabicPeriod"/>
              <a:tabLst>
                <a:tab pos="114300" algn="l"/>
                <a:tab pos="990600" algn="l"/>
                <a:tab pos="1905000" algn="l"/>
                <a:tab pos="2819400" algn="l"/>
                <a:tab pos="3733800" algn="l"/>
                <a:tab pos="4648200" algn="l"/>
                <a:tab pos="5562600" algn="l"/>
              </a:tabLst>
            </a:pPr>
            <a:r>
              <a:rPr lang="en-US" b="0" baseline="0" dirty="0" smtClean="0">
                <a:solidFill>
                  <a:srgbClr val="122956"/>
                </a:solidFill>
                <a:latin typeface="Lucida Grande" charset="0"/>
                <a:ea typeface="ＭＳ Ｐゴシック" charset="0"/>
                <a:cs typeface="Lucida Grande" charset="0"/>
                <a:sym typeface="Lucida Grande" charset="0"/>
              </a:rPr>
              <a:t>Explain how the custom component is built and used, relate to how you’d use this type of technique to build your apps</a:t>
            </a:r>
            <a:endParaRPr lang="en-US" b="0" dirty="0">
              <a:solidFill>
                <a:srgbClr val="122956"/>
              </a:solidFill>
              <a:latin typeface="Lucida Grande" charset="0"/>
              <a:ea typeface="ＭＳ Ｐゴシック"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7/26/11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2008-2011 Appcelerator Inc</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7/26/11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 2008-2011 Appcelerator Inc</a:t>
            </a:r>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7/26/11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7/26/11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7/26/11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7/26/11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 2008-2011 Appcelerator Inc</a:t>
            </a:r>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8" name="Rectangle 8"/>
          <p:cNvSpPr>
            <a:spLocks/>
          </p:cNvSpPr>
          <p:nvPr/>
        </p:nvSpPr>
        <p:spPr bwMode="auto">
          <a:xfrm>
            <a:off x="-838200" y="4343400"/>
            <a:ext cx="9258300" cy="1193800"/>
          </a:xfrm>
          <a:prstGeom prst="rect">
            <a:avLst/>
          </a:prstGeom>
          <a:noFill/>
          <a:ln>
            <a:noFill/>
          </a:ln>
          <a:effectLst>
            <a:innerShdw blurRad="63500" dist="50800" dir="13500000">
              <a:prstClr val="black">
                <a:alpha val="50000"/>
              </a:prstClr>
            </a:innerShdw>
          </a:effectLst>
          <a:extLst/>
        </p:spPr>
        <p:txBody>
          <a:bodyPr lIns="0" tIns="0" rIns="40639" bIns="0"/>
          <a:lstStyle/>
          <a:p>
            <a:pPr marL="39688" algn="r">
              <a:defRPr/>
            </a:pPr>
            <a:endParaRPr lang="en-US" sz="4400" b="1" dirty="0">
              <a:solidFill>
                <a:srgbClr val="122956"/>
              </a:solidFill>
              <a:latin typeface="Trebuchet MS Bold" charset="0"/>
              <a:cs typeface="Trebuchet MS Bold" charset="0"/>
              <a:sym typeface="Trebuchet MS Bold" charset="0"/>
            </a:endParaRPr>
          </a:p>
        </p:txBody>
      </p:sp>
      <p:sp>
        <p:nvSpPr>
          <p:cNvPr id="2" name="Title 1"/>
          <p:cNvSpPr>
            <a:spLocks noGrp="1"/>
          </p:cNvSpPr>
          <p:nvPr>
            <p:ph type="ctrTitle" idx="4294967295"/>
          </p:nvPr>
        </p:nvSpPr>
        <p:spPr>
          <a:xfrm>
            <a:off x="-381000" y="2362200"/>
            <a:ext cx="9906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Advanced UI Development</a:t>
            </a:r>
            <a:endParaRPr lang="en-US" sz="4400"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i="1"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i="1"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9660051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Goals</a:t>
            </a:r>
            <a:endParaRPr lang="en-US" dirty="0"/>
          </a:p>
        </p:txBody>
      </p:sp>
      <p:sp>
        <p:nvSpPr>
          <p:cNvPr id="3" name="Content Placeholder 2"/>
          <p:cNvSpPr>
            <a:spLocks noGrp="1"/>
          </p:cNvSpPr>
          <p:nvPr>
            <p:ph idx="1"/>
          </p:nvPr>
        </p:nvSpPr>
        <p:spPr/>
        <p:txBody>
          <a:bodyPr/>
          <a:lstStyle/>
          <a:p>
            <a:pPr>
              <a:spcBef>
                <a:spcPts val="600"/>
              </a:spcBef>
              <a:buClrTx/>
              <a:buFontTx/>
              <a:buNone/>
            </a:pPr>
            <a:r>
              <a:rPr lang="en-US" dirty="0" smtClean="0"/>
              <a:t>Create custom UI components</a:t>
            </a:r>
          </a:p>
          <a:p>
            <a:pPr>
              <a:spcBef>
                <a:spcPts val="600"/>
              </a:spcBef>
              <a:buClrTx/>
              <a:buFontTx/>
              <a:buNone/>
            </a:pPr>
            <a:r>
              <a:rPr lang="en-US" dirty="0"/>
              <a:t>	</a:t>
            </a:r>
            <a:r>
              <a:rPr lang="en-US" dirty="0" smtClean="0"/>
              <a:t>- custom tab controller</a:t>
            </a:r>
          </a:p>
          <a:p>
            <a:pPr>
              <a:spcBef>
                <a:spcPts val="600"/>
              </a:spcBef>
              <a:buClrTx/>
              <a:buFontTx/>
              <a:buNone/>
            </a:pPr>
            <a:r>
              <a:rPr lang="en-US" dirty="0"/>
              <a:t>	</a:t>
            </a:r>
            <a:r>
              <a:rPr lang="en-US" dirty="0" smtClean="0"/>
              <a:t>- tab indicator with sliding animation</a:t>
            </a:r>
          </a:p>
          <a:p>
            <a:pPr>
              <a:spcBef>
                <a:spcPts val="600"/>
              </a:spcBef>
              <a:buClrTx/>
              <a:buFontTx/>
              <a:buNone/>
            </a:pPr>
            <a:r>
              <a:rPr lang="en-US" dirty="0" smtClean="0"/>
              <a:t>	- custom header</a:t>
            </a:r>
            <a:endParaRPr lang="en-US" dirty="0"/>
          </a:p>
          <a:p>
            <a:pPr>
              <a:spcBef>
                <a:spcPts val="600"/>
              </a:spcBef>
              <a:buClrTx/>
              <a:buFontTx/>
              <a:buNone/>
            </a:pPr>
            <a:endParaRPr lang="en-US" dirty="0"/>
          </a:p>
          <a:p>
            <a:pPr>
              <a:spcBef>
                <a:spcPts val="600"/>
              </a:spcBef>
              <a:buClrTx/>
              <a:buFontTx/>
              <a:buNone/>
            </a:pPr>
            <a:r>
              <a:rPr lang="en-US" dirty="0" smtClean="0"/>
              <a:t>Demo and wiki URL</a:t>
            </a:r>
            <a:endParaRPr lang="en-US" dirty="0"/>
          </a:p>
        </p:txBody>
      </p:sp>
    </p:spTree>
    <p:extLst>
      <p:ext uri="{BB962C8B-B14F-4D97-AF65-F5344CB8AC3E}">
        <p14:creationId xmlns:p14="http://schemas.microsoft.com/office/powerpoint/2010/main" val="26287415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i="1"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i="1"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Building on a good app</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Developing custom navigation</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Getting the most out of your components</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Standard to Exceptional</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Brand Documents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4826000"/>
          </a:xfrm>
        </p:spPr>
        <p:txBody>
          <a:bodyPr rIns="81279"/>
          <a:lstStyle/>
          <a:p>
            <a:pPr indent="0" eaLnBrk="1" hangingPunct="1"/>
            <a:r>
              <a:rPr lang="en-US" dirty="0" smtClean="0">
                <a:latin typeface="Trebuchet MS" charset="0"/>
                <a:ea typeface="ヒラギノ角ゴ ProN W3" charset="0"/>
                <a:cs typeface="ヒラギノ角ゴ ProN W3" charset="0"/>
              </a:rPr>
              <a:t>Understanding Your Consumer</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Develop a Single Page Brand</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Know the Emotion, Style &amp; Location</a:t>
            </a:r>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37534914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Incorporation of Brand</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App Icons &amp; Default Screens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Colors &amp; UX</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UI Components</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109865302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Custom Fonts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One of the quickest and easiest items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Don’t over use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Use where appropriate</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Adhere to brand</a:t>
            </a:r>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02822442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Custom Navigation</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Tree>
    <p:extLst>
      <p:ext uri="{BB962C8B-B14F-4D97-AF65-F5344CB8AC3E}">
        <p14:creationId xmlns:p14="http://schemas.microsoft.com/office/powerpoint/2010/main" val="69468866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Commonality</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Common Components are Boring</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What is not Branded</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Title &amp; Tab</a:t>
            </a:r>
          </a:p>
          <a:p>
            <a:pPr indent="0" eaLnBrk="1" hangingPunct="1"/>
            <a:endParaRPr lang="en-US" dirty="0">
              <a:latin typeface="Trebuchet MS" charset="0"/>
              <a:ea typeface="ヒラギノ角ゴ ProN W3" charset="0"/>
              <a:cs typeface="ヒラギノ角ゴ ProN W3" charset="0"/>
            </a:endParaRPr>
          </a:p>
          <a:p>
            <a:pPr indent="0" eaLnBrk="1" hangingPunct="1"/>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35577981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Creating Custom Components</a:t>
            </a:r>
            <a:endParaRPr lang="en-US" dirty="0">
              <a:latin typeface="Trebuchet MS Bold" charset="0"/>
              <a:ea typeface="ヒラギノ角ゴ ProN W6" charset="0"/>
              <a:cs typeface="ヒラギノ角ゴ ProN W6" charset="0"/>
            </a:endParaRPr>
          </a:p>
        </p:txBody>
      </p:sp>
      <p:sp>
        <p:nvSpPr>
          <p:cNvPr id="8" name="Rectangle 7"/>
          <p:cNvSpPr>
            <a:spLocks noGrp="1" noChangeArrowheads="1"/>
          </p:cNvSpPr>
          <p:nvPr>
            <p:ph idx="1"/>
          </p:nvPr>
        </p:nvSpPr>
        <p:spPr>
          <a:xfrm>
            <a:off x="457200" y="1346200"/>
            <a:ext cx="8229600" cy="5359400"/>
          </a:xfrm>
        </p:spPr>
        <p:txBody>
          <a:bodyPr rIns="81279"/>
          <a:lstStyle/>
          <a:p>
            <a:pPr eaLnBrk="1" hangingPunct="1"/>
            <a:r>
              <a:rPr lang="en-US" dirty="0" smtClean="0">
                <a:latin typeface="Trebuchet MS" charset="0"/>
                <a:ea typeface="ヒラギノ角ゴ ProN W3" charset="0"/>
                <a:cs typeface="ヒラギノ角ゴ ProN W3" charset="0"/>
              </a:rPr>
              <a:t>Building Blocks: Windows, Views, ImageViews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Pros: Cross-platform, strongly branded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Cons: More work, more maintenance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Navigation components (tab navigators) are extra work</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Try to generalize them as much as possible and DESIGN THE API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a:t>
            </a:r>
            <a:endParaRPr lang="en-US" dirty="0">
              <a:latin typeface="Trebuchet MS" charset="0"/>
              <a:ea typeface="ヒラギノ角ゴ ProN W3" charset="0"/>
              <a:cs typeface="ヒラギノ角ゴ ProN W3" charset="0"/>
            </a:endParaRPr>
          </a:p>
        </p:txBody>
      </p:sp>
    </p:spTree>
    <p:extLst>
      <p:ext uri="{BB962C8B-B14F-4D97-AF65-F5344CB8AC3E}">
        <p14:creationId xmlns:p14="http://schemas.microsoft.com/office/powerpoint/2010/main" val="29555215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4123</TotalTime>
  <Pages>0</Pages>
  <Words>1168</Words>
  <Characters>0</Characters>
  <Application>Microsoft Macintosh PowerPoint</Application>
  <PresentationFormat>On-screen Show (4:3)</PresentationFormat>
  <Lines>0</Lines>
  <Paragraphs>112</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New Training</vt:lpstr>
      <vt:lpstr>Advanced UI Development</vt:lpstr>
      <vt:lpstr>Agenda</vt:lpstr>
      <vt:lpstr>Standard to Exceptional</vt:lpstr>
      <vt:lpstr>Brand Documents</vt:lpstr>
      <vt:lpstr>Incorporation of Brand</vt:lpstr>
      <vt:lpstr>Custom Fonts</vt:lpstr>
      <vt:lpstr>Custom Navigation</vt:lpstr>
      <vt:lpstr>Commonality</vt:lpstr>
      <vt:lpstr>Creating Custom Components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Kevin Whinnery</cp:lastModifiedBy>
  <cp:revision>109</cp:revision>
  <dcterms:created xsi:type="dcterms:W3CDTF">2011-03-28T13:25:35Z</dcterms:created>
  <dcterms:modified xsi:type="dcterms:W3CDTF">2011-07-26T11:00:33Z</dcterms:modified>
</cp:coreProperties>
</file>