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6" r:id="rId1"/>
  </p:sldMasterIdLst>
  <p:notesMasterIdLst>
    <p:notesMasterId r:id="rId28"/>
  </p:notesMasterIdLst>
  <p:sldIdLst>
    <p:sldId id="256" r:id="rId2"/>
    <p:sldId id="258" r:id="rId3"/>
    <p:sldId id="327" r:id="rId4"/>
    <p:sldId id="329" r:id="rId5"/>
    <p:sldId id="330" r:id="rId6"/>
    <p:sldId id="332" r:id="rId7"/>
    <p:sldId id="334" r:id="rId8"/>
    <p:sldId id="335" r:id="rId9"/>
    <p:sldId id="345" r:id="rId10"/>
    <p:sldId id="336" r:id="rId11"/>
    <p:sldId id="337" r:id="rId12"/>
    <p:sldId id="338" r:id="rId13"/>
    <p:sldId id="339" r:id="rId14"/>
    <p:sldId id="340" r:id="rId15"/>
    <p:sldId id="341" r:id="rId16"/>
    <p:sldId id="342" r:id="rId17"/>
    <p:sldId id="343" r:id="rId18"/>
    <p:sldId id="344" r:id="rId19"/>
    <p:sldId id="346" r:id="rId20"/>
    <p:sldId id="347" r:id="rId21"/>
    <p:sldId id="348" r:id="rId22"/>
    <p:sldId id="349" r:id="rId23"/>
    <p:sldId id="351" r:id="rId24"/>
    <p:sldId id="333" r:id="rId25"/>
    <p:sldId id="352" r:id="rId26"/>
    <p:sldId id="328" r:id="rId27"/>
  </p:sldIdLst>
  <p:sldSz cx="9144000" cy="6858000" type="screen4x3"/>
  <p:notesSz cx="6858000" cy="9144000"/>
  <p:defaultTextStyle>
    <a:defPPr>
      <a:defRPr lang="en-US"/>
    </a:defPPr>
    <a:lvl1pPr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1pPr>
    <a:lvl2pPr marL="4572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2pPr>
    <a:lvl3pPr marL="9144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3pPr>
    <a:lvl4pPr marL="13716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4pPr>
    <a:lvl5pPr marL="18288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5pPr>
    <a:lvl6pPr marL="22860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6pPr>
    <a:lvl7pPr marL="27432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7pPr>
    <a:lvl8pPr marL="32004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8pPr>
    <a:lvl9pPr marL="36576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098" autoAdjust="0"/>
  </p:normalViewPr>
  <p:slideViewPr>
    <p:cSldViewPr>
      <p:cViewPr varScale="1">
        <p:scale>
          <a:sx n="90" d="100"/>
          <a:sy n="90" d="100"/>
        </p:scale>
        <p:origin x="-2176" y="-112"/>
      </p:cViewPr>
      <p:guideLst>
        <p:guide orient="horz" pos="2736"/>
        <p:guide pos="2880"/>
      </p:guideLst>
    </p:cSldViewPr>
  </p:slideViewPr>
  <p:notesTextViewPr>
    <p:cViewPr>
      <p:scale>
        <a:sx n="100" d="100"/>
        <a:sy n="100" d="100"/>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0217382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128"/>
      </a:defRPr>
    </a:lvl1pPr>
    <a:lvl2pPr marL="4572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2pPr>
    <a:lvl3pPr marL="9144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3pPr>
    <a:lvl4pPr marL="13716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4pPr>
    <a:lvl5pPr marL="18288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Rot="1" noChangeAspect="1" noChangeArrowheads="1"/>
          </p:cNvSpPr>
          <p:nvPr>
            <p:ph type="sldImg"/>
          </p:nvPr>
        </p:nvSpPr>
        <p:spPr>
          <a:solidFill>
            <a:srgbClr val="FFFFFF"/>
          </a:solidFill>
          <a:ln/>
        </p:spPr>
      </p:sp>
      <p:sp>
        <p:nvSpPr>
          <p:cNvPr id="1126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r>
              <a:rPr lang="en-US" b="1" dirty="0">
                <a:latin typeface="Calibri" charset="0"/>
                <a:ea typeface="ＭＳ Ｐゴシック" charset="0"/>
                <a:cs typeface="ＭＳ Ｐゴシック" charset="0"/>
              </a:rPr>
              <a:t>Module time: </a:t>
            </a:r>
            <a:r>
              <a:rPr lang="en-US" b="1" dirty="0" smtClean="0">
                <a:latin typeface="Calibri" charset="0"/>
                <a:ea typeface="ＭＳ Ｐゴシック" charset="0"/>
                <a:cs typeface="ＭＳ Ｐゴシック" charset="0"/>
              </a:rPr>
              <a:t>30 </a:t>
            </a:r>
            <a:r>
              <a:rPr lang="en-US" b="1" dirty="0" err="1" smtClean="0">
                <a:latin typeface="Calibri" charset="0"/>
                <a:ea typeface="ＭＳ Ｐゴシック" charset="0"/>
                <a:cs typeface="ＭＳ Ｐゴシック" charset="0"/>
              </a:rPr>
              <a:t>mins</a:t>
            </a:r>
            <a:r>
              <a:rPr lang="en-US" b="1" dirty="0" smtClean="0">
                <a:latin typeface="Calibri" charset="0"/>
                <a:ea typeface="ＭＳ Ｐゴシック" charset="0"/>
                <a:cs typeface="ＭＳ Ｐゴシック" charset="0"/>
              </a:rPr>
              <a:t> </a:t>
            </a:r>
            <a:r>
              <a:rPr lang="en-US" dirty="0" smtClean="0">
                <a:latin typeface="Calibri" charset="0"/>
                <a:ea typeface="ＭＳ Ｐゴシック" charset="0"/>
                <a:cs typeface="ＭＳ Ｐゴシック" charset="0"/>
              </a:rPr>
              <a:t>(10 </a:t>
            </a:r>
            <a:r>
              <a:rPr lang="en-US" dirty="0" err="1" smtClean="0">
                <a:latin typeface="Calibri" charset="0"/>
                <a:ea typeface="ＭＳ Ｐゴシック" charset="0"/>
                <a:cs typeface="ＭＳ Ｐゴシック" charset="0"/>
              </a:rPr>
              <a:t>mins</a:t>
            </a:r>
            <a:r>
              <a:rPr lang="en-US" dirty="0" smtClean="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teaching, </a:t>
            </a:r>
            <a:r>
              <a:rPr lang="en-US" dirty="0" smtClean="0">
                <a:latin typeface="Calibri" charset="0"/>
                <a:ea typeface="ＭＳ Ｐゴシック" charset="0"/>
                <a:cs typeface="ＭＳ Ｐゴシック" charset="0"/>
              </a:rPr>
              <a:t>20 </a:t>
            </a:r>
            <a:r>
              <a:rPr lang="en-US" dirty="0" err="1">
                <a:latin typeface="Calibri" charset="0"/>
                <a:ea typeface="ＭＳ Ｐゴシック" charset="0"/>
                <a:cs typeface="ＭＳ Ｐゴシック" charset="0"/>
              </a:rPr>
              <a:t>mins</a:t>
            </a:r>
            <a:r>
              <a:rPr lang="en-US" dirty="0">
                <a:latin typeface="Calibri" charset="0"/>
                <a:ea typeface="ＭＳ Ｐゴシック" charset="0"/>
                <a:cs typeface="ＭＳ Ｐゴシック" charset="0"/>
              </a:rPr>
              <a:t> for lab)</a:t>
            </a:r>
            <a:endParaRPr lang="en-US" b="1" dirty="0">
              <a:latin typeface="Calibri" charset="0"/>
              <a:ea typeface="ＭＳ Ｐゴシック" charset="0"/>
              <a:cs typeface="ＭＳ Ｐゴシック" charset="0"/>
            </a:endParaRPr>
          </a:p>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endParaRPr lang="en-US"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the</a:t>
            </a:r>
            <a:r>
              <a:rPr lang="en-US" b="0" baseline="0" dirty="0" smtClean="0">
                <a:solidFill>
                  <a:srgbClr val="000000"/>
                </a:solidFill>
                <a:latin typeface="Lucida Grande" charset="0"/>
                <a:ea typeface="ＭＳ Ｐゴシック" charset="0"/>
                <a:cs typeface="Lucida Grande" charset="0"/>
                <a:sym typeface="Lucida Grande" charset="0"/>
              </a:rPr>
              <a:t> object model is slightly different between iOS and Android.  in iOS, the top level module (i.e. </a:t>
            </a:r>
            <a:r>
              <a:rPr lang="en-US" b="0" baseline="0" dirty="0" err="1" smtClean="0">
                <a:solidFill>
                  <a:srgbClr val="000000"/>
                </a:solidFill>
                <a:latin typeface="Lucida Grande" charset="0"/>
                <a:ea typeface="ＭＳ Ｐゴシック" charset="0"/>
                <a:cs typeface="Lucida Grande" charset="0"/>
                <a:sym typeface="Lucida Grande" charset="0"/>
              </a:rPr>
              <a:t>Ti.MyModule</a:t>
            </a:r>
            <a:r>
              <a:rPr lang="en-US" b="0" baseline="0" dirty="0" smtClean="0">
                <a:solidFill>
                  <a:srgbClr val="000000"/>
                </a:solidFill>
                <a:latin typeface="Lucida Grande" charset="0"/>
                <a:ea typeface="ＭＳ Ｐゴシック" charset="0"/>
                <a:cs typeface="Lucida Grande" charset="0"/>
                <a:sym typeface="Lucida Grande" charset="0"/>
              </a:rPr>
              <a:t>) is just a Proxy.  In Android, it’s called a “Module”.  they both function as top-level, static interfaces to native code</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a proxy is an object that interfaces directly with native code – non-visual modules will just use these objects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a visual module will need to implement a view, which is a native representation of a visual component, and a ViewProxy, which contains the state information for a View.  The View could be hidden and removed from memory, but the ViewProxy would still contain information about that view (like the title of a window, background color of a view, etc.)</a:t>
            </a:r>
          </a:p>
          <a:p>
            <a:pPr marL="250825" indent="-171450" eaLnBrk="1" hangingPunct="1">
              <a:buFontTx/>
              <a:buChar char="-"/>
            </a:pPr>
            <a:endParaRPr lang="en-US" b="0" baseline="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View proxy is a sub class of proxy</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Here’s how you’d create a property on an </a:t>
            </a:r>
            <a:r>
              <a:rPr lang="en-US" b="0" dirty="0" err="1" smtClean="0">
                <a:solidFill>
                  <a:srgbClr val="000000"/>
                </a:solidFill>
                <a:latin typeface="Lucida Grande" charset="0"/>
                <a:ea typeface="ＭＳ Ｐゴシック" charset="0"/>
                <a:cs typeface="Lucida Grande" charset="0"/>
                <a:sym typeface="Lucida Grande" charset="0"/>
              </a:rPr>
              <a:t>iOS</a:t>
            </a:r>
            <a:r>
              <a:rPr lang="en-US" b="0" dirty="0" smtClean="0">
                <a:solidFill>
                  <a:srgbClr val="000000"/>
                </a:solidFill>
                <a:latin typeface="Lucida Grande" charset="0"/>
                <a:ea typeface="ＭＳ Ｐゴシック" charset="0"/>
                <a:cs typeface="Lucida Grande" charset="0"/>
                <a:sym typeface="Lucida Grande" charset="0"/>
              </a:rPr>
              <a:t> proxy</a:t>
            </a:r>
            <a:r>
              <a:rPr lang="en-US" b="0" baseline="0" dirty="0" smtClean="0">
                <a:solidFill>
                  <a:srgbClr val="000000"/>
                </a:solidFill>
                <a:latin typeface="Lucida Grande" charset="0"/>
                <a:ea typeface="ＭＳ Ｐゴシック" charset="0"/>
                <a:cs typeface="Lucida Grande" charset="0"/>
                <a:sym typeface="Lucida Grande" charset="0"/>
              </a:rPr>
              <a:t> object</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Must explicitly declare property</a:t>
            </a:r>
            <a:r>
              <a:rPr lang="en-US" b="0" baseline="0" dirty="0" smtClean="0">
                <a:solidFill>
                  <a:srgbClr val="000000"/>
                </a:solidFill>
                <a:latin typeface="Lucida Grande" charset="0"/>
                <a:ea typeface="ＭＳ Ｐゴシック" charset="0"/>
                <a:cs typeface="Lucida Grande" charset="0"/>
                <a:sym typeface="Lucida Grande" charset="0"/>
              </a:rPr>
              <a:t> as public for it to be visible in JavaScript land</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One or more arguments passed in are all accessible via the single </a:t>
            </a:r>
            <a:r>
              <a:rPr lang="en-US" b="0" dirty="0" err="1" smtClean="0">
                <a:solidFill>
                  <a:srgbClr val="000000"/>
                </a:solidFill>
                <a:latin typeface="Lucida Grande" charset="0"/>
                <a:ea typeface="ＭＳ Ｐゴシック" charset="0"/>
                <a:cs typeface="Lucida Grande" charset="0"/>
                <a:sym typeface="Lucida Grande" charset="0"/>
              </a:rPr>
              <a:t>NSArray</a:t>
            </a:r>
            <a:r>
              <a:rPr lang="en-US" b="0" dirty="0" smtClean="0">
                <a:solidFill>
                  <a:srgbClr val="000000"/>
                </a:solidFill>
                <a:latin typeface="Lucida Grande" charset="0"/>
                <a:ea typeface="ＭＳ Ｐゴシック" charset="0"/>
                <a:cs typeface="Lucida Grande" charset="0"/>
                <a:sym typeface="Lucida Grande" charset="0"/>
              </a:rPr>
              <a:t> </a:t>
            </a:r>
            <a:r>
              <a:rPr lang="en-US" b="0" dirty="0" err="1" smtClean="0">
                <a:solidFill>
                  <a:srgbClr val="000000"/>
                </a:solidFill>
                <a:latin typeface="Lucida Grande" charset="0"/>
                <a:ea typeface="ＭＳ Ｐゴシック" charset="0"/>
                <a:cs typeface="Lucida Grande" charset="0"/>
                <a:sym typeface="Lucida Grande" charset="0"/>
              </a:rPr>
              <a:t>args</a:t>
            </a:r>
            <a:r>
              <a:rPr lang="en-US" b="0" dirty="0" smtClean="0">
                <a:solidFill>
                  <a:srgbClr val="000000"/>
                </a:solidFill>
                <a:latin typeface="Lucida Grande" charset="0"/>
                <a:ea typeface="ＭＳ Ｐゴシック" charset="0"/>
                <a:cs typeface="Lucida Grande" charset="0"/>
                <a:sym typeface="Lucida Grande" charset="0"/>
              </a:rPr>
              <a:t> array</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This JS </a:t>
            </a:r>
            <a:r>
              <a:rPr lang="en-US" b="0" dirty="0" err="1" smtClean="0">
                <a:solidFill>
                  <a:srgbClr val="000000"/>
                </a:solidFill>
                <a:latin typeface="Lucida Grande" charset="0"/>
                <a:ea typeface="ＭＳ Ｐゴシック" charset="0"/>
                <a:cs typeface="Lucida Grande" charset="0"/>
                <a:sym typeface="Lucida Grande" charset="0"/>
              </a:rPr>
              <a:t>api</a:t>
            </a:r>
            <a:r>
              <a:rPr lang="en-US" b="0" dirty="0" smtClean="0">
                <a:solidFill>
                  <a:srgbClr val="000000"/>
                </a:solidFill>
                <a:latin typeface="Lucida Grande" charset="0"/>
                <a:ea typeface="ＭＳ Ｐゴシック" charset="0"/>
                <a:cs typeface="Lucida Grande" charset="0"/>
                <a:sym typeface="Lucida Grande" charset="0"/>
              </a:rPr>
              <a:t> is what corresponds to the native code on the two preceding slides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dirty="0" smtClean="0">
                <a:solidFill>
                  <a:srgbClr val="000000"/>
                </a:solidFill>
                <a:latin typeface="Lucida Grande" charset="0"/>
                <a:ea typeface="ＭＳ Ｐゴシック" charset="0"/>
                <a:cs typeface="Lucida Grande" charset="0"/>
                <a:sym typeface="Lucida Grande" charset="0"/>
              </a:rPr>
              <a:t>This</a:t>
            </a:r>
            <a:r>
              <a:rPr lang="en-US" baseline="0" dirty="0" smtClean="0">
                <a:solidFill>
                  <a:srgbClr val="000000"/>
                </a:solidFill>
                <a:latin typeface="Lucida Grande" charset="0"/>
                <a:ea typeface="ＭＳ Ｐゴシック" charset="0"/>
                <a:cs typeface="Lucida Grande" charset="0"/>
                <a:sym typeface="Lucida Grande" charset="0"/>
              </a:rPr>
              <a:t> presentation is intended as a starting point for developers with native development knowledge wishing to get into module development.  This is not an extensive tutorial, but rather an introduction to the process.</a:t>
            </a:r>
          </a:p>
          <a:p>
            <a:pPr marL="79375" eaLnBrk="1" hangingPunct="1"/>
            <a:endParaRPr lang="en-US"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Basic Arch…</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will introduce audience to the basic structure of Titanium in terms of internal implementation, including the Kroll micro kernel</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Object Model</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will introduce the key objects and vocabulary for building modules, like Proxy objects, and will cover serialization and conversion of values from native types to JS objects</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Building modules</a:t>
            </a: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will cover how to use titanium SDK to build/package modules</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distributing and installing</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will cover how to distribute and install a custom module in a titanium app</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resources</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go over docs and help resources available</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When it comes time</a:t>
            </a:r>
            <a:r>
              <a:rPr lang="en-US" b="0" baseline="0" dirty="0" smtClean="0">
                <a:solidFill>
                  <a:srgbClr val="000000"/>
                </a:solidFill>
                <a:latin typeface="Lucida Grande" charset="0"/>
                <a:ea typeface="ＭＳ Ｐゴシック" charset="0"/>
                <a:cs typeface="Lucida Grande" charset="0"/>
                <a:sym typeface="Lucida Grande" charset="0"/>
              </a:rPr>
              <a:t> to write your own, </a:t>
            </a:r>
            <a:r>
              <a:rPr lang="en-US" b="0" baseline="0" dirty="0" err="1" smtClean="0">
                <a:solidFill>
                  <a:srgbClr val="000000"/>
                </a:solidFill>
                <a:latin typeface="Lucida Grande" charset="0"/>
                <a:ea typeface="ＭＳ Ｐゴシック" charset="0"/>
                <a:cs typeface="Lucida Grande" charset="0"/>
                <a:sym typeface="Lucida Grande" charset="0"/>
              </a:rPr>
              <a:t>titanium.py</a:t>
            </a:r>
            <a:r>
              <a:rPr lang="en-US" b="0" baseline="0" dirty="0" smtClean="0">
                <a:solidFill>
                  <a:srgbClr val="000000"/>
                </a:solidFill>
                <a:latin typeface="Lucida Grande" charset="0"/>
                <a:ea typeface="ＭＳ Ｐゴシック" charset="0"/>
                <a:cs typeface="Lucida Grande" charset="0"/>
                <a:sym typeface="Lucida Grande" charset="0"/>
              </a:rPr>
              <a:t> is the tool you’ll use to create your starting Java or </a:t>
            </a:r>
            <a:r>
              <a:rPr lang="en-US" b="0" baseline="0" dirty="0" err="1" smtClean="0">
                <a:solidFill>
                  <a:srgbClr val="000000"/>
                </a:solidFill>
                <a:latin typeface="Lucida Grande" charset="0"/>
                <a:ea typeface="ＭＳ Ｐゴシック" charset="0"/>
                <a:cs typeface="Lucida Grande" charset="0"/>
                <a:sym typeface="Lucida Grande" charset="0"/>
              </a:rPr>
              <a:t>Xcode</a:t>
            </a:r>
            <a:r>
              <a:rPr lang="en-US" b="0" baseline="0" dirty="0" smtClean="0">
                <a:solidFill>
                  <a:srgbClr val="000000"/>
                </a:solidFill>
                <a:latin typeface="Lucida Grande" charset="0"/>
                <a:ea typeface="ＭＳ Ｐゴシック" charset="0"/>
                <a:cs typeface="Lucida Grande" charset="0"/>
                <a:sym typeface="Lucida Grande" charset="0"/>
              </a:rPr>
              <a:t> project</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You have to include the JS via </a:t>
            </a:r>
            <a:r>
              <a:rPr lang="en-US" b="0" dirty="0" err="1" smtClean="0">
                <a:solidFill>
                  <a:srgbClr val="000000"/>
                </a:solidFill>
                <a:latin typeface="Lucida Grande" charset="0"/>
                <a:ea typeface="ＭＳ Ｐゴシック" charset="0"/>
                <a:cs typeface="Lucida Grande" charset="0"/>
                <a:sym typeface="Lucida Grande" charset="0"/>
              </a:rPr>
              <a:t>CommonJS</a:t>
            </a:r>
            <a:r>
              <a:rPr lang="en-US" b="0" baseline="0" dirty="0" smtClean="0">
                <a:solidFill>
                  <a:srgbClr val="000000"/>
                </a:solidFill>
                <a:latin typeface="Lucida Grande" charset="0"/>
                <a:ea typeface="ＭＳ Ｐゴシック" charset="0"/>
                <a:cs typeface="Lucida Grande" charset="0"/>
                <a:sym typeface="Lucida Grande" charset="0"/>
              </a:rPr>
              <a:t> require()</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Guides on our wiki document at least the basics</a:t>
            </a:r>
            <a:r>
              <a:rPr lang="en-US" b="0" baseline="0" dirty="0" smtClean="0">
                <a:solidFill>
                  <a:srgbClr val="000000"/>
                </a:solidFill>
                <a:latin typeface="Lucida Grande" charset="0"/>
                <a:ea typeface="ＭＳ Ｐゴシック" charset="0"/>
                <a:cs typeface="Lucida Grande" charset="0"/>
                <a:sym typeface="Lucida Grande" charset="0"/>
              </a:rPr>
              <a:t> of the process</a:t>
            </a:r>
          </a:p>
          <a:p>
            <a:pPr marL="250825" indent="-171450" eaLnBrk="1" hangingPunct="1">
              <a:buFontTx/>
              <a:buChar char="-"/>
            </a:pPr>
            <a:r>
              <a:rPr lang="en-US" b="0" baseline="0" dirty="0" err="1" smtClean="0">
                <a:solidFill>
                  <a:srgbClr val="000000"/>
                </a:solidFill>
                <a:latin typeface="Lucida Grande" charset="0"/>
                <a:ea typeface="ＭＳ Ｐゴシック" charset="0"/>
                <a:cs typeface="Lucida Grande" charset="0"/>
                <a:sym typeface="Lucida Grande" charset="0"/>
              </a:rPr>
              <a:t>GitHub</a:t>
            </a:r>
            <a:r>
              <a:rPr lang="en-US" b="0" baseline="0" dirty="0" smtClean="0">
                <a:solidFill>
                  <a:srgbClr val="000000"/>
                </a:solidFill>
                <a:latin typeface="Lucida Grande" charset="0"/>
                <a:ea typeface="ＭＳ Ｐゴシック" charset="0"/>
                <a:cs typeface="Lucida Grande" charset="0"/>
                <a:sym typeface="Lucida Grande" charset="0"/>
              </a:rPr>
              <a:t> is where you’ll find our core Titanium </a:t>
            </a:r>
            <a:r>
              <a:rPr lang="en-US" b="0" baseline="0" dirty="0" err="1" smtClean="0">
                <a:solidFill>
                  <a:srgbClr val="000000"/>
                </a:solidFill>
                <a:latin typeface="Lucida Grande" charset="0"/>
                <a:ea typeface="ＭＳ Ｐゴシック" charset="0"/>
                <a:cs typeface="Lucida Grande" charset="0"/>
                <a:sym typeface="Lucida Grande" charset="0"/>
              </a:rPr>
              <a:t>distro</a:t>
            </a:r>
            <a:r>
              <a:rPr lang="en-US" b="0" baseline="0" dirty="0" smtClean="0">
                <a:solidFill>
                  <a:srgbClr val="000000"/>
                </a:solidFill>
                <a:latin typeface="Lucida Grande" charset="0"/>
                <a:ea typeface="ＭＳ Ｐゴシック" charset="0"/>
                <a:cs typeface="Lucida Grande" charset="0"/>
                <a:sym typeface="Lucida Grande" charset="0"/>
              </a:rPr>
              <a:t> which you can examine for techniques and features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For existing modules, the </a:t>
            </a:r>
            <a:r>
              <a:rPr lang="en-US" b="0" baseline="0" dirty="0" err="1" smtClean="0">
                <a:solidFill>
                  <a:srgbClr val="000000"/>
                </a:solidFill>
                <a:latin typeface="Lucida Grande" charset="0"/>
                <a:ea typeface="ＭＳ Ｐゴシック" charset="0"/>
                <a:cs typeface="Lucida Grande" charset="0"/>
                <a:sym typeface="Lucida Grande" charset="0"/>
              </a:rPr>
              <a:t>Ti.Platform</a:t>
            </a:r>
            <a:r>
              <a:rPr lang="en-US" b="0" baseline="0" dirty="0" smtClean="0">
                <a:solidFill>
                  <a:srgbClr val="000000"/>
                </a:solidFill>
                <a:latin typeface="Lucida Grande" charset="0"/>
                <a:ea typeface="ＭＳ Ｐゴシック" charset="0"/>
                <a:cs typeface="Lucida Grande" charset="0"/>
                <a:sym typeface="Lucida Grande" charset="0"/>
              </a:rPr>
              <a:t> module is fairly straightforward for basic stuff. Look at the UI widgets to see how you’d make a module with a visual/UI component</a:t>
            </a:r>
          </a:p>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marR="0" indent="-171450" algn="l" defTabSz="914400" rtl="0" eaLnBrk="1" fontAlgn="base" latinLnBrk="0" hangingPunct="1">
              <a:lnSpc>
                <a:spcPct val="100000"/>
              </a:lnSpc>
              <a:spcBef>
                <a:spcPct val="0"/>
              </a:spcBef>
              <a:spcAft>
                <a:spcPct val="0"/>
              </a:spcAft>
              <a:buClrTx/>
              <a:buSzTx/>
              <a:buFontTx/>
              <a:buChar char="-"/>
              <a:tabLst/>
              <a:defRPr/>
            </a:pPr>
            <a:r>
              <a:rPr lang="en-US" dirty="0" smtClean="0">
                <a:solidFill>
                  <a:srgbClr val="000000"/>
                </a:solidFill>
                <a:latin typeface="Times New Roman" charset="0"/>
                <a:ea typeface="ＭＳ Ｐゴシック" charset="0"/>
                <a:cs typeface="Times New Roman" charset="0"/>
                <a:sym typeface="Times New Roman" charset="0"/>
              </a:rPr>
              <a:t>We will follow along with the module </a:t>
            </a:r>
            <a:r>
              <a:rPr lang="en-US" dirty="0" err="1" smtClean="0">
                <a:solidFill>
                  <a:srgbClr val="000000"/>
                </a:solidFill>
                <a:latin typeface="Times New Roman" charset="0"/>
                <a:ea typeface="ＭＳ Ｐゴシック" charset="0"/>
                <a:cs typeface="Times New Roman" charset="0"/>
                <a:sym typeface="Times New Roman" charset="0"/>
              </a:rPr>
              <a:t>dev</a:t>
            </a:r>
            <a:r>
              <a:rPr lang="en-US" dirty="0" smtClean="0">
                <a:solidFill>
                  <a:srgbClr val="000000"/>
                </a:solidFill>
                <a:latin typeface="Times New Roman" charset="0"/>
                <a:ea typeface="ＭＳ Ｐゴシック" charset="0"/>
                <a:cs typeface="Times New Roman" charset="0"/>
                <a:sym typeface="Times New Roman" charset="0"/>
              </a:rPr>
              <a:t> guides and try a custom module ourselves.  </a:t>
            </a:r>
            <a:r>
              <a:rPr lang="en-US" smtClean="0">
                <a:solidFill>
                  <a:srgbClr val="000000"/>
                </a:solidFill>
                <a:latin typeface="Times New Roman" charset="0"/>
                <a:ea typeface="ＭＳ Ｐゴシック" charset="0"/>
                <a:cs typeface="Times New Roman" charset="0"/>
                <a:sym typeface="Times New Roman" charset="0"/>
              </a:rPr>
              <a:t>This is a “kick the tires” type exercise.</a:t>
            </a:r>
          </a:p>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There is no specific </a:t>
            </a:r>
            <a:r>
              <a:rPr lang="en-US" dirty="0" err="1" smtClean="0">
                <a:solidFill>
                  <a:srgbClr val="000000"/>
                </a:solidFill>
                <a:latin typeface="Times New Roman" charset="0"/>
                <a:ea typeface="ＭＳ Ｐゴシック" charset="0"/>
                <a:cs typeface="Times New Roman" charset="0"/>
                <a:sym typeface="Times New Roman" charset="0"/>
              </a:rPr>
              <a:t>TiBountyHunter</a:t>
            </a:r>
            <a:r>
              <a:rPr lang="en-US" dirty="0" smtClean="0">
                <a:solidFill>
                  <a:srgbClr val="000000"/>
                </a:solidFill>
                <a:latin typeface="Times New Roman" charset="0"/>
                <a:ea typeface="ＭＳ Ｐゴシック" charset="0"/>
                <a:cs typeface="Times New Roman" charset="0"/>
                <a:sym typeface="Times New Roman" charset="0"/>
              </a:rPr>
              <a:t> tie</a:t>
            </a:r>
            <a:r>
              <a:rPr lang="en-US" baseline="0" dirty="0" smtClean="0">
                <a:solidFill>
                  <a:srgbClr val="000000"/>
                </a:solidFill>
                <a:latin typeface="Times New Roman" charset="0"/>
                <a:ea typeface="ＭＳ Ｐゴシック" charset="0"/>
                <a:cs typeface="Times New Roman" charset="0"/>
                <a:sym typeface="Times New Roman" charset="0"/>
              </a:rPr>
              <a:t> in here – the exercise is going through the module </a:t>
            </a:r>
            <a:r>
              <a:rPr lang="en-US" baseline="0" smtClean="0">
                <a:solidFill>
                  <a:srgbClr val="000000"/>
                </a:solidFill>
                <a:latin typeface="Times New Roman" charset="0"/>
                <a:ea typeface="ＭＳ Ｐゴシック" charset="0"/>
                <a:cs typeface="Times New Roman" charset="0"/>
                <a:sym typeface="Times New Roman" charset="0"/>
              </a:rPr>
              <a:t>development guides</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Just so you know, the presenter is not an expert in native development for iOS and Android (probably).  The intent of this presentation is to brief you on the basics of how Titanium works and to point you in the right direction for further exploration.</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b="0" dirty="0" smtClean="0">
                <a:solidFill>
                  <a:srgbClr val="000000"/>
                </a:solidFill>
                <a:latin typeface="Lucida Grande" charset="0"/>
                <a:ea typeface="ＭＳ Ｐゴシック" charset="0"/>
                <a:cs typeface="Lucida Grande" charset="0"/>
                <a:sym typeface="Lucida Grande" charset="0"/>
              </a:rPr>
              <a:t>discuss</a:t>
            </a:r>
            <a:r>
              <a:rPr lang="en-US" b="0" baseline="0" dirty="0" smtClean="0">
                <a:solidFill>
                  <a:srgbClr val="000000"/>
                </a:solidFill>
                <a:latin typeface="Lucida Grande" charset="0"/>
                <a:ea typeface="ＭＳ Ｐゴシック" charset="0"/>
                <a:cs typeface="Lucida Grande" charset="0"/>
                <a:sym typeface="Lucida Grande" charset="0"/>
              </a:rPr>
              <a:t> titanium mobile app architecture – JavaScript files comprise application and communicate with native APIs through a bridge layer</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b="1" dirty="0" smtClean="0">
                <a:solidFill>
                  <a:srgbClr val="000000"/>
                </a:solidFill>
                <a:latin typeface="Lucida Grande" charset="0"/>
                <a:ea typeface="ＭＳ Ｐゴシック" charset="0"/>
                <a:cs typeface="Lucida Grande" charset="0"/>
                <a:sym typeface="Lucida Grande" charset="0"/>
              </a:rPr>
              <a:t>…but now</a:t>
            </a:r>
            <a:endParaRPr lang="en-US" b="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dirty="0" smtClean="0">
                <a:solidFill>
                  <a:srgbClr val="000000"/>
                </a:solidFill>
                <a:latin typeface="Lucida Grande" charset="0"/>
                <a:ea typeface="ＭＳ Ｐゴシック" charset="0"/>
                <a:cs typeface="Lucida Grande" charset="0"/>
                <a:sym typeface="Lucida Grande" charset="0"/>
              </a:rPr>
              <a:t>in order to extend Titanium, we need to understand the bridge implementation for Titanium Mobile</a:t>
            </a:r>
          </a:p>
          <a:p>
            <a:pPr marL="79375" eaLnBrk="1" hangingPunct="1"/>
            <a:endParaRPr lang="en-US" b="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dirty="0" smtClean="0">
                <a:solidFill>
                  <a:srgbClr val="000000"/>
                </a:solidFill>
                <a:latin typeface="Lucida Grande" charset="0"/>
                <a:ea typeface="ＭＳ Ｐゴシック" charset="0"/>
                <a:cs typeface="Lucida Grande" charset="0"/>
                <a:sym typeface="Lucida Grande" charset="0"/>
              </a:rPr>
              <a:t>packaged?</a:t>
            </a:r>
            <a:endParaRPr lang="en-US" b="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dirty="0" smtClean="0">
                <a:solidFill>
                  <a:srgbClr val="000000"/>
                </a:solidFill>
                <a:latin typeface="Lucida Grande" charset="0"/>
                <a:ea typeface="ＭＳ Ｐゴシック" charset="0"/>
                <a:cs typeface="Lucida Grande" charset="0"/>
                <a:sym typeface="Lucida Grande" charset="0"/>
              </a:rPr>
              <a:t>we need to understand how a titanium app is packaged</a:t>
            </a:r>
            <a:r>
              <a:rPr lang="en-US" b="0" baseline="0" dirty="0" smtClean="0">
                <a:solidFill>
                  <a:srgbClr val="000000"/>
                </a:solidFill>
                <a:latin typeface="Lucida Grande" charset="0"/>
                <a:ea typeface="ＭＳ Ｐゴシック" charset="0"/>
                <a:cs typeface="Lucida Grande" charset="0"/>
                <a:sym typeface="Lucida Grande" charset="0"/>
              </a:rPr>
              <a:t> at a high level, and what those python scripts are doing to our JS project to package it up</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native code?</a:t>
            </a: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we need to understand how native APIs are packed into a Titanium application</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JS API?</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How do we expose native APIs to JavaScript and pass data between them?</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b="0" dirty="0" smtClean="0">
                <a:solidFill>
                  <a:srgbClr val="000000"/>
                </a:solidFill>
                <a:latin typeface="Lucida Grande" charset="0"/>
                <a:ea typeface="ＭＳ Ｐゴシック" charset="0"/>
                <a:cs typeface="Lucida Grande" charset="0"/>
                <a:sym typeface="Lucida Grande" charset="0"/>
              </a:rPr>
              <a:t>Take you</a:t>
            </a:r>
            <a:r>
              <a:rPr lang="en-US" b="0" baseline="0" dirty="0" smtClean="0">
                <a:solidFill>
                  <a:srgbClr val="000000"/>
                </a:solidFill>
                <a:latin typeface="Lucida Grande" charset="0"/>
                <a:ea typeface="ＭＳ Ｐゴシック" charset="0"/>
                <a:cs typeface="Lucida Grande" charset="0"/>
                <a:sym typeface="Lucida Grande" charset="0"/>
              </a:rPr>
              <a:t> through the lifecycle in very general terms…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b="0" dirty="0" smtClean="0">
                <a:solidFill>
                  <a:srgbClr val="000000"/>
                </a:solidFill>
                <a:latin typeface="Lucida Grande" charset="0"/>
                <a:ea typeface="ＭＳ Ｐゴシック" charset="0"/>
                <a:cs typeface="Lucida Grande" charset="0"/>
                <a:sym typeface="Lucida Grande" charset="0"/>
              </a:rPr>
              <a:t>Why do we call it </a:t>
            </a:r>
            <a:r>
              <a:rPr lang="en-US" b="0" dirty="0" err="1" smtClean="0">
                <a:solidFill>
                  <a:srgbClr val="000000"/>
                </a:solidFill>
                <a:latin typeface="Lucida Grande" charset="0"/>
                <a:ea typeface="ＭＳ Ｐゴシック" charset="0"/>
                <a:cs typeface="Lucida Grande" charset="0"/>
                <a:sym typeface="Lucida Grande" charset="0"/>
              </a:rPr>
              <a:t>kroll</a:t>
            </a:r>
            <a:endParaRPr lang="en-US" b="0" dirty="0" smtClean="0">
              <a:solidFill>
                <a:srgbClr val="000000"/>
              </a:solidFill>
              <a:latin typeface="Lucida Grande" charset="0"/>
              <a:ea typeface="ＭＳ Ｐゴシック" charset="0"/>
              <a:cs typeface="Lucida Grande" charset="0"/>
              <a:sym typeface="Lucida Grande" charset="0"/>
            </a:endParaRPr>
          </a:p>
          <a:p>
            <a:pPr marL="79375" eaLnBrk="1" hangingPunct="1"/>
            <a:endParaRPr lang="en-US" b="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dirty="0" smtClean="0">
                <a:solidFill>
                  <a:srgbClr val="000000"/>
                </a:solidFill>
                <a:latin typeface="Lucida Grande" charset="0"/>
                <a:ea typeface="ＭＳ Ｐゴシック" charset="0"/>
                <a:cs typeface="Lucida Grande" charset="0"/>
                <a:sym typeface="Lucida Grande" charset="0"/>
              </a:rPr>
              <a:t>What</a:t>
            </a:r>
            <a:r>
              <a:rPr lang="en-US" b="0" baseline="0" dirty="0" smtClean="0">
                <a:solidFill>
                  <a:srgbClr val="000000"/>
                </a:solidFill>
                <a:latin typeface="Lucida Grande" charset="0"/>
                <a:ea typeface="ＭＳ Ｐゴシック" charset="0"/>
                <a:cs typeface="Lucida Grande" charset="0"/>
                <a:sym typeface="Lucida Grande" charset="0"/>
              </a:rPr>
              <a:t> is a kernel</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Note that even titanium modules for UI, Database, </a:t>
            </a:r>
            <a:r>
              <a:rPr lang="en-US" b="0" dirty="0" err="1" smtClean="0">
                <a:solidFill>
                  <a:srgbClr val="000000"/>
                </a:solidFill>
                <a:latin typeface="Lucida Grande" charset="0"/>
                <a:ea typeface="ＭＳ Ｐゴシック" charset="0"/>
                <a:cs typeface="Lucida Grande" charset="0"/>
                <a:sym typeface="Lucida Grande" charset="0"/>
              </a:rPr>
              <a:t>etc</a:t>
            </a:r>
            <a:r>
              <a:rPr lang="en-US" b="0" dirty="0" smtClean="0">
                <a:solidFill>
                  <a:srgbClr val="000000"/>
                </a:solidFill>
                <a:latin typeface="Lucida Grande" charset="0"/>
                <a:ea typeface="ＭＳ Ｐゴシック" charset="0"/>
                <a:cs typeface="Lucida Grande" charset="0"/>
                <a:sym typeface="Lucida Grande" charset="0"/>
              </a:rPr>
              <a:t> have this</a:t>
            </a:r>
            <a:r>
              <a:rPr lang="en-US" b="0" baseline="0" dirty="0" smtClean="0">
                <a:solidFill>
                  <a:srgbClr val="000000"/>
                </a:solidFill>
                <a:latin typeface="Lucida Grande" charset="0"/>
                <a:ea typeface="ＭＳ Ｐゴシック" charset="0"/>
                <a:cs typeface="Lucida Grande" charset="0"/>
                <a:sym typeface="Lucida Grande" charset="0"/>
              </a:rPr>
              <a:t> same structure – as you get into module development, look to core modules to see how things are done in </a:t>
            </a:r>
            <a:r>
              <a:rPr lang="en-US" b="0" baseline="0" dirty="0" err="1" smtClean="0">
                <a:solidFill>
                  <a:srgbClr val="000000"/>
                </a:solidFill>
                <a:latin typeface="Lucida Grande" charset="0"/>
                <a:ea typeface="ＭＳ Ｐゴシック" charset="0"/>
                <a:cs typeface="Lucida Grande" charset="0"/>
                <a:sym typeface="Lucida Grande" charset="0"/>
              </a:rPr>
              <a:t>ObjC</a:t>
            </a:r>
            <a:r>
              <a:rPr lang="en-US" b="0" baseline="0" dirty="0" smtClean="0">
                <a:solidFill>
                  <a:srgbClr val="000000"/>
                </a:solidFill>
                <a:latin typeface="Lucida Grande" charset="0"/>
                <a:ea typeface="ＭＳ Ｐゴシック" charset="0"/>
                <a:cs typeface="Lucida Grande" charset="0"/>
                <a:sym typeface="Lucida Grande" charset="0"/>
              </a:rPr>
              <a:t> or Java</a:t>
            </a:r>
          </a:p>
          <a:p>
            <a:pPr marL="250825" indent="-171450" eaLnBrk="1" hangingPunct="1">
              <a:buFontTx/>
              <a:buChar char="-"/>
            </a:pPr>
            <a:endParaRPr lang="en-US" b="0" baseline="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Titanium </a:t>
            </a:r>
            <a:r>
              <a:rPr lang="en-US" b="0" baseline="0" dirty="0" err="1" smtClean="0">
                <a:solidFill>
                  <a:srgbClr val="000000"/>
                </a:solidFill>
                <a:latin typeface="Lucida Grande" charset="0"/>
                <a:ea typeface="ＭＳ Ｐゴシック" charset="0"/>
                <a:cs typeface="Lucida Grande" charset="0"/>
                <a:sym typeface="Lucida Grande" charset="0"/>
              </a:rPr>
              <a:t>ObjC</a:t>
            </a:r>
            <a:r>
              <a:rPr lang="en-US" b="0" baseline="0" dirty="0" smtClean="0">
                <a:solidFill>
                  <a:srgbClr val="000000"/>
                </a:solidFill>
                <a:latin typeface="Lucida Grande" charset="0"/>
                <a:ea typeface="ＭＳ Ｐゴシック" charset="0"/>
                <a:cs typeface="Lucida Grande" charset="0"/>
                <a:sym typeface="Lucida Grande" charset="0"/>
              </a:rPr>
              <a:t> modules must extend </a:t>
            </a:r>
            <a:r>
              <a:rPr lang="en-US" b="0" baseline="0" dirty="0" err="1" smtClean="0">
                <a:solidFill>
                  <a:srgbClr val="000000"/>
                </a:solidFill>
                <a:latin typeface="Lucida Grande" charset="0"/>
                <a:ea typeface="ＭＳ Ｐゴシック" charset="0"/>
                <a:cs typeface="Lucida Grande" charset="0"/>
                <a:sym typeface="Lucida Grande" charset="0"/>
              </a:rPr>
              <a:t>TiModule</a:t>
            </a:r>
            <a:endParaRPr lang="en-US" b="0" baseline="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Titanium Java modules must extend </a:t>
            </a:r>
            <a:r>
              <a:rPr lang="en-US" b="0" baseline="0" dirty="0" err="1" smtClean="0">
                <a:solidFill>
                  <a:srgbClr val="000000"/>
                </a:solidFill>
                <a:latin typeface="Lucida Grande" charset="0"/>
                <a:ea typeface="ＭＳ Ｐゴシック" charset="0"/>
                <a:cs typeface="Lucida Grande" charset="0"/>
                <a:sym typeface="Lucida Grande" charset="0"/>
              </a:rPr>
              <a:t>KrollModule</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Our docs and guides are still somewhat</a:t>
            </a:r>
            <a:r>
              <a:rPr lang="en-US" baseline="0" dirty="0" smtClean="0">
                <a:solidFill>
                  <a:srgbClr val="000000"/>
                </a:solidFill>
                <a:latin typeface="Times New Roman" charset="0"/>
                <a:ea typeface="ＭＳ Ｐゴシック" charset="0"/>
                <a:cs typeface="Times New Roman" charset="0"/>
                <a:sym typeface="Times New Roman" charset="0"/>
              </a:rPr>
              <a:t> limited covering the full power of the module SDKs.  The best source for “how do I…” info is to check an existing titanium module for UI, location, or anything else.</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TextBox 3"/>
          <p:cNvSpPr txBox="1">
            <a:spLocks noChangeArrowheads="1"/>
          </p:cNvSpPr>
          <p:nvPr/>
        </p:nvSpPr>
        <p:spPr bwMode="auto">
          <a:xfrm>
            <a:off x="9939338" y="3971925"/>
            <a:ext cx="185737" cy="369888"/>
          </a:xfrm>
          <a:prstGeom prst="rect">
            <a:avLst/>
          </a:prstGeom>
          <a:noFill/>
          <a:ln>
            <a:noFill/>
          </a:ln>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defRPr/>
            </a:pPr>
            <a:endParaRPr lang="en-US" sz="1800"/>
          </a:p>
        </p:txBody>
      </p:sp>
      <p:sp>
        <p:nvSpPr>
          <p:cNvPr id="5" name="Date Placeholder 3"/>
          <p:cNvSpPr>
            <a:spLocks noGrp="1"/>
          </p:cNvSpPr>
          <p:nvPr>
            <p:ph type="dt" sz="half" idx="10"/>
          </p:nvPr>
        </p:nvSpPr>
        <p:spPr/>
        <p:txBody>
          <a:bodyPr/>
          <a:lstStyle>
            <a:lvl1pPr>
              <a:defRPr/>
            </a:lvl1pPr>
          </a:lstStyle>
          <a:p>
            <a:pPr>
              <a:defRPr/>
            </a:pPr>
            <a:fld id="{F30DB81F-B125-9B43-9F03-035596B66B00}" type="datetime1">
              <a:rPr lang="en-US"/>
              <a:pPr>
                <a:defRPr/>
              </a:pPr>
              <a:t>7/26/11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99E96B8-ADCB-7547-9380-C4B23A1C153C}" type="slidenum">
              <a:rPr lang="en-US"/>
              <a:pPr>
                <a:defRPr/>
              </a:pPr>
              <a:t>‹#›</a:t>
            </a:fld>
            <a:endParaRPr lang="en-US"/>
          </a:p>
        </p:txBody>
      </p:sp>
    </p:spTree>
    <p:extLst>
      <p:ext uri="{BB962C8B-B14F-4D97-AF65-F5344CB8AC3E}">
        <p14:creationId xmlns:p14="http://schemas.microsoft.com/office/powerpoint/2010/main" val="253572930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4"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3"/>
          <p:cNvSpPr>
            <a:spLocks noGrp="1"/>
          </p:cNvSpPr>
          <p:nvPr>
            <p:ph type="dt" sz="half" idx="10"/>
          </p:nvPr>
        </p:nvSpPr>
        <p:spPr/>
        <p:txBody>
          <a:bodyPr/>
          <a:lstStyle>
            <a:lvl1pPr>
              <a:defRPr/>
            </a:lvl1pPr>
          </a:lstStyle>
          <a:p>
            <a:pPr>
              <a:defRPr/>
            </a:pPr>
            <a:fld id="{0B75DDBA-B612-2F44-AB17-FBC18A515CE2}" type="datetime1">
              <a:rPr lang="en-US"/>
              <a:pPr>
                <a:defRPr/>
              </a:pPr>
              <a:t>7/26/11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E1109E28-6A3D-5541-B79F-374D5BAB488E}" type="slidenum">
              <a:rPr lang="en-US"/>
              <a:pPr>
                <a:defRPr/>
              </a:pPr>
              <a:t>‹#›</a:t>
            </a:fld>
            <a:endParaRPr lang="en-US"/>
          </a:p>
        </p:txBody>
      </p:sp>
    </p:spTree>
    <p:extLst>
      <p:ext uri="{BB962C8B-B14F-4D97-AF65-F5344CB8AC3E}">
        <p14:creationId xmlns:p14="http://schemas.microsoft.com/office/powerpoint/2010/main" val="341665184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6" name="Picture 8" descr="gray_stripe_head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9" name="Date Placeholder 3"/>
          <p:cNvSpPr>
            <a:spLocks noGrp="1"/>
          </p:cNvSpPr>
          <p:nvPr>
            <p:ph type="dt" sz="half" idx="10"/>
          </p:nvPr>
        </p:nvSpPr>
        <p:spPr/>
        <p:txBody>
          <a:bodyPr/>
          <a:lstStyle>
            <a:lvl1pPr>
              <a:defRPr/>
            </a:lvl1pPr>
          </a:lstStyle>
          <a:p>
            <a:pPr>
              <a:defRPr/>
            </a:pPr>
            <a:fld id="{20564D4E-817C-5B44-9CAC-ABCFE555A12F}" type="datetime1">
              <a:rPr lang="en-US"/>
              <a:pPr>
                <a:defRPr/>
              </a:pPr>
              <a:t>7/26/11</a:t>
            </a:fld>
            <a:endParaRPr lang="en-US"/>
          </a:p>
        </p:txBody>
      </p:sp>
      <p:sp>
        <p:nvSpPr>
          <p:cNvPr id="10"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11"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35A16330-C327-5F46-9A04-FECF298E7238}" type="slidenum">
              <a:rPr lang="en-US"/>
              <a:pPr>
                <a:defRPr/>
              </a:pPr>
              <a:t>‹#›</a:t>
            </a:fld>
            <a:endParaRPr lang="en-US"/>
          </a:p>
        </p:txBody>
      </p:sp>
    </p:spTree>
    <p:extLst>
      <p:ext uri="{BB962C8B-B14F-4D97-AF65-F5344CB8AC3E}">
        <p14:creationId xmlns:p14="http://schemas.microsoft.com/office/powerpoint/2010/main" val="241270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3228FE6-9327-F242-9E6C-9D15E9703153}" type="datetime1">
              <a:rPr lang="en-US"/>
              <a:pPr>
                <a:defRPr/>
              </a:pPr>
              <a:t>7/26/11</a:t>
            </a:fld>
            <a:endParaRPr lang="en-US"/>
          </a:p>
        </p:txBody>
      </p:sp>
      <p:sp>
        <p:nvSpPr>
          <p:cNvPr id="8"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9"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62DF5989-0FBC-EB43-B199-06D3320A5CF3}" type="slidenum">
              <a:rPr lang="en-US"/>
              <a:pPr>
                <a:defRPr/>
              </a:pPr>
              <a:t>‹#›</a:t>
            </a:fld>
            <a:endParaRPr lang="en-US"/>
          </a:p>
        </p:txBody>
      </p:sp>
    </p:spTree>
    <p:extLst>
      <p:ext uri="{BB962C8B-B14F-4D97-AF65-F5344CB8AC3E}">
        <p14:creationId xmlns:p14="http://schemas.microsoft.com/office/powerpoint/2010/main" val="117008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A4750B3D-5993-D443-A18C-6C42644588ED}" type="datetime1">
              <a:rPr lang="en-US"/>
              <a:pPr>
                <a:defRPr/>
              </a:pPr>
              <a:t>7/26/11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CA025D9-4168-FA49-94C8-B4302AAECA18}" type="slidenum">
              <a:rPr lang="en-US"/>
              <a:pPr>
                <a:defRPr/>
              </a:pPr>
              <a:t>‹#›</a:t>
            </a:fld>
            <a:endParaRPr lang="en-US"/>
          </a:p>
        </p:txBody>
      </p:sp>
    </p:spTree>
    <p:extLst>
      <p:ext uri="{BB962C8B-B14F-4D97-AF65-F5344CB8AC3E}">
        <p14:creationId xmlns:p14="http://schemas.microsoft.com/office/powerpoint/2010/main" val="2039454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3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2DB3A217-D9A5-8846-AAB9-F48B40C3E459}" type="datetime1">
              <a:rPr lang="en-US"/>
              <a:pPr>
                <a:defRPr/>
              </a:pPr>
              <a:t>7/26/11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E80557-2829-6D4D-9E6A-8513A623AFCD}" type="slidenum">
              <a:rPr lang="en-US"/>
              <a:pPr>
                <a:defRPr/>
              </a:pPr>
              <a:t>‹#›</a:t>
            </a:fld>
            <a:endParaRPr lang="en-US"/>
          </a:p>
        </p:txBody>
      </p:sp>
    </p:spTree>
    <p:extLst>
      <p:ext uri="{BB962C8B-B14F-4D97-AF65-F5344CB8AC3E}">
        <p14:creationId xmlns:p14="http://schemas.microsoft.com/office/powerpoint/2010/main" val="247576293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4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87500"/>
            <a:ext cx="68326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27908" y="2318245"/>
            <a:ext cx="7772400" cy="1470025"/>
          </a:xfrm>
        </p:spPr>
        <p:txBody>
          <a:bodyPr/>
          <a:lstStyle>
            <a:lvl1pPr algn="ctr">
              <a:defRPr baseline="0">
                <a:solidFill>
                  <a:srgbClr val="122956"/>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nchor="t"/>
          <a:lstStyle>
            <a:lvl1pPr>
              <a:defRPr/>
            </a:lvl1pPr>
          </a:lstStyle>
          <a:p>
            <a:pPr>
              <a:defRPr/>
            </a:pPr>
            <a:fld id="{4EB12F80-DD94-CA48-A6EE-25FB3983D6FA}" type="datetime1">
              <a:rPr lang="en-US"/>
              <a:pPr>
                <a:defRPr/>
              </a:pPr>
              <a:t>7/26/11</a:t>
            </a:fld>
            <a:endParaRPr lang="en-US"/>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F154E2-8B7C-5746-8D67-FA76569A3E47}" type="slidenum">
              <a:rPr lang="en-US"/>
              <a:pPr>
                <a:defRPr/>
              </a:pPr>
              <a:t>‹#›</a:t>
            </a:fld>
            <a:endParaRPr lang="en-US"/>
          </a:p>
        </p:txBody>
      </p:sp>
    </p:spTree>
    <p:extLst>
      <p:ext uri="{BB962C8B-B14F-4D97-AF65-F5344CB8AC3E}">
        <p14:creationId xmlns:p14="http://schemas.microsoft.com/office/powerpoint/2010/main" val="3148190918"/>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a:solidFill>
                  <a:srgbClr val="929698"/>
                </a:solidFill>
              </a:defRPr>
            </a:lvl1pPr>
          </a:lstStyle>
          <a:p>
            <a:pPr>
              <a:defRPr/>
            </a:pPr>
            <a:fld id="{7C47082A-DE79-7740-B784-823CCC145BD0}" type="datetime1">
              <a:rPr lang="en-US"/>
              <a:pPr>
                <a:defRPr/>
              </a:pPr>
              <a:t>7/26/11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a:t>© 2008-2011 Appcelerator </a:t>
            </a:r>
            <a:r>
              <a:rPr lang="en-US" dirty="0" err="1"/>
              <a:t>Inc</a:t>
            </a:r>
            <a:endParaRPr lang="en-US" dirty="0"/>
          </a:p>
        </p:txBody>
      </p:sp>
      <p:pic>
        <p:nvPicPr>
          <p:cNvPr id="1030" name="Picture 7" descr="appc_gray_light_triangle.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Lst>
  <p:hf hdr="0" ftr="0" dt="0"/>
  <p:txStyles>
    <p:titleStyle>
      <a:lvl1pPr algn="l" defTabSz="457200" rtl="0" eaLnBrk="0" fontAlgn="base" hangingPunct="0">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400" kern="1200">
          <a:solidFill>
            <a:schemeClr val="tx1"/>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chemeClr val="tx1"/>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7.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2.emf"/><Relationship Id="rId6" Type="http://schemas.openxmlformats.org/officeDocument/2006/relationships/image" Target="../media/image13.emf"/><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3.emf"/><Relationship Id="rId6" Type="http://schemas.openxmlformats.org/officeDocument/2006/relationships/image" Target="../media/image14.emf"/><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5.emf"/><Relationship Id="rId6" Type="http://schemas.openxmlformats.org/officeDocument/2006/relationships/image" Target="../media/image16.emf"/><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5.emf"/><Relationship Id="rId6" Type="http://schemas.openxmlformats.org/officeDocument/2006/relationships/image" Target="../media/image17.emf"/><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8.emf"/><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9.emf"/><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20.emf"/><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9.emf"/><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0.emf"/><Relationship Id="rId6" Type="http://schemas.openxmlformats.org/officeDocument/2006/relationships/image" Target="../media/image11.emf"/><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10242"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00" y="1524000"/>
            <a:ext cx="8915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088" name="Rectangle 8"/>
          <p:cNvSpPr>
            <a:spLocks/>
          </p:cNvSpPr>
          <p:nvPr/>
        </p:nvSpPr>
        <p:spPr bwMode="auto">
          <a:xfrm>
            <a:off x="-838200" y="4343400"/>
            <a:ext cx="9258300" cy="1193800"/>
          </a:xfrm>
          <a:prstGeom prst="rect">
            <a:avLst/>
          </a:prstGeom>
          <a:noFill/>
          <a:ln>
            <a:noFill/>
          </a:ln>
          <a:effectLst>
            <a:innerShdw blurRad="63500" dist="50800" dir="13500000">
              <a:prstClr val="black">
                <a:alpha val="50000"/>
              </a:prstClr>
            </a:innerShdw>
          </a:effectLst>
          <a:extLst/>
        </p:spPr>
        <p:txBody>
          <a:bodyPr lIns="0" tIns="0" rIns="40639" bIns="0"/>
          <a:lstStyle/>
          <a:p>
            <a:pPr marL="39688" algn="r">
              <a:defRPr/>
            </a:pPr>
            <a:endParaRPr lang="en-US" sz="4400" b="1" dirty="0">
              <a:solidFill>
                <a:srgbClr val="122956"/>
              </a:solidFill>
              <a:latin typeface="Trebuchet MS Bold" charset="0"/>
              <a:cs typeface="Trebuchet MS Bold" charset="0"/>
              <a:sym typeface="Trebuchet MS Bold" charset="0"/>
            </a:endParaRPr>
          </a:p>
        </p:txBody>
      </p:sp>
      <p:sp>
        <p:nvSpPr>
          <p:cNvPr id="2" name="Title 1"/>
          <p:cNvSpPr>
            <a:spLocks noGrp="1"/>
          </p:cNvSpPr>
          <p:nvPr>
            <p:ph type="ctrTitle" idx="4294967295"/>
          </p:nvPr>
        </p:nvSpPr>
        <p:spPr>
          <a:xfrm>
            <a:off x="-381000" y="2362200"/>
            <a:ext cx="9906000" cy="1470025"/>
          </a:xfrm>
          <a:ln>
            <a:miter lim="800000"/>
            <a:headEnd/>
            <a:tailEnd/>
          </a:ln>
          <a:effectLst>
            <a:innerShdw blurRad="63500" dist="50800" dir="13500000">
              <a:prstClr val="black">
                <a:alpha val="50000"/>
              </a:prstClr>
            </a:innerShdw>
          </a:effectLst>
          <a:extLst/>
        </p:spPr>
        <p:txBody>
          <a:bodyPr/>
          <a:lstStyle/>
          <a:p>
            <a:pPr marL="39688" algn="ctr" eaLnBrk="1" hangingPunct="1">
              <a:defRPr/>
            </a:pPr>
            <a:r>
              <a:rPr lang="en-US" sz="4400"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t>Extending Titanium</a:t>
            </a:r>
            <a:endParaRPr lang="en-US" sz="4400" dirty="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endParaRPr>
          </a:p>
        </p:txBody>
      </p:sp>
      <p:pic>
        <p:nvPicPr>
          <p:cNvPr id="1024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51288" y="1676400"/>
            <a:ext cx="12303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Module Object Model</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978400"/>
          </a:xfrm>
        </p:spPr>
        <p:txBody>
          <a:bodyPr rIns="81279"/>
          <a:lstStyle/>
          <a:p>
            <a:pPr eaLnBrk="1" hangingPunct="1"/>
            <a:r>
              <a:rPr lang="en-US" dirty="0" smtClean="0">
                <a:latin typeface="Trebuchet MS" charset="0"/>
                <a:ea typeface="ヒラギノ角ゴ ProN W3" charset="0"/>
                <a:cs typeface="ヒラギノ角ゴ ProN W3" charset="0"/>
              </a:rPr>
              <a:t>Proxy</a:t>
            </a:r>
          </a:p>
          <a:p>
            <a:pPr eaLnBrk="1" hangingPunct="1"/>
            <a:r>
              <a:rPr lang="en-US" dirty="0" smtClean="0">
                <a:latin typeface="Trebuchet MS" charset="0"/>
                <a:ea typeface="ヒラギノ角ゴ ProN W3" charset="0"/>
                <a:cs typeface="ヒラギノ角ゴ ProN W3" charset="0"/>
              </a:rPr>
              <a:t>- interface between native code and JavaScript – a module will have at least one proxy</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View</a:t>
            </a:r>
          </a:p>
          <a:p>
            <a:pPr eaLnBrk="1" hangingPunct="1"/>
            <a:r>
              <a:rPr lang="en-US" dirty="0" smtClean="0">
                <a:latin typeface="Trebuchet MS" charset="0"/>
                <a:ea typeface="ヒラギノ角ゴ ProN W3" charset="0"/>
                <a:cs typeface="ヒラギノ角ゴ ProN W3" charset="0"/>
              </a:rPr>
              <a:t>- actual native representation of a view object (for UI components)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ViewProxy</a:t>
            </a:r>
          </a:p>
          <a:p>
            <a:pPr eaLnBrk="1" hangingPunct="1">
              <a:buFontTx/>
              <a:buChar char="-"/>
            </a:pPr>
            <a:r>
              <a:rPr lang="en-US" dirty="0" smtClean="0">
                <a:latin typeface="Trebuchet MS" charset="0"/>
                <a:ea typeface="ヒラギノ角ゴ ProN W3" charset="0"/>
                <a:cs typeface="ヒラギノ角ゴ ProN W3" charset="0"/>
              </a:rPr>
              <a:t>contains the actual state for a view (in case a View must be released for memory management)</a:t>
            </a:r>
          </a:p>
          <a:p>
            <a:pPr eaLnBrk="1" hangingPunct="1">
              <a:buFontTx/>
              <a:buChar char="-"/>
            </a:pPr>
            <a:r>
              <a:rPr lang="en-US" dirty="0" smtClean="0">
                <a:latin typeface="Trebuchet MS" charset="0"/>
                <a:ea typeface="ヒラギノ角ゴ ProN W3" charset="0"/>
                <a:cs typeface="ヒラギノ角ゴ ProN W3" charset="0"/>
              </a:rPr>
              <a:t>has public JavaScript API for a View</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133351399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Module JavaScript Interfaces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978400"/>
          </a:xfrm>
        </p:spPr>
        <p:txBody>
          <a:bodyPr rIns="81279"/>
          <a:lstStyle/>
          <a:p>
            <a:pPr eaLnBrk="1" hangingPunct="1"/>
            <a:r>
              <a:rPr lang="en-US" dirty="0" smtClean="0">
                <a:latin typeface="Trebuchet MS" charset="0"/>
                <a:ea typeface="ヒラギノ角ゴ ProN W3" charset="0"/>
                <a:cs typeface="ヒラギノ角ゴ ProN W3" charset="0"/>
              </a:rPr>
              <a:t>Proxy objects can have public properties:</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a:t>
            </a:r>
            <a:r>
              <a:rPr lang="en-US" dirty="0" err="1" smtClean="0">
                <a:latin typeface="Trebuchet MS" charset="0"/>
                <a:ea typeface="ヒラギノ角ゴ ProN W3" charset="0"/>
                <a:cs typeface="ヒラギノ角ゴ ProN W3" charset="0"/>
              </a:rPr>
              <a:t>Ti.Platform.osname</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Proxy objects can have public methods:</a:t>
            </a:r>
          </a:p>
          <a:p>
            <a:pPr eaLnBrk="1" hangingPunct="1"/>
            <a:r>
              <a:rPr lang="en-US" dirty="0" smtClean="0">
                <a:latin typeface="Trebuchet MS" charset="0"/>
                <a:ea typeface="ヒラギノ角ゴ ProN W3" charset="0"/>
                <a:cs typeface="ヒラギノ角ゴ ProN W3" charset="0"/>
              </a:rPr>
              <a:t>	- </a:t>
            </a:r>
            <a:r>
              <a:rPr lang="en-US" dirty="0" err="1" smtClean="0">
                <a:latin typeface="Trebuchet MS" charset="0"/>
                <a:ea typeface="ヒラギノ角ゴ ProN W3" charset="0"/>
                <a:cs typeface="ヒラギノ角ゴ ProN W3" charset="0"/>
              </a:rPr>
              <a:t>Ti.UI.createWindow</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Proxy objects can emit and listen for events:</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a:t>
            </a:r>
            <a:r>
              <a:rPr lang="en-US" dirty="0" err="1" smtClean="0">
                <a:latin typeface="Trebuchet MS" charset="0"/>
                <a:ea typeface="ヒラギノ角ゴ ProN W3" charset="0"/>
                <a:cs typeface="ヒラギノ角ゴ ProN W3" charset="0"/>
              </a:rPr>
              <a:t>Ti.App.addEventListener</a:t>
            </a:r>
            <a:r>
              <a:rPr lang="en-US" dirty="0" smtClean="0">
                <a:latin typeface="Trebuchet MS" charset="0"/>
                <a:ea typeface="ヒラギノ角ゴ ProN W3" charset="0"/>
                <a:cs typeface="ヒラギノ角ゴ ProN W3" charset="0"/>
              </a:rPr>
              <a:t>(‘foo’, function(){});</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19874557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iOS – Proxy Property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a:t>
            </a:r>
            <a:r>
              <a:rPr lang="en-US" dirty="0" err="1" smtClean="0">
                <a:latin typeface="Trebuchet MS" charset="0"/>
                <a:ea typeface="ヒラギノ角ゴ ProN W3" charset="0"/>
                <a:cs typeface="ヒラギノ角ゴ ProN W3" charset="0"/>
              </a:rPr>
              <a:t>PlatformModule.m</a:t>
            </a:r>
            <a:r>
              <a:rPr lang="en-US" dirty="0" smtClean="0">
                <a:latin typeface="Trebuchet MS" charset="0"/>
                <a:ea typeface="ヒラギノ角ゴ ProN W3" charset="0"/>
                <a:cs typeface="ヒラギノ角ゴ ProN W3" charset="0"/>
              </a:rPr>
              <a:t>:</a:t>
            </a:r>
            <a:endParaRPr lang="en-US" dirty="0">
              <a:latin typeface="Trebuchet MS" charset="0"/>
              <a:ea typeface="ヒラギノ角ゴ ProN W3" charset="0"/>
              <a:cs typeface="ヒラギノ角ゴ ProN W3" charset="0"/>
            </a:endParaRPr>
          </a:p>
        </p:txBody>
      </p:sp>
      <p:pic>
        <p:nvPicPr>
          <p:cNvPr id="4" name="Picture 3"/>
          <p:cNvPicPr>
            <a:picLocks noChangeAspect="1"/>
          </p:cNvPicPr>
          <p:nvPr/>
        </p:nvPicPr>
        <p:blipFill>
          <a:blip r:embed="rId5"/>
          <a:stretch>
            <a:fillRect/>
          </a:stretch>
        </p:blipFill>
        <p:spPr>
          <a:xfrm>
            <a:off x="609600" y="1905000"/>
            <a:ext cx="7937500" cy="1727200"/>
          </a:xfrm>
          <a:prstGeom prst="rect">
            <a:avLst/>
          </a:prstGeom>
        </p:spPr>
      </p:pic>
      <p:sp>
        <p:nvSpPr>
          <p:cNvPr id="10" name="Rectangle 7"/>
          <p:cNvSpPr txBox="1">
            <a:spLocks noChangeArrowheads="1"/>
          </p:cNvSpPr>
          <p:nvPr/>
        </p:nvSpPr>
        <p:spPr bwMode="auto">
          <a:xfrm>
            <a:off x="609600" y="3962400"/>
            <a:ext cx="8229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dirty="0" smtClean="0">
                <a:latin typeface="Trebuchet MS" charset="0"/>
                <a:ea typeface="ヒラギノ角ゴ ProN W3" charset="0"/>
                <a:cs typeface="ヒラギノ角ゴ ProN W3" charset="0"/>
              </a:rPr>
              <a:t>JS API:</a:t>
            </a:r>
            <a:endParaRPr lang="en-US" dirty="0">
              <a:latin typeface="Trebuchet MS" charset="0"/>
              <a:ea typeface="ヒラギノ角ゴ ProN W3" charset="0"/>
              <a:cs typeface="ヒラギノ角ゴ ProN W3" charset="0"/>
            </a:endParaRPr>
          </a:p>
        </p:txBody>
      </p:sp>
      <p:pic>
        <p:nvPicPr>
          <p:cNvPr id="5" name="Picture 4"/>
          <p:cNvPicPr>
            <a:picLocks noChangeAspect="1"/>
          </p:cNvPicPr>
          <p:nvPr/>
        </p:nvPicPr>
        <p:blipFill>
          <a:blip r:embed="rId6"/>
          <a:stretch>
            <a:fillRect/>
          </a:stretch>
        </p:blipFill>
        <p:spPr>
          <a:xfrm>
            <a:off x="533400" y="4876800"/>
            <a:ext cx="8051800" cy="520700"/>
          </a:xfrm>
          <a:prstGeom prst="rect">
            <a:avLst/>
          </a:prstGeom>
        </p:spPr>
      </p:pic>
    </p:spTree>
    <p:extLst>
      <p:ext uri="{BB962C8B-B14F-4D97-AF65-F5344CB8AC3E}">
        <p14:creationId xmlns:p14="http://schemas.microsoft.com/office/powerpoint/2010/main" val="112354047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 Proxy Property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PlatformModule.java:</a:t>
            </a:r>
            <a:endParaRPr lang="en-US" dirty="0">
              <a:latin typeface="Trebuchet MS" charset="0"/>
              <a:ea typeface="ヒラギノ角ゴ ProN W3" charset="0"/>
              <a:cs typeface="ヒラギノ角ゴ ProN W3" charset="0"/>
            </a:endParaRPr>
          </a:p>
        </p:txBody>
      </p:sp>
      <p:sp>
        <p:nvSpPr>
          <p:cNvPr id="10" name="Rectangle 7"/>
          <p:cNvSpPr txBox="1">
            <a:spLocks noChangeArrowheads="1"/>
          </p:cNvSpPr>
          <p:nvPr/>
        </p:nvSpPr>
        <p:spPr bwMode="auto">
          <a:xfrm>
            <a:off x="609600" y="3962400"/>
            <a:ext cx="8229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dirty="0" smtClean="0">
                <a:latin typeface="Trebuchet MS" charset="0"/>
                <a:ea typeface="ヒラギノ角ゴ ProN W3" charset="0"/>
                <a:cs typeface="ヒラギノ角ゴ ProN W3" charset="0"/>
              </a:rPr>
              <a:t>JS API:</a:t>
            </a:r>
            <a:endParaRPr lang="en-US" dirty="0">
              <a:latin typeface="Trebuchet MS" charset="0"/>
              <a:ea typeface="ヒラギノ角ゴ ProN W3" charset="0"/>
              <a:cs typeface="ヒラギノ角ゴ ProN W3" charset="0"/>
            </a:endParaRPr>
          </a:p>
        </p:txBody>
      </p:sp>
      <p:pic>
        <p:nvPicPr>
          <p:cNvPr id="5" name="Picture 4"/>
          <p:cNvPicPr>
            <a:picLocks noChangeAspect="1"/>
          </p:cNvPicPr>
          <p:nvPr/>
        </p:nvPicPr>
        <p:blipFill>
          <a:blip r:embed="rId5"/>
          <a:stretch>
            <a:fillRect/>
          </a:stretch>
        </p:blipFill>
        <p:spPr>
          <a:xfrm>
            <a:off x="533400" y="4876800"/>
            <a:ext cx="8051800" cy="520700"/>
          </a:xfrm>
          <a:prstGeom prst="rect">
            <a:avLst/>
          </a:prstGeom>
        </p:spPr>
      </p:pic>
      <p:pic>
        <p:nvPicPr>
          <p:cNvPr id="6" name="Picture 5"/>
          <p:cNvPicPr>
            <a:picLocks noChangeAspect="1"/>
          </p:cNvPicPr>
          <p:nvPr/>
        </p:nvPicPr>
        <p:blipFill>
          <a:blip r:embed="rId6"/>
          <a:stretch>
            <a:fillRect/>
          </a:stretch>
        </p:blipFill>
        <p:spPr>
          <a:xfrm>
            <a:off x="381000" y="2057400"/>
            <a:ext cx="8382000" cy="1601796"/>
          </a:xfrm>
          <a:prstGeom prst="rect">
            <a:avLst/>
          </a:prstGeom>
        </p:spPr>
      </p:pic>
    </p:spTree>
    <p:extLst>
      <p:ext uri="{BB962C8B-B14F-4D97-AF65-F5344CB8AC3E}">
        <p14:creationId xmlns:p14="http://schemas.microsoft.com/office/powerpoint/2010/main" val="81267336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iOS – Proxy Method</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a:t>
            </a:r>
            <a:r>
              <a:rPr lang="en-US" dirty="0" err="1" smtClean="0">
                <a:latin typeface="Trebuchet MS" charset="0"/>
                <a:ea typeface="ヒラギノ角ゴ ProN W3" charset="0"/>
                <a:cs typeface="ヒラギノ角ゴ ProN W3" charset="0"/>
              </a:rPr>
              <a:t>PlatformModule.m</a:t>
            </a:r>
            <a:r>
              <a:rPr lang="en-US" dirty="0" smtClean="0">
                <a:latin typeface="Trebuchet MS" charset="0"/>
                <a:ea typeface="ヒラギノ角ゴ ProN W3" charset="0"/>
                <a:cs typeface="ヒラギノ角ゴ ProN W3" charset="0"/>
              </a:rPr>
              <a:t>:</a:t>
            </a:r>
            <a:endParaRPr lang="en-US" dirty="0">
              <a:latin typeface="Trebuchet MS" charset="0"/>
              <a:ea typeface="ヒラギノ角ゴ ProN W3" charset="0"/>
              <a:cs typeface="ヒラギノ角ゴ ProN W3" charset="0"/>
            </a:endParaRPr>
          </a:p>
        </p:txBody>
      </p:sp>
      <p:sp>
        <p:nvSpPr>
          <p:cNvPr id="10" name="Rectangle 7"/>
          <p:cNvSpPr txBox="1">
            <a:spLocks noChangeArrowheads="1"/>
          </p:cNvSpPr>
          <p:nvPr/>
        </p:nvSpPr>
        <p:spPr bwMode="auto">
          <a:xfrm>
            <a:off x="457200" y="5257800"/>
            <a:ext cx="8229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dirty="0" smtClean="0">
                <a:latin typeface="Trebuchet MS" charset="0"/>
                <a:ea typeface="ヒラギノ角ゴ ProN W3" charset="0"/>
                <a:cs typeface="ヒラギノ角ゴ ProN W3" charset="0"/>
              </a:rPr>
              <a:t>JS API:</a:t>
            </a:r>
            <a:endParaRPr lang="en-US" dirty="0">
              <a:latin typeface="Trebuchet MS" charset="0"/>
              <a:ea typeface="ヒラギノ角ゴ ProN W3" charset="0"/>
              <a:cs typeface="ヒラギノ角ゴ ProN W3" charset="0"/>
            </a:endParaRPr>
          </a:p>
        </p:txBody>
      </p:sp>
      <p:pic>
        <p:nvPicPr>
          <p:cNvPr id="12" name="Picture 11"/>
          <p:cNvPicPr>
            <a:picLocks noChangeAspect="1"/>
          </p:cNvPicPr>
          <p:nvPr/>
        </p:nvPicPr>
        <p:blipFill>
          <a:blip r:embed="rId5"/>
          <a:stretch>
            <a:fillRect/>
          </a:stretch>
        </p:blipFill>
        <p:spPr>
          <a:xfrm>
            <a:off x="457200" y="5791200"/>
            <a:ext cx="8458200" cy="446979"/>
          </a:xfrm>
          <a:prstGeom prst="rect">
            <a:avLst/>
          </a:prstGeom>
        </p:spPr>
      </p:pic>
      <p:pic>
        <p:nvPicPr>
          <p:cNvPr id="6" name="Picture 5"/>
          <p:cNvPicPr>
            <a:picLocks noChangeAspect="1"/>
          </p:cNvPicPr>
          <p:nvPr/>
        </p:nvPicPr>
        <p:blipFill>
          <a:blip r:embed="rId6"/>
          <a:stretch>
            <a:fillRect/>
          </a:stretch>
        </p:blipFill>
        <p:spPr>
          <a:xfrm>
            <a:off x="457200" y="1905000"/>
            <a:ext cx="8229600" cy="2985502"/>
          </a:xfrm>
          <a:prstGeom prst="rect">
            <a:avLst/>
          </a:prstGeom>
        </p:spPr>
      </p:pic>
    </p:spTree>
    <p:extLst>
      <p:ext uri="{BB962C8B-B14F-4D97-AF65-F5344CB8AC3E}">
        <p14:creationId xmlns:p14="http://schemas.microsoft.com/office/powerpoint/2010/main" val="339557728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 Proxy Method</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PlatformModule.java:</a:t>
            </a:r>
            <a:endParaRPr lang="en-US" dirty="0">
              <a:latin typeface="Trebuchet MS" charset="0"/>
              <a:ea typeface="ヒラギノ角ゴ ProN W3" charset="0"/>
              <a:cs typeface="ヒラギノ角ゴ ProN W3" charset="0"/>
            </a:endParaRPr>
          </a:p>
        </p:txBody>
      </p:sp>
      <p:sp>
        <p:nvSpPr>
          <p:cNvPr id="10" name="Rectangle 7"/>
          <p:cNvSpPr txBox="1">
            <a:spLocks noChangeArrowheads="1"/>
          </p:cNvSpPr>
          <p:nvPr/>
        </p:nvSpPr>
        <p:spPr bwMode="auto">
          <a:xfrm>
            <a:off x="381000" y="5257800"/>
            <a:ext cx="8229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dirty="0" smtClean="0">
                <a:latin typeface="Trebuchet MS" charset="0"/>
                <a:ea typeface="ヒラギノ角ゴ ProN W3" charset="0"/>
                <a:cs typeface="ヒラギノ角ゴ ProN W3" charset="0"/>
              </a:rPr>
              <a:t>JS API:</a:t>
            </a:r>
            <a:endParaRPr lang="en-US" dirty="0">
              <a:latin typeface="Trebuchet MS" charset="0"/>
              <a:ea typeface="ヒラギノ角ゴ ProN W3" charset="0"/>
              <a:cs typeface="ヒラギノ角ゴ ProN W3" charset="0"/>
            </a:endParaRPr>
          </a:p>
        </p:txBody>
      </p:sp>
      <p:pic>
        <p:nvPicPr>
          <p:cNvPr id="4" name="Picture 3"/>
          <p:cNvPicPr>
            <a:picLocks noChangeAspect="1"/>
          </p:cNvPicPr>
          <p:nvPr/>
        </p:nvPicPr>
        <p:blipFill>
          <a:blip r:embed="rId5"/>
          <a:stretch>
            <a:fillRect/>
          </a:stretch>
        </p:blipFill>
        <p:spPr>
          <a:xfrm>
            <a:off x="381000" y="5867400"/>
            <a:ext cx="8458200" cy="446979"/>
          </a:xfrm>
          <a:prstGeom prst="rect">
            <a:avLst/>
          </a:prstGeom>
        </p:spPr>
      </p:pic>
      <p:pic>
        <p:nvPicPr>
          <p:cNvPr id="5" name="Picture 4"/>
          <p:cNvPicPr>
            <a:picLocks noChangeAspect="1"/>
          </p:cNvPicPr>
          <p:nvPr/>
        </p:nvPicPr>
        <p:blipFill>
          <a:blip r:embed="rId6"/>
          <a:stretch>
            <a:fillRect/>
          </a:stretch>
        </p:blipFill>
        <p:spPr>
          <a:xfrm>
            <a:off x="457200" y="1828800"/>
            <a:ext cx="7885047" cy="3261238"/>
          </a:xfrm>
          <a:prstGeom prst="rect">
            <a:avLst/>
          </a:prstGeom>
        </p:spPr>
      </p:pic>
    </p:spTree>
    <p:extLst>
      <p:ext uri="{BB962C8B-B14F-4D97-AF65-F5344CB8AC3E}">
        <p14:creationId xmlns:p14="http://schemas.microsoft.com/office/powerpoint/2010/main" val="256040053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iOS – Event Handlers for Proxy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1430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GeolocationModule.m:</a:t>
            </a:r>
            <a:endParaRPr lang="en-US" dirty="0">
              <a:latin typeface="Trebuchet MS" charset="0"/>
              <a:ea typeface="ヒラギノ角ゴ ProN W3" charset="0"/>
              <a:cs typeface="ヒラギノ角ゴ ProN W3" charset="0"/>
            </a:endParaRPr>
          </a:p>
        </p:txBody>
      </p:sp>
      <p:pic>
        <p:nvPicPr>
          <p:cNvPr id="2" name="Picture 1"/>
          <p:cNvPicPr>
            <a:picLocks noChangeAspect="1"/>
          </p:cNvPicPr>
          <p:nvPr/>
        </p:nvPicPr>
        <p:blipFill>
          <a:blip r:embed="rId5"/>
          <a:stretch>
            <a:fillRect/>
          </a:stretch>
        </p:blipFill>
        <p:spPr>
          <a:xfrm>
            <a:off x="457200" y="1676400"/>
            <a:ext cx="8229600" cy="4751681"/>
          </a:xfrm>
          <a:prstGeom prst="rect">
            <a:avLst/>
          </a:prstGeom>
        </p:spPr>
      </p:pic>
    </p:spTree>
    <p:extLst>
      <p:ext uri="{BB962C8B-B14F-4D97-AF65-F5344CB8AC3E}">
        <p14:creationId xmlns:p14="http://schemas.microsoft.com/office/powerpoint/2010/main" val="88991916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 Event Handlers for Proxy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1430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GeolocationModule.java:</a:t>
            </a:r>
            <a:endParaRPr lang="en-US" dirty="0">
              <a:latin typeface="Trebuchet MS" charset="0"/>
              <a:ea typeface="ヒラギノ角ゴ ProN W3" charset="0"/>
              <a:cs typeface="ヒラギノ角ゴ ProN W3" charset="0"/>
            </a:endParaRPr>
          </a:p>
        </p:txBody>
      </p:sp>
      <p:pic>
        <p:nvPicPr>
          <p:cNvPr id="4" name="Picture 3"/>
          <p:cNvPicPr>
            <a:picLocks noChangeAspect="1"/>
          </p:cNvPicPr>
          <p:nvPr/>
        </p:nvPicPr>
        <p:blipFill>
          <a:blip r:embed="rId5"/>
          <a:stretch>
            <a:fillRect/>
          </a:stretch>
        </p:blipFill>
        <p:spPr>
          <a:xfrm>
            <a:off x="0" y="2133600"/>
            <a:ext cx="8942134" cy="3454400"/>
          </a:xfrm>
          <a:prstGeom prst="rect">
            <a:avLst/>
          </a:prstGeom>
        </p:spPr>
      </p:pic>
    </p:spTree>
    <p:extLst>
      <p:ext uri="{BB962C8B-B14F-4D97-AF65-F5344CB8AC3E}">
        <p14:creationId xmlns:p14="http://schemas.microsoft.com/office/powerpoint/2010/main" val="63315262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Adding Event Handlers for Proxy</a:t>
            </a:r>
            <a:endParaRPr lang="en-US" dirty="0">
              <a:latin typeface="Trebuchet MS Bold" charset="0"/>
              <a:ea typeface="ヒラギノ角ゴ ProN W6" charset="0"/>
              <a:cs typeface="ヒラギノ角ゴ ProN W6" charset="0"/>
            </a:endParaRPr>
          </a:p>
        </p:txBody>
      </p:sp>
      <p:sp>
        <p:nvSpPr>
          <p:cNvPr id="2" name="Content Placeholder 1"/>
          <p:cNvSpPr>
            <a:spLocks noGrp="1"/>
          </p:cNvSpPr>
          <p:nvPr>
            <p:ph idx="1"/>
          </p:nvPr>
        </p:nvSpPr>
        <p:spPr>
          <a:xfrm>
            <a:off x="381000" y="2286000"/>
            <a:ext cx="8229600" cy="482600"/>
          </a:xfrm>
        </p:spPr>
        <p:txBody>
          <a:bodyPr/>
          <a:lstStyle/>
          <a:p>
            <a:r>
              <a:rPr lang="en-US" dirty="0" smtClean="0"/>
              <a:t>JS API:</a:t>
            </a:r>
            <a:endParaRPr lang="en-US" dirty="0"/>
          </a:p>
        </p:txBody>
      </p:sp>
      <p:pic>
        <p:nvPicPr>
          <p:cNvPr id="3" name="Picture 2"/>
          <p:cNvPicPr>
            <a:picLocks noChangeAspect="1"/>
          </p:cNvPicPr>
          <p:nvPr/>
        </p:nvPicPr>
        <p:blipFill>
          <a:blip r:embed="rId5"/>
          <a:stretch>
            <a:fillRect/>
          </a:stretch>
        </p:blipFill>
        <p:spPr>
          <a:xfrm>
            <a:off x="381000" y="2895600"/>
            <a:ext cx="8305800" cy="1035953"/>
          </a:xfrm>
          <a:prstGeom prst="rect">
            <a:avLst/>
          </a:prstGeom>
        </p:spPr>
      </p:pic>
    </p:spTree>
    <p:extLst>
      <p:ext uri="{BB962C8B-B14F-4D97-AF65-F5344CB8AC3E}">
        <p14:creationId xmlns:p14="http://schemas.microsoft.com/office/powerpoint/2010/main" val="297960400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Firing an Event on a Proxy Object</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Both Proxy base classes have a “</a:t>
            </a:r>
            <a:r>
              <a:rPr lang="en-US" dirty="0" err="1" smtClean="0">
                <a:latin typeface="Trebuchet MS" charset="0"/>
                <a:ea typeface="ヒラギノ角ゴ ProN W3" charset="0"/>
                <a:cs typeface="ヒラギノ角ゴ ProN W3" charset="0"/>
              </a:rPr>
              <a:t>fireEvent</a:t>
            </a:r>
            <a:r>
              <a:rPr lang="en-US" dirty="0" smtClean="0">
                <a:latin typeface="Trebuchet MS" charset="0"/>
                <a:ea typeface="ヒラギノ角ゴ ProN W3" charset="0"/>
                <a:cs typeface="ヒラギノ角ゴ ProN W3" charset="0"/>
              </a:rPr>
              <a:t>” method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Use this to fire an event back up to a JavaScript object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Any events fired from native land via “</a:t>
            </a:r>
            <a:r>
              <a:rPr lang="en-US" dirty="0" err="1" smtClean="0">
                <a:latin typeface="Trebuchet MS" charset="0"/>
                <a:ea typeface="ヒラギノ角ゴ ProN W3" charset="0"/>
                <a:cs typeface="ヒラギノ角ゴ ProN W3" charset="0"/>
              </a:rPr>
              <a:t>fireEvent</a:t>
            </a:r>
            <a:r>
              <a:rPr lang="en-US" dirty="0" smtClean="0">
                <a:latin typeface="Trebuchet MS" charset="0"/>
                <a:ea typeface="ヒラギノ角ゴ ProN W3" charset="0"/>
                <a:cs typeface="ヒラギノ角ゴ ProN W3" charset="0"/>
              </a:rPr>
              <a:t>” can be listened for on a JavaScript object via “</a:t>
            </a:r>
            <a:r>
              <a:rPr lang="en-US" dirty="0" err="1" smtClean="0">
                <a:latin typeface="Trebuchet MS" charset="0"/>
                <a:ea typeface="ヒラギノ角ゴ ProN W3" charset="0"/>
                <a:cs typeface="ヒラギノ角ゴ ProN W3" charset="0"/>
              </a:rPr>
              <a:t>addEventListener</a:t>
            </a:r>
            <a:r>
              <a:rPr lang="en-US" dirty="0" smtClean="0">
                <a:latin typeface="Trebuchet MS" charset="0"/>
                <a:ea typeface="ヒラギノ角ゴ ProN W3" charset="0"/>
                <a:cs typeface="ヒラギノ角ゴ ProN W3" charset="0"/>
              </a:rPr>
              <a:t>”</a:t>
            </a:r>
          </a:p>
          <a:p>
            <a:pPr eaLnBrk="1" hangingPunct="1"/>
            <a:endParaRPr lang="en-US" dirty="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1762594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a:latin typeface="Trebuchet MS Bold" charset="0"/>
                <a:ea typeface="ヒラギノ角ゴ ProN W6" charset="0"/>
                <a:cs typeface="ヒラギノ角ゴ ProN W6" charset="0"/>
              </a:rPr>
              <a:t>Agenda</a:t>
            </a:r>
          </a:p>
        </p:txBody>
      </p:sp>
      <p:sp>
        <p:nvSpPr>
          <p:cNvPr id="12293"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Basic Titanium Internal Architecture</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Object Model</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Building Modules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Distributing and Installing Modules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Resources</a:t>
            </a:r>
            <a:endParaRPr lang="en-US" dirty="0">
              <a:latin typeface="Trebuchet MS" charset="0"/>
              <a:ea typeface="ヒラギノ角ゴ ProN W3" charset="0"/>
              <a:cs typeface="ヒラギノ角ゴ ProN W3"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Type Conversions Across The Bridge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Both platforms provide utilities for type conversion, both JS &gt;&gt; Native Classes and Native Classes &gt;&gt; JS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Some simple types like Strings and Booleans auto convert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Check other module implementations for type conversion examples</a:t>
            </a:r>
          </a:p>
          <a:p>
            <a:pPr eaLnBrk="1" hangingPunct="1"/>
            <a:endParaRPr lang="en-US" dirty="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166929227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Building your Module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err="1" smtClean="0">
                <a:latin typeface="Trebuchet MS" charset="0"/>
                <a:ea typeface="ヒラギノ角ゴ ProN W3" charset="0"/>
                <a:cs typeface="ヒラギノ角ゴ ProN W3" charset="0"/>
              </a:rPr>
              <a:t>titanium.py</a:t>
            </a:r>
            <a:r>
              <a:rPr lang="en-US" dirty="0" smtClean="0">
                <a:latin typeface="Trebuchet MS" charset="0"/>
                <a:ea typeface="ヒラギノ角ゴ ProN W3" charset="0"/>
                <a:cs typeface="ヒラギノ角ゴ ProN W3" charset="0"/>
              </a:rPr>
              <a:t> in the Mobile SDK download will generate a mobile module project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Android modules are done in Eclipse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iOS modules are done in </a:t>
            </a:r>
            <a:r>
              <a:rPr lang="en-US" dirty="0" err="1" smtClean="0">
                <a:latin typeface="Trebuchet MS" charset="0"/>
                <a:ea typeface="ヒラギノ角ゴ ProN W3" charset="0"/>
                <a:cs typeface="ヒラギノ角ゴ ProN W3" charset="0"/>
              </a:rPr>
              <a:t>Xcode</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titanium.py</a:t>
            </a:r>
            <a:r>
              <a:rPr lang="en-US" dirty="0" smtClean="0">
                <a:latin typeface="Trebuchet MS" charset="0"/>
                <a:ea typeface="ヒラギノ角ゴ ProN W3" charset="0"/>
                <a:cs typeface="ヒラギノ角ゴ ProN W3" charset="0"/>
              </a:rPr>
              <a:t> will also build and package a .zip for your module</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96324879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Distributing your Module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Once your .zip file is generated for your module, can distribute on disk, over the web, whatever</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Explode your module .zip file and copy into &lt;Project Root&gt;/modules/&lt;android or </a:t>
            </a:r>
            <a:r>
              <a:rPr lang="en-US" dirty="0" err="1" smtClean="0">
                <a:latin typeface="Trebuchet MS" charset="0"/>
                <a:ea typeface="ヒラギノ角ゴ ProN W3" charset="0"/>
                <a:cs typeface="ヒラギノ角ゴ ProN W3" charset="0"/>
              </a:rPr>
              <a:t>iphone</a:t>
            </a:r>
            <a:r>
              <a:rPr lang="en-US" dirty="0" smtClean="0">
                <a:latin typeface="Trebuchet MS" charset="0"/>
                <a:ea typeface="ヒラギノ角ゴ ProN W3" charset="0"/>
                <a:cs typeface="ヒラギノ角ゴ ProN W3" charset="0"/>
              </a:rPr>
              <a:t>&gt;/&lt;your module name&gt;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Include in </a:t>
            </a:r>
            <a:r>
              <a:rPr lang="en-US" dirty="0" err="1" smtClean="0">
                <a:latin typeface="Trebuchet MS" charset="0"/>
                <a:ea typeface="ヒラギノ角ゴ ProN W3" charset="0"/>
                <a:cs typeface="ヒラギノ角ゴ ProN W3" charset="0"/>
              </a:rPr>
              <a:t>tiapp.xml</a:t>
            </a:r>
            <a:r>
              <a:rPr lang="en-US" dirty="0" smtClean="0">
                <a:latin typeface="Trebuchet MS" charset="0"/>
                <a:ea typeface="ヒラギノ角ゴ ProN W3" charset="0"/>
                <a:cs typeface="ヒラギノ角ゴ ProN W3" charset="0"/>
              </a:rPr>
              <a:t> configuration</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Include in JS via require()</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415123270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Resources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Platform specific module </a:t>
            </a:r>
            <a:r>
              <a:rPr lang="en-US" dirty="0" err="1" smtClean="0">
                <a:latin typeface="Trebuchet MS" charset="0"/>
                <a:ea typeface="ヒラギノ角ゴ ProN W3" charset="0"/>
                <a:cs typeface="ヒラギノ角ゴ ProN W3" charset="0"/>
              </a:rPr>
              <a:t>dev</a:t>
            </a:r>
            <a:r>
              <a:rPr lang="en-US" dirty="0" smtClean="0">
                <a:latin typeface="Trebuchet MS" charset="0"/>
                <a:ea typeface="ヒラギノ角ゴ ProN W3" charset="0"/>
                <a:cs typeface="ヒラギノ角ゴ ProN W3" charset="0"/>
              </a:rPr>
              <a:t> guides on wiki</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github.com/appcelerator/</a:t>
            </a:r>
            <a:r>
              <a:rPr lang="en-US" dirty="0" err="1" smtClean="0">
                <a:latin typeface="Trebuchet MS" charset="0"/>
                <a:ea typeface="ヒラギノ角ゴ ProN W3" charset="0"/>
                <a:cs typeface="ヒラギノ角ゴ ProN W3" charset="0"/>
              </a:rPr>
              <a:t>titanium_mobile</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Again, best resource is existing core Ti modules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Anything core Titanium does, you can do in your module</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70981976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Q&amp;A</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331013118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Lab Goals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Follow the steps in the </a:t>
            </a:r>
            <a:r>
              <a:rPr lang="en-US" dirty="0" err="1" smtClean="0">
                <a:latin typeface="Trebuchet MS" charset="0"/>
                <a:ea typeface="ヒラギノ角ゴ ProN W3" charset="0"/>
                <a:cs typeface="ヒラギノ角ゴ ProN W3" charset="0"/>
              </a:rPr>
              <a:t>iOS</a:t>
            </a:r>
            <a:r>
              <a:rPr lang="en-US" dirty="0" smtClean="0">
                <a:latin typeface="Trebuchet MS" charset="0"/>
                <a:ea typeface="ヒラギノ角ゴ ProN W3" charset="0"/>
                <a:cs typeface="ヒラギノ角ゴ ProN W3" charset="0"/>
              </a:rPr>
              <a:t> (or Android) module development wiki guide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Create the sample module that guide describes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Use that module in a Titanium project</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80769046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Lab</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116369564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Disclaimer!</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96600514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Titanium Architecture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558800"/>
          </a:xfrm>
        </p:spPr>
        <p:txBody>
          <a:bodyPr rIns="81279"/>
          <a:lstStyle/>
          <a:p>
            <a:pPr eaLnBrk="1" hangingPunct="1"/>
            <a:r>
              <a:rPr lang="en-US" dirty="0" smtClean="0">
                <a:latin typeface="Trebuchet MS" charset="0"/>
                <a:ea typeface="ヒラギノ角ゴ ProN W3" charset="0"/>
                <a:cs typeface="ヒラギノ角ゴ ProN W3" charset="0"/>
              </a:rPr>
              <a:t>We all know the basics…</a:t>
            </a:r>
            <a:endParaRPr lang="en-US" dirty="0">
              <a:latin typeface="Trebuchet MS" charset="0"/>
              <a:ea typeface="ヒラギノ角ゴ ProN W3" charset="0"/>
              <a:cs typeface="ヒラギノ角ゴ ProN W3" charset="0"/>
            </a:endParaRPr>
          </a:p>
        </p:txBody>
      </p:sp>
      <p:pic>
        <p:nvPicPr>
          <p:cNvPr id="2" name="Picture 1"/>
          <p:cNvPicPr>
            <a:picLocks noChangeAspect="1"/>
          </p:cNvPicPr>
          <p:nvPr/>
        </p:nvPicPr>
        <p:blipFill>
          <a:blip r:embed="rId5"/>
          <a:stretch>
            <a:fillRect/>
          </a:stretch>
        </p:blipFill>
        <p:spPr>
          <a:xfrm>
            <a:off x="0" y="2057400"/>
            <a:ext cx="9144000" cy="3827721"/>
          </a:xfrm>
          <a:prstGeom prst="rect">
            <a:avLst/>
          </a:prstGeom>
        </p:spPr>
      </p:pic>
    </p:spTree>
    <p:extLst>
      <p:ext uri="{BB962C8B-B14F-4D97-AF65-F5344CB8AC3E}">
        <p14:creationId xmlns:p14="http://schemas.microsoft.com/office/powerpoint/2010/main" val="164673491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Titanium Architecture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4953000" cy="4978400"/>
          </a:xfrm>
        </p:spPr>
        <p:txBody>
          <a:bodyPr rIns="81279"/>
          <a:lstStyle/>
          <a:p>
            <a:pPr eaLnBrk="1" hangingPunct="1"/>
            <a:r>
              <a:rPr lang="en-US" dirty="0" smtClean="0">
                <a:latin typeface="Trebuchet MS" charset="0"/>
                <a:ea typeface="ヒラギノ角ゴ ProN W3" charset="0"/>
                <a:cs typeface="ヒラギノ角ゴ ProN W3" charset="0"/>
              </a:rPr>
              <a:t>…but now we need to understand the bridge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How is a Titanium app packaged?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How do I create new behaviors in native code?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How do I create a JS API?</a:t>
            </a:r>
          </a:p>
          <a:p>
            <a:pPr eaLnBrk="1" hangingPunct="1"/>
            <a:endParaRPr lang="en-US" dirty="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p:txBody>
      </p:sp>
      <p:pic>
        <p:nvPicPr>
          <p:cNvPr id="5" name="Picture 4"/>
          <p:cNvPicPr>
            <a:picLocks noChangeAspect="1"/>
          </p:cNvPicPr>
          <p:nvPr/>
        </p:nvPicPr>
        <p:blipFill>
          <a:blip r:embed="rId5"/>
          <a:stretch>
            <a:fillRect/>
          </a:stretch>
        </p:blipFill>
        <p:spPr>
          <a:xfrm>
            <a:off x="5867400" y="2286000"/>
            <a:ext cx="3175000" cy="2540000"/>
          </a:xfrm>
          <a:prstGeom prst="rect">
            <a:avLst/>
          </a:prstGeom>
        </p:spPr>
      </p:pic>
    </p:spTree>
    <p:extLst>
      <p:ext uri="{BB962C8B-B14F-4D97-AF65-F5344CB8AC3E}">
        <p14:creationId xmlns:p14="http://schemas.microsoft.com/office/powerpoint/2010/main" val="406898864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a:latin typeface="Trebuchet MS Bold" charset="0"/>
                <a:ea typeface="ヒラギノ角ゴ ProN W6" charset="0"/>
                <a:cs typeface="ヒラギノ角ゴ ProN W6" charset="0"/>
              </a:rPr>
              <a:t>W</a:t>
            </a:r>
            <a:r>
              <a:rPr lang="en-US" dirty="0" smtClean="0">
                <a:latin typeface="Trebuchet MS Bold" charset="0"/>
                <a:ea typeface="ヒラギノ角ゴ ProN W6" charset="0"/>
                <a:cs typeface="ヒラギノ角ゴ ProN W6" charset="0"/>
              </a:rPr>
              <a:t>hen a Titanium app launches…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978400"/>
          </a:xfrm>
        </p:spPr>
        <p:txBody>
          <a:bodyPr rIns="81279"/>
          <a:lstStyle/>
          <a:p>
            <a:pPr eaLnBrk="1" hangingPunct="1"/>
            <a:r>
              <a:rPr lang="en-US" dirty="0" smtClean="0">
                <a:latin typeface="Trebuchet MS" charset="0"/>
                <a:ea typeface="ヒラギノ角ゴ ProN W3" charset="0"/>
                <a:cs typeface="ヒラギノ角ゴ ProN W3" charset="0"/>
              </a:rPr>
              <a:t>Native app starts – activity is launched (Android) or app delegate is run (iOS)</a:t>
            </a:r>
          </a:p>
          <a:p>
            <a:pPr eaLnBrk="1" hangingPunct="1"/>
            <a:endParaRPr lang="en-US" dirty="0" smtClean="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 JavaScript context is created (Rhino or JSCore)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JS app is evaluated starting with app.js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JS Context communicates with C/Java code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The “bridge” between them is what we call Kroll</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76852251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The Kroll Micro Kernel</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978400"/>
          </a:xfrm>
        </p:spPr>
        <p:txBody>
          <a:bodyPr rIns="81279"/>
          <a:lstStyle/>
          <a:p>
            <a:pPr eaLnBrk="1" hangingPunct="1"/>
            <a:r>
              <a:rPr lang="en-US" dirty="0" smtClean="0">
                <a:latin typeface="Trebuchet MS" charset="0"/>
                <a:ea typeface="ヒラギノ角ゴ ProN W3" charset="0"/>
                <a:cs typeface="ヒラギノ角ゴ ProN W3" charset="0"/>
              </a:rPr>
              <a:t>What is Kroll? </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Metallurgical process by which titanium (the element) is created</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The name given to the plug-in architecture for Titanium (the application platform)</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What is a kernel?</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In an OS, it is the bridge between software and hardware</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Kroll is an implementation of a kernel (bridge) architecture for JS to native code</a:t>
            </a:r>
          </a:p>
          <a:p>
            <a:pPr eaLnBrk="1" hangingPunct="1"/>
            <a:r>
              <a:rPr lang="en-US" dirty="0">
                <a:latin typeface="Trebuchet MS" charset="0"/>
                <a:ea typeface="ヒラギノ角ゴ ProN W3" charset="0"/>
                <a:cs typeface="ヒラギノ角ゴ ProN W3" charset="0"/>
              </a:rPr>
              <a:t>	- http://en.wikipedia.org/wiki/Kernel_(computing)</a:t>
            </a:r>
          </a:p>
        </p:txBody>
      </p:sp>
    </p:spTree>
    <p:extLst>
      <p:ext uri="{BB962C8B-B14F-4D97-AF65-F5344CB8AC3E}">
        <p14:creationId xmlns:p14="http://schemas.microsoft.com/office/powerpoint/2010/main" val="205009639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Titanium Modules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939800"/>
          </a:xfrm>
        </p:spPr>
        <p:txBody>
          <a:bodyPr rIns="81279"/>
          <a:lstStyle/>
          <a:p>
            <a:pPr eaLnBrk="1" hangingPunct="1"/>
            <a:r>
              <a:rPr lang="en-US" dirty="0" smtClean="0">
                <a:latin typeface="Trebuchet MS" charset="0"/>
                <a:ea typeface="ヒラギノ角ゴ ProN W3" charset="0"/>
                <a:cs typeface="ヒラギノ角ゴ ProN W3" charset="0"/>
              </a:rPr>
              <a:t>Every Titanium module is plugged into Kroll’s microkernel architecture</a:t>
            </a:r>
          </a:p>
        </p:txBody>
      </p:sp>
      <p:pic>
        <p:nvPicPr>
          <p:cNvPr id="2" name="Picture 1"/>
          <p:cNvPicPr>
            <a:picLocks noChangeAspect="1"/>
          </p:cNvPicPr>
          <p:nvPr/>
        </p:nvPicPr>
        <p:blipFill>
          <a:blip r:embed="rId5"/>
          <a:stretch>
            <a:fillRect/>
          </a:stretch>
        </p:blipFill>
        <p:spPr>
          <a:xfrm>
            <a:off x="2743200" y="2286000"/>
            <a:ext cx="5979058" cy="1905000"/>
          </a:xfrm>
          <a:prstGeom prst="rect">
            <a:avLst/>
          </a:prstGeom>
        </p:spPr>
        <p:style>
          <a:lnRef idx="2">
            <a:schemeClr val="dk1"/>
          </a:lnRef>
          <a:fillRef idx="1">
            <a:schemeClr val="lt1"/>
          </a:fillRef>
          <a:effectRef idx="0">
            <a:schemeClr val="dk1"/>
          </a:effectRef>
          <a:fontRef idx="minor">
            <a:schemeClr val="dk1"/>
          </a:fontRef>
        </p:style>
      </p:pic>
      <p:pic>
        <p:nvPicPr>
          <p:cNvPr id="3" name="Picture 2"/>
          <p:cNvPicPr>
            <a:picLocks noChangeAspect="1"/>
          </p:cNvPicPr>
          <p:nvPr/>
        </p:nvPicPr>
        <p:blipFill>
          <a:blip r:embed="rId6"/>
          <a:stretch>
            <a:fillRect/>
          </a:stretch>
        </p:blipFill>
        <p:spPr>
          <a:xfrm>
            <a:off x="2743200" y="4572000"/>
            <a:ext cx="6014945" cy="1481426"/>
          </a:xfrm>
          <a:prstGeom prst="rect">
            <a:avLst/>
          </a:prstGeom>
        </p:spPr>
        <p:style>
          <a:lnRef idx="2">
            <a:schemeClr val="dk1"/>
          </a:lnRef>
          <a:fillRef idx="1">
            <a:schemeClr val="lt1"/>
          </a:fillRef>
          <a:effectRef idx="0">
            <a:schemeClr val="dk1"/>
          </a:effectRef>
          <a:fontRef idx="minor">
            <a:schemeClr val="dk1"/>
          </a:fontRef>
        </p:style>
      </p:pic>
      <p:sp>
        <p:nvSpPr>
          <p:cNvPr id="4" name="TextBox 3"/>
          <p:cNvSpPr txBox="1"/>
          <p:nvPr/>
        </p:nvSpPr>
        <p:spPr>
          <a:xfrm>
            <a:off x="304800" y="3124200"/>
            <a:ext cx="2311150" cy="461665"/>
          </a:xfrm>
          <a:prstGeom prst="rect">
            <a:avLst/>
          </a:prstGeom>
          <a:noFill/>
        </p:spPr>
        <p:txBody>
          <a:bodyPr wrap="none" rtlCol="0">
            <a:spAutoFit/>
          </a:bodyPr>
          <a:lstStyle/>
          <a:p>
            <a:r>
              <a:rPr lang="en-US" sz="2400" dirty="0" smtClean="0"/>
              <a:t>iOS Header File</a:t>
            </a:r>
            <a:endParaRPr lang="en-US" sz="2400" dirty="0"/>
          </a:p>
        </p:txBody>
      </p:sp>
      <p:sp>
        <p:nvSpPr>
          <p:cNvPr id="11" name="TextBox 10"/>
          <p:cNvSpPr txBox="1"/>
          <p:nvPr/>
        </p:nvSpPr>
        <p:spPr>
          <a:xfrm>
            <a:off x="304800" y="5105400"/>
            <a:ext cx="2184613" cy="461665"/>
          </a:xfrm>
          <a:prstGeom prst="rect">
            <a:avLst/>
          </a:prstGeom>
          <a:noFill/>
        </p:spPr>
        <p:txBody>
          <a:bodyPr wrap="none" rtlCol="0">
            <a:spAutoFit/>
          </a:bodyPr>
          <a:lstStyle/>
          <a:p>
            <a:r>
              <a:rPr lang="en-US" sz="2400" dirty="0" smtClean="0"/>
              <a:t>Java Class File</a:t>
            </a:r>
            <a:endParaRPr lang="en-US" sz="2400" dirty="0"/>
          </a:p>
        </p:txBody>
      </p:sp>
    </p:spTree>
    <p:extLst>
      <p:ext uri="{BB962C8B-B14F-4D97-AF65-F5344CB8AC3E}">
        <p14:creationId xmlns:p14="http://schemas.microsoft.com/office/powerpoint/2010/main" val="364940216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When in doubt,</a:t>
            </a:r>
            <a:br>
              <a:rPr lang="en-US" sz="3600" dirty="0" smtClean="0">
                <a:solidFill>
                  <a:srgbClr val="122956"/>
                </a:solidFill>
                <a:latin typeface="Trebuchet MS Bold Italic" charset="0"/>
                <a:ea typeface="ヒラギノ角ゴ ProN W6" charset="0"/>
                <a:cs typeface="ヒラギノ角ゴ ProN W6" charset="0"/>
                <a:sym typeface="Trebuchet MS Bold Italic" charset="0"/>
              </a:rPr>
            </a:br>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look at a Titanium</a:t>
            </a:r>
            <a:br>
              <a:rPr lang="en-US" sz="3600" dirty="0" smtClean="0">
                <a:solidFill>
                  <a:srgbClr val="122956"/>
                </a:solidFill>
                <a:latin typeface="Trebuchet MS Bold Italic" charset="0"/>
                <a:ea typeface="ヒラギノ角ゴ ProN W6" charset="0"/>
                <a:cs typeface="ヒラギノ角ゴ ProN W6" charset="0"/>
                <a:sym typeface="Trebuchet MS Bold Italic" charset="0"/>
              </a:rPr>
            </a:br>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Module!</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151400766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theme1.xml><?xml version="1.0" encoding="utf-8"?>
<a:theme xmlns:a="http://schemas.openxmlformats.org/drawingml/2006/main" name="New Training">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4424</TotalTime>
  <Pages>0</Pages>
  <Words>1304</Words>
  <Characters>0</Characters>
  <Application>Microsoft Macintosh PowerPoint</Application>
  <PresentationFormat>On-screen Show (4:3)</PresentationFormat>
  <Lines>0</Lines>
  <Paragraphs>182</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New Training</vt:lpstr>
      <vt:lpstr>Extending Titanium</vt:lpstr>
      <vt:lpstr>Agenda</vt:lpstr>
      <vt:lpstr>Disclaimer!</vt:lpstr>
      <vt:lpstr>Titanium Architecture</vt:lpstr>
      <vt:lpstr>Titanium Architecture</vt:lpstr>
      <vt:lpstr>When a Titanium app launches…</vt:lpstr>
      <vt:lpstr>The Kroll Micro Kernel</vt:lpstr>
      <vt:lpstr>Titanium Modules</vt:lpstr>
      <vt:lpstr>When in doubt, look at a Titanium Module!</vt:lpstr>
      <vt:lpstr>Module Object Model</vt:lpstr>
      <vt:lpstr>Module JavaScript Interfaces</vt:lpstr>
      <vt:lpstr>iOS – Proxy Property</vt:lpstr>
      <vt:lpstr>Android – Proxy Property</vt:lpstr>
      <vt:lpstr>iOS – Proxy Method</vt:lpstr>
      <vt:lpstr>Android – Proxy Method</vt:lpstr>
      <vt:lpstr>iOS – Event Handlers for Proxy</vt:lpstr>
      <vt:lpstr>Android – Event Handlers for Proxy</vt:lpstr>
      <vt:lpstr>Adding Event Handlers for Proxy</vt:lpstr>
      <vt:lpstr>Firing an Event on a Proxy Object</vt:lpstr>
      <vt:lpstr>Type Conversions Across The Bridge</vt:lpstr>
      <vt:lpstr>Building your Module</vt:lpstr>
      <vt:lpstr>Distributing your Module</vt:lpstr>
      <vt:lpstr>Resources</vt:lpstr>
      <vt:lpstr>Q&amp;A</vt:lpstr>
      <vt:lpstr>Lab Goals</vt:lpstr>
      <vt:lpstr>Lab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Maria Iu</dc:creator>
  <cp:keywords/>
  <dc:description/>
  <cp:lastModifiedBy>Kevin Whinnery</cp:lastModifiedBy>
  <cp:revision>148</cp:revision>
  <dcterms:created xsi:type="dcterms:W3CDTF">2011-03-28T13:25:35Z</dcterms:created>
  <dcterms:modified xsi:type="dcterms:W3CDTF">2011-07-26T11:15:45Z</dcterms:modified>
</cp:coreProperties>
</file>