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Lst>
  <p:sldSz cy="5143500" cx="9144000"/>
  <p:notesSz cx="6858000" cy="9144000"/>
  <p:embeddedFontLst>
    <p:embeddedFont>
      <p:font typeface="Roboto Slab"/>
      <p:regular r:id="rId111"/>
      <p:bold r:id="rId112"/>
    </p:embeddedFont>
    <p:embeddedFont>
      <p:font typeface="Roboto"/>
      <p:regular r:id="rId113"/>
      <p:bold r:id="rId114"/>
      <p:italic r:id="rId115"/>
      <p:boldItalic r:id="rId1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6" Type="http://schemas.openxmlformats.org/officeDocument/2006/relationships/font" Target="fonts/Roboto-boldItalic.fntdata"/><Relationship Id="rId115" Type="http://schemas.openxmlformats.org/officeDocument/2006/relationships/font" Target="fonts/Roboto-italic.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Roboto-bold.fntdata"/><Relationship Id="rId18" Type="http://schemas.openxmlformats.org/officeDocument/2006/relationships/slide" Target="slides/slide13.xml"/><Relationship Id="rId113" Type="http://schemas.openxmlformats.org/officeDocument/2006/relationships/font" Target="fonts/Roboto-regular.fntdata"/><Relationship Id="rId112" Type="http://schemas.openxmlformats.org/officeDocument/2006/relationships/font" Target="fonts/RobotoSlab-bold.fntdata"/><Relationship Id="rId111" Type="http://schemas.openxmlformats.org/officeDocument/2006/relationships/font" Target="fonts/RobotoSlab-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27968f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27968f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f5289a69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f5289a69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cb27968f36_0_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cb27968f36_0_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cb27968f36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cb27968f36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cb27968f36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cb27968f36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cb27968f36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cb27968f36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cb27968f3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cb27968f3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b27968f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b27968f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b27968f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b27968f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b27968f36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b27968f36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b27968f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b27968f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b27968f36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b27968f36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b27968f36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b27968f36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2ded2b4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2ded2b4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b27968f36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b27968f36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b27968f3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b27968f3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b27968f3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b27968f3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b27968f36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b27968f36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2ded2b4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2ded2b4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b27968f36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b27968f36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4b7b691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4b7b691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b27968f36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b27968f36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b27968f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b27968f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b27968f36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b27968f36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b27968f36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b27968f36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b27968f36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b27968f36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b27968f36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b27968f36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b27968f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b27968f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b27968f36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b27968f36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b27968f36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cb27968f36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b27968f36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b27968f36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b27968f3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b27968f3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555e8c14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555e8c14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b27968f36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b27968f36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b27968f36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b27968f36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b27968f36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b27968f36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555e8c1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555e8c1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b27968f36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cb27968f36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b27968f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b27968f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555e8c1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555e8c1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555e8c14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555e8c14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b27968f36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b27968f36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cb27968f36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b27968f36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b27968f36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b27968f36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cb27968f3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cb27968f3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002d0d0d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002d0d0d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b27968f36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b27968f36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b27968f36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cb27968f36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f002d0d0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f002d0d0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b27968f36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b27968f36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b27968f36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cb27968f36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f002d0d0d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f002d0d0d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f002d0d0d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f002d0d0d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b27968f36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b27968f36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1723d4c3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1723d4c3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b27968f36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b27968f36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f56dda8f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f56dda8f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cb27968f36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cb27968f36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f5289a69f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f5289a69f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f5289a69f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f5289a69f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b27968f36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b27968f36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f5289a69f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f5289a69f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f5289a69f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f5289a69f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f5289a69f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f5289a69f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f5289a69f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f5289a69f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5289a69f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5289a69f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f5289a69f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f5289a69f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f5289a69f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f5289a69f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f6bc8cc0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f6bc8cc0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f5289a69f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f5289a69f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f5289a69f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f5289a69f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27968f3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27968f3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f5289a69f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f5289a69f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f5289a69f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f5289a69f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f5289a69f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f5289a69f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f1723d4c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f1723d4c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cb27968f36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cb27968f36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f5289a69f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f5289a69f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f5289a69f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f5289a69f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f5289a69f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f5289a69f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cb27968f36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cb27968f36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f56dda8f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f56dda8f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b27968f36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b27968f36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f5289a69f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f5289a69f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f5289a69f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f5289a69f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f5289a69f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f5289a69f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f5289a69f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f5289a69f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f5289a69f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f5289a69f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f56dda8f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f56dda8f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f5289a69f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f5289a69f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cb27968f36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cb27968f36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cb27968f36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cb27968f36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cb27968f36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cb27968f36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b27968f36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b27968f36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cb27968f36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cb27968f36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cb27968f36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cb27968f36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f56dda8fd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f56dda8fd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f56dda8f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f56dda8f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f56dda8fd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f56dda8fd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cb27968f36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cb27968f36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f56dda8fd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f56dda8fd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cb27968f36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cb27968f36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cb27968f36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cb27968f36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f5289a69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f5289a69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watch?v=EPOs1Fln05w" TargetMode="Externa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3.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7.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9.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6.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9.pn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3.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3.png"/><Relationship Id="rId4" Type="http://schemas.openxmlformats.org/officeDocument/2006/relationships/image" Target="../media/image5.png"/><Relationship Id="rId5"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png"/><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1.pn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1.png"/><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4.png"/><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9.png"/><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30.png"/><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4.png"/><Relationship Id="rId4" Type="http://schemas.openxmlformats.org/officeDocument/2006/relationships/image" Target="../media/image2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25.pn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5.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35.png"/><Relationship Id="rId4" Type="http://schemas.openxmlformats.org/officeDocument/2006/relationships/image" Target="../media/image5.png"/><Relationship Id="rId5" Type="http://schemas.openxmlformats.org/officeDocument/2006/relationships/image" Target="../media/image3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Algorithmique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5" name="Google Shape;65;p13"/>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variables, les types et les opérateurs</a:t>
            </a:r>
            <a:endParaRPr/>
          </a:p>
        </p:txBody>
      </p:sp>
      <p:sp>
        <p:nvSpPr>
          <p:cNvPr id="135" name="Google Shape;135;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Variable</a:t>
            </a:r>
            <a:endParaRPr/>
          </a:p>
          <a:p>
            <a:pPr indent="-342900" lvl="0" marL="457200" rtl="0" algn="l">
              <a:spcBef>
                <a:spcPts val="0"/>
              </a:spcBef>
              <a:spcAft>
                <a:spcPts val="0"/>
              </a:spcAft>
              <a:buSzPts val="1800"/>
              <a:buChar char="●"/>
            </a:pPr>
            <a:r>
              <a:rPr lang="fr"/>
              <a:t>Exemple</a:t>
            </a:r>
            <a:endParaRPr/>
          </a:p>
          <a:p>
            <a:pPr indent="-342900" lvl="0" marL="457200" rtl="0" algn="l">
              <a:spcBef>
                <a:spcPts val="0"/>
              </a:spcBef>
              <a:spcAft>
                <a:spcPts val="0"/>
              </a:spcAft>
              <a:buSzPts val="1800"/>
              <a:buChar char="●"/>
            </a:pPr>
            <a:r>
              <a:rPr lang="fr"/>
              <a:t>Type</a:t>
            </a:r>
            <a:endParaRPr/>
          </a:p>
          <a:p>
            <a:pPr indent="-342900" lvl="0" marL="457200" rtl="0" algn="l">
              <a:spcBef>
                <a:spcPts val="0"/>
              </a:spcBef>
              <a:spcAft>
                <a:spcPts val="0"/>
              </a:spcAft>
              <a:buSzPts val="1800"/>
              <a:buChar char="●"/>
            </a:pPr>
            <a:r>
              <a:rPr lang="fr"/>
              <a:t>Affectation</a:t>
            </a:r>
            <a:endParaRPr/>
          </a:p>
          <a:p>
            <a:pPr indent="-342900" lvl="0" marL="457200" rtl="0" algn="l">
              <a:spcBef>
                <a:spcPts val="0"/>
              </a:spcBef>
              <a:spcAft>
                <a:spcPts val="0"/>
              </a:spcAft>
              <a:buSzPts val="1800"/>
              <a:buChar char="●"/>
            </a:pPr>
            <a:r>
              <a:rPr lang="fr"/>
              <a:t>Exemple</a:t>
            </a:r>
            <a:endParaRPr/>
          </a:p>
          <a:p>
            <a:pPr indent="-342900" lvl="0" marL="457200" rtl="0" algn="l">
              <a:spcBef>
                <a:spcPts val="0"/>
              </a:spcBef>
              <a:spcAft>
                <a:spcPts val="0"/>
              </a:spcAft>
              <a:buSzPts val="1800"/>
              <a:buChar char="●"/>
            </a:pPr>
            <a:r>
              <a:rPr lang="fr"/>
              <a:t>Les opérateurs</a:t>
            </a:r>
            <a:endParaRPr/>
          </a:p>
          <a:p>
            <a:pPr indent="-342900" lvl="0" marL="457200" rtl="0" algn="l">
              <a:spcBef>
                <a:spcPts val="0"/>
              </a:spcBef>
              <a:spcAft>
                <a:spcPts val="0"/>
              </a:spcAft>
              <a:buSzPts val="1800"/>
              <a:buChar char="●"/>
            </a:pPr>
            <a:r>
              <a:rPr lang="fr"/>
              <a:t>Exercices</a:t>
            </a:r>
            <a:endParaRPr/>
          </a:p>
        </p:txBody>
      </p:sp>
      <p:pic>
        <p:nvPicPr>
          <p:cNvPr id="136" name="Google Shape;136;p22"/>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1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 finale : le bulletin de salaire</a:t>
            </a:r>
            <a:endParaRPr/>
          </a:p>
        </p:txBody>
      </p:sp>
      <p:pic>
        <p:nvPicPr>
          <p:cNvPr id="795" name="Google Shape;795;p112"/>
          <p:cNvPicPr preferRelativeResize="0"/>
          <p:nvPr/>
        </p:nvPicPr>
        <p:blipFill>
          <a:blip r:embed="rId3">
            <a:alphaModFix/>
          </a:blip>
          <a:stretch>
            <a:fillRect/>
          </a:stretch>
        </p:blipFill>
        <p:spPr>
          <a:xfrm>
            <a:off x="8829500" y="4817875"/>
            <a:ext cx="314502" cy="325627"/>
          </a:xfrm>
          <a:prstGeom prst="rect">
            <a:avLst/>
          </a:prstGeom>
          <a:noFill/>
          <a:ln>
            <a:noFill/>
          </a:ln>
        </p:spPr>
      </p:pic>
      <p:sp>
        <p:nvSpPr>
          <p:cNvPr id="796" name="Google Shape;796;p112"/>
          <p:cNvSpPr txBox="1"/>
          <p:nvPr>
            <p:ph idx="1" type="body"/>
          </p:nvPr>
        </p:nvSpPr>
        <p:spPr>
          <a:xfrm>
            <a:off x="387900" y="1398675"/>
            <a:ext cx="84417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Calculer et afficher à l’utilisateur la prime familiale et afficher le salaire net:</a:t>
            </a:r>
            <a:endParaRPr/>
          </a:p>
          <a:p>
            <a:pPr indent="0" lvl="0" marL="0" rtl="0" algn="l">
              <a:spcBef>
                <a:spcPts val="1200"/>
              </a:spcBef>
              <a:spcAft>
                <a:spcPts val="1200"/>
              </a:spcAft>
              <a:buNone/>
            </a:pPr>
            <a:br>
              <a:rPr lang="fr"/>
            </a:br>
            <a:r>
              <a:rPr lang="fr"/>
              <a:t>- Prime familiale : 10€ si un ou deux enfant. 5€ par enfant supplémentaire </a:t>
            </a:r>
            <a:r>
              <a:rPr lang="fr"/>
              <a:t>jusqu'à</a:t>
            </a:r>
            <a:r>
              <a:rPr lang="fr"/>
              <a:t> 10 enfants.</a:t>
            </a:r>
            <a:br>
              <a:rPr lang="fr"/>
            </a:br>
            <a:r>
              <a:rPr lang="fr"/>
              <a:t>-Salaire net à payer : salaire brut - cotisation salariale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1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Conclusion et exercice finale en groupe</a:t>
            </a:r>
            <a:endParaRPr/>
          </a:p>
        </p:txBody>
      </p:sp>
      <p:sp>
        <p:nvSpPr>
          <p:cNvPr id="802" name="Google Shape;802;p113"/>
          <p:cNvSpPr txBox="1"/>
          <p:nvPr>
            <p:ph idx="1" type="body"/>
          </p:nvPr>
        </p:nvSpPr>
        <p:spPr>
          <a:xfrm>
            <a:off x="334325" y="1479100"/>
            <a:ext cx="4701900" cy="159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500"/>
              <a:t>Programmer le monnayeur de la machine à pain :</a:t>
            </a:r>
            <a:br>
              <a:rPr lang="fr" sz="1500"/>
            </a:br>
            <a:r>
              <a:rPr lang="fr" sz="1500"/>
              <a:t>Prix du pain : 0,60€</a:t>
            </a:r>
            <a:br>
              <a:rPr lang="fr" sz="1500"/>
            </a:br>
            <a:r>
              <a:rPr lang="fr" sz="1500"/>
              <a:t>Pièces acceptées : 2€ 1€ 0,50€ 0,20€ 0,10€ 0,05€</a:t>
            </a:r>
            <a:br>
              <a:rPr lang="fr"/>
            </a:br>
            <a:endParaRPr/>
          </a:p>
        </p:txBody>
      </p:sp>
      <p:pic>
        <p:nvPicPr>
          <p:cNvPr id="803" name="Google Shape;803;p113"/>
          <p:cNvPicPr preferRelativeResize="0"/>
          <p:nvPr/>
        </p:nvPicPr>
        <p:blipFill>
          <a:blip r:embed="rId3">
            <a:alphaModFix/>
          </a:blip>
          <a:stretch>
            <a:fillRect/>
          </a:stretch>
        </p:blipFill>
        <p:spPr>
          <a:xfrm>
            <a:off x="8829500" y="4817875"/>
            <a:ext cx="314502" cy="325627"/>
          </a:xfrm>
          <a:prstGeom prst="rect">
            <a:avLst/>
          </a:prstGeom>
          <a:noFill/>
          <a:ln>
            <a:noFill/>
          </a:ln>
        </p:spPr>
      </p:pic>
      <p:sp>
        <p:nvSpPr>
          <p:cNvPr id="804" name="Google Shape;804;p113"/>
          <p:cNvSpPr txBox="1"/>
          <p:nvPr/>
        </p:nvSpPr>
        <p:spPr>
          <a:xfrm>
            <a:off x="4221900" y="2571750"/>
            <a:ext cx="4922100" cy="228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a:solidFill>
                  <a:schemeClr val="dk1"/>
                </a:solidFill>
                <a:latin typeface="Roboto"/>
                <a:ea typeface="Roboto"/>
                <a:cs typeface="Roboto"/>
                <a:sym typeface="Roboto"/>
              </a:rPr>
              <a:t>Affichages et saisies :</a:t>
            </a:r>
            <a:br>
              <a:rPr lang="fr">
                <a:solidFill>
                  <a:schemeClr val="dk1"/>
                </a:solidFill>
                <a:latin typeface="Roboto"/>
                <a:ea typeface="Roboto"/>
                <a:cs typeface="Roboto"/>
                <a:sym typeface="Roboto"/>
              </a:rPr>
            </a:br>
            <a:r>
              <a:rPr lang="fr">
                <a:solidFill>
                  <a:schemeClr val="dk1"/>
                </a:solidFill>
                <a:latin typeface="Roboto"/>
                <a:ea typeface="Roboto"/>
                <a:cs typeface="Roboto"/>
                <a:sym typeface="Roboto"/>
              </a:rPr>
              <a:t>Entrez la valeur de la pièce :</a:t>
            </a:r>
            <a:br>
              <a:rPr lang="fr">
                <a:solidFill>
                  <a:schemeClr val="dk1"/>
                </a:solidFill>
                <a:latin typeface="Roboto"/>
                <a:ea typeface="Roboto"/>
                <a:cs typeface="Roboto"/>
                <a:sym typeface="Roboto"/>
              </a:rPr>
            </a:br>
            <a:r>
              <a:rPr lang="fr">
                <a:solidFill>
                  <a:schemeClr val="dk1"/>
                </a:solidFill>
                <a:latin typeface="Roboto"/>
                <a:ea typeface="Roboto"/>
                <a:cs typeface="Roboto"/>
                <a:sym typeface="Roboto"/>
              </a:rPr>
              <a:t>2</a:t>
            </a:r>
            <a:br>
              <a:rPr lang="fr">
                <a:solidFill>
                  <a:schemeClr val="dk1"/>
                </a:solidFill>
                <a:latin typeface="Roboto"/>
                <a:ea typeface="Roboto"/>
                <a:cs typeface="Roboto"/>
                <a:sym typeface="Roboto"/>
              </a:rPr>
            </a:br>
            <a:r>
              <a:rPr lang="fr">
                <a:solidFill>
                  <a:schemeClr val="dk1"/>
                </a:solidFill>
                <a:latin typeface="Roboto"/>
                <a:ea typeface="Roboto"/>
                <a:cs typeface="Roboto"/>
                <a:sym typeface="Roboto"/>
              </a:rPr>
              <a:t>Voici votre pain et votre monnaie (1,40€) :</a:t>
            </a:r>
            <a:br>
              <a:rPr lang="fr">
                <a:solidFill>
                  <a:schemeClr val="dk1"/>
                </a:solidFill>
                <a:latin typeface="Roboto"/>
                <a:ea typeface="Roboto"/>
                <a:cs typeface="Roboto"/>
                <a:sym typeface="Roboto"/>
              </a:rPr>
            </a:br>
            <a:r>
              <a:rPr lang="fr">
                <a:solidFill>
                  <a:schemeClr val="dk1"/>
                </a:solidFill>
                <a:latin typeface="Roboto"/>
                <a:ea typeface="Roboto"/>
                <a:cs typeface="Roboto"/>
                <a:sym typeface="Roboto"/>
              </a:rPr>
              <a:t>1 pièce(s) de 1€</a:t>
            </a:r>
            <a:br>
              <a:rPr lang="fr">
                <a:solidFill>
                  <a:schemeClr val="dk1"/>
                </a:solidFill>
                <a:latin typeface="Roboto"/>
                <a:ea typeface="Roboto"/>
                <a:cs typeface="Roboto"/>
                <a:sym typeface="Roboto"/>
              </a:rPr>
            </a:br>
            <a:r>
              <a:rPr lang="fr">
                <a:solidFill>
                  <a:schemeClr val="dk1"/>
                </a:solidFill>
                <a:latin typeface="Roboto"/>
                <a:ea typeface="Roboto"/>
                <a:cs typeface="Roboto"/>
                <a:sym typeface="Roboto"/>
              </a:rPr>
              <a:t>2 pièce(s) de 0,20€</a:t>
            </a:r>
            <a:br>
              <a:rPr lang="fr">
                <a:solidFill>
                  <a:schemeClr val="dk1"/>
                </a:solidFill>
                <a:latin typeface="Roboto"/>
                <a:ea typeface="Roboto"/>
                <a:cs typeface="Roboto"/>
                <a:sym typeface="Roboto"/>
              </a:rPr>
            </a:br>
            <a:endParaRPr>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rPr lang="fr">
                <a:solidFill>
                  <a:schemeClr val="dk1"/>
                </a:solidFill>
                <a:latin typeface="Roboto"/>
                <a:ea typeface="Roboto"/>
                <a:cs typeface="Roboto"/>
                <a:sym typeface="Roboto"/>
              </a:rPr>
              <a:t>Gérer le crédit insuffisant et les </a:t>
            </a:r>
            <a:r>
              <a:rPr lang="fr">
                <a:solidFill>
                  <a:schemeClr val="dk1"/>
                </a:solidFill>
                <a:latin typeface="Roboto"/>
                <a:ea typeface="Roboto"/>
                <a:cs typeface="Roboto"/>
                <a:sym typeface="Roboto"/>
              </a:rPr>
              <a:t>pièces</a:t>
            </a:r>
            <a:r>
              <a:rPr lang="fr">
                <a:solidFill>
                  <a:schemeClr val="dk1"/>
                </a:solidFill>
                <a:latin typeface="Roboto"/>
                <a:ea typeface="Roboto"/>
                <a:cs typeface="Roboto"/>
                <a:sym typeface="Roboto"/>
              </a:rPr>
              <a:t> non acceptées.</a:t>
            </a:r>
            <a:endParaRPr>
              <a:solidFill>
                <a:schemeClr val="dk1"/>
              </a:solidFill>
              <a:latin typeface="Roboto"/>
              <a:ea typeface="Roboto"/>
              <a:cs typeface="Roboto"/>
              <a:sym typeface="Robot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Conclusion et exercice finale en groupe</a:t>
            </a:r>
            <a:endParaRPr/>
          </a:p>
        </p:txBody>
      </p:sp>
      <p:sp>
        <p:nvSpPr>
          <p:cNvPr id="810" name="Google Shape;810;p1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Reprenez votre algorithme de gestion du monnayeur de la machine à pain en gérant</a:t>
            </a:r>
            <a:br>
              <a:rPr lang="fr"/>
            </a:br>
            <a:r>
              <a:rPr lang="fr"/>
              <a:t>un stock de pièces.</a:t>
            </a:r>
            <a:br>
              <a:rPr lang="fr"/>
            </a:br>
            <a:r>
              <a:rPr lang="fr"/>
              <a:t> À chaque pièce insérée, le stock de cette valeur de pièce est incrémenté</a:t>
            </a:r>
            <a:br>
              <a:rPr lang="fr"/>
            </a:br>
            <a:r>
              <a:rPr lang="fr"/>
              <a:t> À chaque pièce rendue, le stock de cette valeur de pièce est décrémenté</a:t>
            </a:r>
            <a:br>
              <a:rPr lang="fr"/>
            </a:br>
            <a:r>
              <a:rPr lang="fr"/>
              <a:t> Il est donc possible qu’il ne reste plus de pièce pour une valeur donnée </a:t>
            </a:r>
            <a:br>
              <a:rPr lang="fr"/>
            </a:br>
            <a:br>
              <a:rPr lang="fr"/>
            </a:br>
            <a:br>
              <a:rPr lang="fr"/>
            </a:br>
            <a:endParaRPr/>
          </a:p>
          <a:p>
            <a:pPr indent="0" lvl="0" marL="0" rtl="0" algn="l">
              <a:spcBef>
                <a:spcPts val="1200"/>
              </a:spcBef>
              <a:spcAft>
                <a:spcPts val="1200"/>
              </a:spcAft>
              <a:buNone/>
            </a:pPr>
            <a:r>
              <a:t/>
            </a:r>
            <a:endParaRPr/>
          </a:p>
        </p:txBody>
      </p:sp>
      <p:pic>
        <p:nvPicPr>
          <p:cNvPr id="811" name="Google Shape;811;p114"/>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Test de positionnement de fin de module</a:t>
            </a:r>
            <a:endParaRPr/>
          </a:p>
        </p:txBody>
      </p:sp>
      <p:sp>
        <p:nvSpPr>
          <p:cNvPr id="817" name="Google Shape;817;p1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Voir google forms</a:t>
            </a:r>
            <a:endParaRPr/>
          </a:p>
        </p:txBody>
      </p:sp>
      <p:pic>
        <p:nvPicPr>
          <p:cNvPr id="818" name="Google Shape;818;p115"/>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 supplémentaire</a:t>
            </a:r>
            <a:endParaRPr/>
          </a:p>
        </p:txBody>
      </p:sp>
      <p:sp>
        <p:nvSpPr>
          <p:cNvPr id="824" name="Google Shape;824;p116"/>
          <p:cNvSpPr txBox="1"/>
          <p:nvPr>
            <p:ph idx="1" type="body"/>
          </p:nvPr>
        </p:nvSpPr>
        <p:spPr>
          <a:xfrm>
            <a:off x="387900" y="1489825"/>
            <a:ext cx="8368200" cy="3504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fr"/>
              <a:t>SAUTE MOUTON</a:t>
            </a:r>
            <a:endParaRPr/>
          </a:p>
          <a:p>
            <a:pPr indent="0" lvl="0" marL="0" rtl="0" algn="l">
              <a:spcBef>
                <a:spcPts val="1200"/>
              </a:spcBef>
              <a:spcAft>
                <a:spcPts val="0"/>
              </a:spcAft>
              <a:buNone/>
            </a:pPr>
            <a:r>
              <a:rPr lang="fr"/>
              <a:t>Des garçons (G) et des filles (F) jouent à saute-mouton. Position initiale:</a:t>
            </a:r>
            <a:endParaRPr/>
          </a:p>
          <a:p>
            <a:pPr indent="0" lvl="0" marL="0" rtl="0" algn="l">
              <a:spcBef>
                <a:spcPts val="1200"/>
              </a:spcBef>
              <a:spcAft>
                <a:spcPts val="0"/>
              </a:spcAft>
              <a:buNone/>
            </a:pPr>
            <a:r>
              <a:rPr lang="fr"/>
              <a:t>Ouest  G G G   F F F  Est</a:t>
            </a:r>
            <a:endParaRPr/>
          </a:p>
          <a:p>
            <a:pPr indent="0" lvl="0" marL="0" rtl="0" algn="l">
              <a:spcBef>
                <a:spcPts val="1200"/>
              </a:spcBef>
              <a:spcAft>
                <a:spcPts val="0"/>
              </a:spcAft>
              <a:buNone/>
            </a:pPr>
            <a:r>
              <a:rPr lang="fr"/>
              <a:t>Un mouvement est opéré par un garçon ou une fille.</a:t>
            </a:r>
            <a:endParaRPr/>
          </a:p>
          <a:p>
            <a:pPr indent="0" lvl="0" marL="0" rtl="0" algn="l">
              <a:spcBef>
                <a:spcPts val="1200"/>
              </a:spcBef>
              <a:spcAft>
                <a:spcPts val="0"/>
              </a:spcAft>
              <a:buNone/>
            </a:pPr>
            <a:r>
              <a:rPr lang="fr"/>
              <a:t>Un garçon peut:</a:t>
            </a:r>
            <a:endParaRPr/>
          </a:p>
          <a:p>
            <a:pPr indent="0" lvl="0" marL="0" rtl="0" algn="l">
              <a:spcBef>
                <a:spcPts val="1200"/>
              </a:spcBef>
              <a:spcAft>
                <a:spcPts val="0"/>
              </a:spcAft>
              <a:buNone/>
            </a:pPr>
            <a:r>
              <a:rPr lang="fr"/>
              <a:t>soit avancer d'une case vers l'est si cette case est libre</a:t>
            </a:r>
            <a:endParaRPr/>
          </a:p>
          <a:p>
            <a:pPr indent="0" lvl="0" marL="0" rtl="0" algn="l">
              <a:spcBef>
                <a:spcPts val="1200"/>
              </a:spcBef>
              <a:spcAft>
                <a:spcPts val="0"/>
              </a:spcAft>
              <a:buNone/>
            </a:pPr>
            <a:r>
              <a:rPr lang="fr"/>
              <a:t>soit sauter au-dessus d'une fille si la case suivante est libre.</a:t>
            </a:r>
            <a:endParaRPr/>
          </a:p>
          <a:p>
            <a:pPr indent="0" lvl="0" marL="0" rtl="0" algn="l">
              <a:spcBef>
                <a:spcPts val="1200"/>
              </a:spcBef>
              <a:spcAft>
                <a:spcPts val="0"/>
              </a:spcAft>
              <a:buNone/>
            </a:pPr>
            <a:r>
              <a:rPr lang="fr"/>
              <a:t>Règle symétrique pour les filles qui se déplacent vers l'ouest.</a:t>
            </a:r>
            <a:endParaRPr/>
          </a:p>
          <a:p>
            <a:pPr indent="0" lvl="0" marL="0" rtl="0" algn="l">
              <a:spcBef>
                <a:spcPts val="1200"/>
              </a:spcBef>
              <a:spcAft>
                <a:spcPts val="0"/>
              </a:spcAft>
              <a:buNone/>
            </a:pPr>
            <a:r>
              <a:rPr lang="fr"/>
              <a:t>Créer un programme permettant de représenter ce jeu et qui gère les erreurs de saisie de l’utilisateur.</a:t>
            </a:r>
            <a:endParaRPr/>
          </a:p>
          <a:p>
            <a:pPr indent="0" lvl="0" marL="0" rtl="0" algn="l">
              <a:spcBef>
                <a:spcPts val="1200"/>
              </a:spcBef>
              <a:spcAft>
                <a:spcPts val="0"/>
              </a:spcAft>
              <a:buNone/>
            </a:pPr>
            <a:r>
              <a:rPr lang="fr"/>
              <a:t>En combien de mouvements au minimum passe-t-on de la position initiale à la position finale?</a:t>
            </a:r>
            <a:endParaRPr/>
          </a:p>
          <a:p>
            <a:pPr indent="0" lvl="0" marL="0" rtl="0" algn="l">
              <a:spcBef>
                <a:spcPts val="1200"/>
              </a:spcBef>
              <a:spcAft>
                <a:spcPts val="1200"/>
              </a:spcAft>
              <a:buNone/>
            </a:pPr>
            <a:r>
              <a:rPr lang="fr"/>
              <a:t>Ouest  F F F   G G G  Est</a:t>
            </a:r>
            <a:endParaRPr/>
          </a:p>
        </p:txBody>
      </p:sp>
      <p:pic>
        <p:nvPicPr>
          <p:cNvPr id="825" name="Google Shape;825;p116"/>
          <p:cNvPicPr preferRelativeResize="0"/>
          <p:nvPr/>
        </p:nvPicPr>
        <p:blipFill>
          <a:blip r:embed="rId3">
            <a:alphaModFix/>
          </a:blip>
          <a:stretch>
            <a:fillRect/>
          </a:stretch>
        </p:blipFill>
        <p:spPr>
          <a:xfrm>
            <a:off x="4115563" y="2688725"/>
            <a:ext cx="1362075" cy="685800"/>
          </a:xfrm>
          <a:prstGeom prst="rect">
            <a:avLst/>
          </a:prstGeom>
          <a:noFill/>
          <a:ln>
            <a:noFill/>
          </a:ln>
        </p:spPr>
      </p:pic>
      <p:pic>
        <p:nvPicPr>
          <p:cNvPr id="826" name="Google Shape;826;p116"/>
          <p:cNvPicPr preferRelativeResize="0"/>
          <p:nvPr/>
        </p:nvPicPr>
        <p:blipFill>
          <a:blip r:embed="rId4">
            <a:alphaModFix/>
          </a:blip>
          <a:stretch>
            <a:fillRect/>
          </a:stretch>
        </p:blipFill>
        <p:spPr>
          <a:xfrm>
            <a:off x="5737225" y="2838275"/>
            <a:ext cx="2038350" cy="1162050"/>
          </a:xfrm>
          <a:prstGeom prst="rect">
            <a:avLst/>
          </a:prstGeom>
          <a:noFill/>
          <a:ln>
            <a:noFill/>
          </a:ln>
        </p:spPr>
      </p:pic>
      <p:sp>
        <p:nvSpPr>
          <p:cNvPr id="827" name="Google Shape;827;p116"/>
          <p:cNvSpPr txBox="1"/>
          <p:nvPr/>
        </p:nvSpPr>
        <p:spPr>
          <a:xfrm>
            <a:off x="6213650" y="951825"/>
            <a:ext cx="293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rPr>
              <a:t>Affichages et Saisies :</a:t>
            </a:r>
            <a:endParaRPr>
              <a:solidFill>
                <a:schemeClr val="dk1"/>
              </a:solidFill>
            </a:endParaRPr>
          </a:p>
          <a:p>
            <a:pPr indent="0" lvl="0" marL="0" rtl="0" algn="l">
              <a:spcBef>
                <a:spcPts val="0"/>
              </a:spcBef>
              <a:spcAft>
                <a:spcPts val="0"/>
              </a:spcAft>
              <a:buNone/>
            </a:pPr>
            <a:r>
              <a:rPr lang="fr">
                <a:solidFill>
                  <a:schemeClr val="dk1"/>
                </a:solidFill>
              </a:rPr>
              <a:t>0 1 2 3 4 5 6</a:t>
            </a:r>
            <a:endParaRPr>
              <a:solidFill>
                <a:schemeClr val="dk1"/>
              </a:solidFill>
            </a:endParaRPr>
          </a:p>
          <a:p>
            <a:pPr indent="0" lvl="0" marL="0" rtl="0" algn="l">
              <a:spcBef>
                <a:spcPts val="0"/>
              </a:spcBef>
              <a:spcAft>
                <a:spcPts val="0"/>
              </a:spcAft>
              <a:buNone/>
            </a:pPr>
            <a:r>
              <a:rPr lang="fr">
                <a:solidFill>
                  <a:schemeClr val="dk1"/>
                </a:solidFill>
              </a:rPr>
              <a:t>|&gt;|&gt;|&gt;| |&lt;|&lt;|&lt;|</a:t>
            </a:r>
            <a:endParaRPr>
              <a:solidFill>
                <a:schemeClr val="dk1"/>
              </a:solidFill>
            </a:endParaRPr>
          </a:p>
          <a:p>
            <a:pPr indent="0" lvl="0" marL="0" rtl="0" algn="l">
              <a:spcBef>
                <a:spcPts val="0"/>
              </a:spcBef>
              <a:spcAft>
                <a:spcPts val="0"/>
              </a:spcAft>
              <a:buNone/>
            </a:pPr>
            <a:r>
              <a:rPr lang="fr">
                <a:solidFill>
                  <a:schemeClr val="dk1"/>
                </a:solidFill>
              </a:rPr>
              <a:t>Quel pion voulez-vous déplacer ?</a:t>
            </a:r>
            <a:endParaRPr>
              <a:solidFill>
                <a:schemeClr val="dk1"/>
              </a:solidFill>
            </a:endParaRPr>
          </a:p>
          <a:p>
            <a:pPr indent="0" lvl="0" marL="0" rtl="0" algn="l">
              <a:spcBef>
                <a:spcPts val="0"/>
              </a:spcBef>
              <a:spcAft>
                <a:spcPts val="0"/>
              </a:spcAft>
              <a:buNone/>
            </a:pPr>
            <a:r>
              <a:rPr lang="fr">
                <a:solidFill>
                  <a:schemeClr val="dk1"/>
                </a:solidFill>
              </a:rPr>
              <a:t>2</a:t>
            </a:r>
            <a:endParaRPr>
              <a:solidFill>
                <a:schemeClr val="dk1"/>
              </a:solidFill>
            </a:endParaRPr>
          </a:p>
          <a:p>
            <a:pPr indent="0" lvl="0" marL="0" rtl="0" algn="l">
              <a:spcBef>
                <a:spcPts val="0"/>
              </a:spcBef>
              <a:spcAft>
                <a:spcPts val="0"/>
              </a:spcAft>
              <a:buNone/>
            </a:pPr>
            <a:r>
              <a:rPr lang="fr">
                <a:solidFill>
                  <a:schemeClr val="dk1"/>
                </a:solidFill>
              </a:rPr>
              <a:t>0 1 2 3 4 5 6</a:t>
            </a:r>
            <a:endParaRPr>
              <a:solidFill>
                <a:schemeClr val="dk1"/>
              </a:solidFill>
            </a:endParaRPr>
          </a:p>
          <a:p>
            <a:pPr indent="0" lvl="0" marL="0" rtl="0" algn="l">
              <a:spcBef>
                <a:spcPts val="0"/>
              </a:spcBef>
              <a:spcAft>
                <a:spcPts val="0"/>
              </a:spcAft>
              <a:buNone/>
            </a:pPr>
            <a:r>
              <a:rPr lang="fr">
                <a:solidFill>
                  <a:schemeClr val="dk1"/>
                </a:solidFill>
              </a:rPr>
              <a:t>|&gt;|&gt;| |&gt;|&lt;|&lt;|&lt;|</a:t>
            </a:r>
            <a:endParaRPr>
              <a:solidFill>
                <a:schemeClr val="dk1"/>
              </a:solidFill>
            </a:endParaRPr>
          </a:p>
        </p:txBody>
      </p:sp>
      <p:pic>
        <p:nvPicPr>
          <p:cNvPr id="828" name="Google Shape;828;p116"/>
          <p:cNvPicPr preferRelativeResize="0"/>
          <p:nvPr/>
        </p:nvPicPr>
        <p:blipFill>
          <a:blip r:embed="rId5">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Transition -Vocabulaire</a:t>
            </a:r>
            <a:endParaRPr/>
          </a:p>
        </p:txBody>
      </p:sp>
      <p:sp>
        <p:nvSpPr>
          <p:cNvPr id="834" name="Google Shape;834;p1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Logicielle</a:t>
            </a:r>
            <a:endParaRPr/>
          </a:p>
          <a:p>
            <a:pPr indent="-342900" lvl="0" marL="457200" rtl="0" algn="l">
              <a:spcBef>
                <a:spcPts val="0"/>
              </a:spcBef>
              <a:spcAft>
                <a:spcPts val="0"/>
              </a:spcAft>
              <a:buSzPts val="1800"/>
              <a:buChar char="●"/>
            </a:pPr>
            <a:r>
              <a:rPr lang="fr"/>
              <a:t>Hardware</a:t>
            </a:r>
            <a:endParaRPr/>
          </a:p>
          <a:p>
            <a:pPr indent="-342900" lvl="0" marL="457200" rtl="0" algn="l">
              <a:spcBef>
                <a:spcPts val="0"/>
              </a:spcBef>
              <a:spcAft>
                <a:spcPts val="0"/>
              </a:spcAft>
              <a:buSzPts val="1800"/>
              <a:buChar char="●"/>
            </a:pPr>
            <a:r>
              <a:rPr lang="fr"/>
              <a:t>Software</a:t>
            </a:r>
            <a:endParaRPr/>
          </a:p>
          <a:p>
            <a:pPr indent="-342900" lvl="0" marL="457200" rtl="0" algn="l">
              <a:spcBef>
                <a:spcPts val="0"/>
              </a:spcBef>
              <a:spcAft>
                <a:spcPts val="0"/>
              </a:spcAft>
              <a:buSzPts val="1800"/>
              <a:buChar char="●"/>
            </a:pPr>
            <a:r>
              <a:rPr lang="fr"/>
              <a:t>Navigateur web</a:t>
            </a:r>
            <a:endParaRPr/>
          </a:p>
          <a:p>
            <a:pPr indent="-342900" lvl="0" marL="457200" rtl="0" algn="l">
              <a:spcBef>
                <a:spcPts val="0"/>
              </a:spcBef>
              <a:spcAft>
                <a:spcPts val="0"/>
              </a:spcAft>
              <a:buSzPts val="1800"/>
              <a:buChar char="●"/>
            </a:pPr>
            <a:r>
              <a:rPr lang="fr"/>
              <a:t>Client léger</a:t>
            </a:r>
            <a:endParaRPr/>
          </a:p>
          <a:p>
            <a:pPr indent="-342900" lvl="0" marL="457200" rtl="0" algn="l">
              <a:spcBef>
                <a:spcPts val="0"/>
              </a:spcBef>
              <a:spcAft>
                <a:spcPts val="0"/>
              </a:spcAft>
              <a:buSzPts val="1800"/>
              <a:buChar char="●"/>
            </a:pPr>
            <a:r>
              <a:rPr lang="fr"/>
              <a:t>Client lourd</a:t>
            </a:r>
            <a:endParaRPr/>
          </a:p>
        </p:txBody>
      </p:sp>
      <p:pic>
        <p:nvPicPr>
          <p:cNvPr id="835" name="Google Shape;835;p117"/>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Exercices</a:t>
            </a:r>
            <a:endParaRPr/>
          </a:p>
        </p:txBody>
      </p:sp>
      <p:sp>
        <p:nvSpPr>
          <p:cNvPr id="142" name="Google Shape;142;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Ecrire un programme qui échange la valeur de deux variables. Exemple, si a = 2 et b = 5, le programme donnera a = 5 et b = 2.</a:t>
            </a:r>
            <a:endParaRPr/>
          </a:p>
          <a:p>
            <a:pPr indent="0" lvl="0" marL="0" rtl="0" algn="l">
              <a:spcBef>
                <a:spcPts val="1200"/>
              </a:spcBef>
              <a:spcAft>
                <a:spcPts val="1200"/>
              </a:spcAft>
              <a:buNone/>
            </a:pPr>
            <a:r>
              <a:t/>
            </a:r>
            <a:endParaRPr/>
          </a:p>
        </p:txBody>
      </p:sp>
      <p:pic>
        <p:nvPicPr>
          <p:cNvPr id="143" name="Google Shape;143;p23"/>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Réponse</a:t>
            </a:r>
            <a:endParaRPr/>
          </a:p>
        </p:txBody>
      </p:sp>
      <p:sp>
        <p:nvSpPr>
          <p:cNvPr id="149" name="Google Shape;149;p24"/>
          <p:cNvSpPr txBox="1"/>
          <p:nvPr>
            <p:ph idx="1" type="body"/>
          </p:nvPr>
        </p:nvSpPr>
        <p:spPr>
          <a:xfrm>
            <a:off x="387900" y="1489825"/>
            <a:ext cx="24570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Début</a:t>
            </a:r>
            <a:br>
              <a:rPr lang="fr"/>
            </a:br>
            <a:r>
              <a:rPr lang="fr"/>
              <a:t>a = 2</a:t>
            </a:r>
            <a:br>
              <a:rPr lang="fr"/>
            </a:br>
            <a:r>
              <a:rPr lang="fr"/>
              <a:t>b = 5</a:t>
            </a:r>
            <a:br>
              <a:rPr lang="fr"/>
            </a:br>
            <a:r>
              <a:rPr lang="fr"/>
              <a:t>t  =  a</a:t>
            </a:r>
            <a:br>
              <a:rPr lang="fr"/>
            </a:br>
            <a:r>
              <a:rPr lang="fr"/>
              <a:t>a  = b</a:t>
            </a:r>
            <a:br>
              <a:rPr lang="fr"/>
            </a:br>
            <a:r>
              <a:rPr lang="fr"/>
              <a:t>b  = t</a:t>
            </a:r>
            <a:br>
              <a:rPr lang="fr"/>
            </a:br>
            <a:r>
              <a:rPr lang="fr"/>
              <a:t>Fin</a:t>
            </a:r>
            <a:br>
              <a:rPr lang="fr"/>
            </a:br>
            <a:br>
              <a:rPr lang="fr"/>
            </a:br>
            <a:endParaRPr/>
          </a:p>
          <a:p>
            <a:pPr indent="0" lvl="0" marL="0" rtl="0" algn="l">
              <a:spcBef>
                <a:spcPts val="1200"/>
              </a:spcBef>
              <a:spcAft>
                <a:spcPts val="1200"/>
              </a:spcAft>
              <a:buNone/>
            </a:pPr>
            <a:r>
              <a:t/>
            </a:r>
            <a:endParaRPr/>
          </a:p>
        </p:txBody>
      </p:sp>
      <p:sp>
        <p:nvSpPr>
          <p:cNvPr id="150" name="Google Shape;150;p24"/>
          <p:cNvSpPr txBox="1"/>
          <p:nvPr/>
        </p:nvSpPr>
        <p:spPr>
          <a:xfrm>
            <a:off x="5411400" y="1489825"/>
            <a:ext cx="37326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800">
                <a:solidFill>
                  <a:schemeClr val="dk1"/>
                </a:solidFill>
                <a:latin typeface="Roboto"/>
                <a:ea typeface="Roboto"/>
                <a:cs typeface="Roboto"/>
                <a:sym typeface="Roboto"/>
              </a:rPr>
              <a:t>Début</a:t>
            </a:r>
            <a:br>
              <a:rPr lang="fr" sz="1800">
                <a:solidFill>
                  <a:schemeClr val="dk1"/>
                </a:solidFill>
                <a:latin typeface="Roboto"/>
                <a:ea typeface="Roboto"/>
                <a:cs typeface="Roboto"/>
                <a:sym typeface="Roboto"/>
              </a:rPr>
            </a:br>
            <a:r>
              <a:rPr lang="fr" sz="1800">
                <a:solidFill>
                  <a:schemeClr val="dk1"/>
                </a:solidFill>
                <a:latin typeface="Roboto"/>
                <a:ea typeface="Roboto"/>
                <a:cs typeface="Roboto"/>
                <a:sym typeface="Roboto"/>
              </a:rPr>
              <a:t>a = 2</a:t>
            </a:r>
            <a:br>
              <a:rPr lang="fr" sz="1800">
                <a:solidFill>
                  <a:schemeClr val="dk1"/>
                </a:solidFill>
                <a:latin typeface="Roboto"/>
                <a:ea typeface="Roboto"/>
                <a:cs typeface="Roboto"/>
                <a:sym typeface="Roboto"/>
              </a:rPr>
            </a:br>
            <a:r>
              <a:rPr lang="fr" sz="1800">
                <a:solidFill>
                  <a:schemeClr val="dk1"/>
                </a:solidFill>
                <a:latin typeface="Roboto"/>
                <a:ea typeface="Roboto"/>
                <a:cs typeface="Roboto"/>
                <a:sym typeface="Roboto"/>
              </a:rPr>
              <a:t>b = 5</a:t>
            </a:r>
            <a:br>
              <a:rPr lang="fr" sz="1800">
                <a:solidFill>
                  <a:schemeClr val="dk1"/>
                </a:solidFill>
                <a:latin typeface="Roboto"/>
                <a:ea typeface="Roboto"/>
                <a:cs typeface="Roboto"/>
                <a:sym typeface="Roboto"/>
              </a:rPr>
            </a:br>
            <a:r>
              <a:rPr lang="fr" sz="1800">
                <a:solidFill>
                  <a:schemeClr val="dk1"/>
                </a:solidFill>
                <a:latin typeface="Roboto"/>
                <a:ea typeface="Roboto"/>
                <a:cs typeface="Roboto"/>
                <a:sym typeface="Roboto"/>
              </a:rPr>
              <a:t>a  =  a+b</a:t>
            </a:r>
            <a:br>
              <a:rPr lang="fr" sz="1800">
                <a:solidFill>
                  <a:schemeClr val="dk1"/>
                </a:solidFill>
                <a:latin typeface="Roboto"/>
                <a:ea typeface="Roboto"/>
                <a:cs typeface="Roboto"/>
                <a:sym typeface="Roboto"/>
              </a:rPr>
            </a:br>
            <a:r>
              <a:rPr lang="fr" sz="1800">
                <a:solidFill>
                  <a:schemeClr val="dk1"/>
                </a:solidFill>
                <a:latin typeface="Roboto"/>
                <a:ea typeface="Roboto"/>
                <a:cs typeface="Roboto"/>
                <a:sym typeface="Roboto"/>
              </a:rPr>
              <a:t>b  = a-b</a:t>
            </a:r>
            <a:br>
              <a:rPr lang="fr" sz="1800">
                <a:solidFill>
                  <a:schemeClr val="dk1"/>
                </a:solidFill>
                <a:latin typeface="Roboto"/>
                <a:ea typeface="Roboto"/>
                <a:cs typeface="Roboto"/>
                <a:sym typeface="Roboto"/>
              </a:rPr>
            </a:br>
            <a:r>
              <a:rPr lang="fr" sz="1800">
                <a:solidFill>
                  <a:schemeClr val="dk1"/>
                </a:solidFill>
                <a:latin typeface="Roboto"/>
                <a:ea typeface="Roboto"/>
                <a:cs typeface="Roboto"/>
                <a:sym typeface="Roboto"/>
              </a:rPr>
              <a:t>a  = a-b</a:t>
            </a:r>
            <a:br>
              <a:rPr lang="fr" sz="1800">
                <a:solidFill>
                  <a:schemeClr val="dk1"/>
                </a:solidFill>
                <a:latin typeface="Roboto"/>
                <a:ea typeface="Roboto"/>
                <a:cs typeface="Roboto"/>
                <a:sym typeface="Roboto"/>
              </a:rPr>
            </a:br>
            <a:r>
              <a:rPr lang="fr" sz="1800">
                <a:solidFill>
                  <a:schemeClr val="dk1"/>
                </a:solidFill>
                <a:latin typeface="Roboto"/>
                <a:ea typeface="Roboto"/>
                <a:cs typeface="Roboto"/>
                <a:sym typeface="Roboto"/>
              </a:rPr>
              <a:t>Fin</a:t>
            </a:r>
            <a:endParaRPr/>
          </a:p>
        </p:txBody>
      </p:sp>
      <p:pic>
        <p:nvPicPr>
          <p:cNvPr id="151" name="Google Shape;151;p24"/>
          <p:cNvPicPr preferRelativeResize="0"/>
          <p:nvPr/>
        </p:nvPicPr>
        <p:blipFill>
          <a:blip r:embed="rId3">
            <a:alphaModFix/>
          </a:blip>
          <a:stretch>
            <a:fillRect/>
          </a:stretch>
        </p:blipFill>
        <p:spPr>
          <a:xfrm>
            <a:off x="8829500" y="4817875"/>
            <a:ext cx="314502" cy="325627"/>
          </a:xfrm>
          <a:prstGeom prst="rect">
            <a:avLst/>
          </a:prstGeom>
          <a:noFill/>
          <a:ln>
            <a:noFill/>
          </a:ln>
        </p:spPr>
      </p:pic>
      <p:pic>
        <p:nvPicPr>
          <p:cNvPr id="152" name="Google Shape;152;p24"/>
          <p:cNvPicPr preferRelativeResize="0"/>
          <p:nvPr/>
        </p:nvPicPr>
        <p:blipFill>
          <a:blip r:embed="rId4">
            <a:alphaModFix/>
          </a:blip>
          <a:stretch>
            <a:fillRect/>
          </a:stretch>
        </p:blipFill>
        <p:spPr>
          <a:xfrm>
            <a:off x="2132325" y="2714650"/>
            <a:ext cx="2261700" cy="21032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Lecture et écriture</a:t>
            </a:r>
            <a:endParaRPr/>
          </a:p>
        </p:txBody>
      </p:sp>
      <p:sp>
        <p:nvSpPr>
          <p:cNvPr id="158" name="Google Shape;158;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Ecriture</a:t>
            </a:r>
            <a:endParaRPr/>
          </a:p>
          <a:p>
            <a:pPr indent="-342900" lvl="0" marL="457200" rtl="0" algn="l">
              <a:spcBef>
                <a:spcPts val="0"/>
              </a:spcBef>
              <a:spcAft>
                <a:spcPts val="0"/>
              </a:spcAft>
              <a:buSzPts val="1800"/>
              <a:buChar char="●"/>
            </a:pPr>
            <a:r>
              <a:rPr lang="fr"/>
              <a:t>Exemple</a:t>
            </a:r>
            <a:endParaRPr/>
          </a:p>
          <a:p>
            <a:pPr indent="-342900" lvl="0" marL="457200" rtl="0" algn="l">
              <a:spcBef>
                <a:spcPts val="0"/>
              </a:spcBef>
              <a:spcAft>
                <a:spcPts val="0"/>
              </a:spcAft>
              <a:buSzPts val="1800"/>
              <a:buChar char="●"/>
            </a:pPr>
            <a:r>
              <a:rPr lang="fr"/>
              <a:t>Lecture</a:t>
            </a:r>
            <a:endParaRPr/>
          </a:p>
          <a:p>
            <a:pPr indent="-342900" lvl="0" marL="457200" rtl="0" algn="l">
              <a:spcBef>
                <a:spcPts val="0"/>
              </a:spcBef>
              <a:spcAft>
                <a:spcPts val="0"/>
              </a:spcAft>
              <a:buSzPts val="1800"/>
              <a:buChar char="●"/>
            </a:pPr>
            <a:r>
              <a:rPr lang="fr"/>
              <a:t>Exemple</a:t>
            </a:r>
            <a:endParaRPr/>
          </a:p>
          <a:p>
            <a:pPr indent="-342900" lvl="0" marL="457200" rtl="0" algn="l">
              <a:spcBef>
                <a:spcPts val="0"/>
              </a:spcBef>
              <a:spcAft>
                <a:spcPts val="0"/>
              </a:spcAft>
              <a:buSzPts val="1800"/>
              <a:buChar char="●"/>
            </a:pPr>
            <a:r>
              <a:rPr lang="fr"/>
              <a:t>Exemple lecture et </a:t>
            </a:r>
            <a:r>
              <a:rPr lang="fr"/>
              <a:t>écriture</a:t>
            </a:r>
            <a:endParaRPr/>
          </a:p>
          <a:p>
            <a:pPr indent="-342900" lvl="0" marL="457200" rtl="0" algn="l">
              <a:spcBef>
                <a:spcPts val="0"/>
              </a:spcBef>
              <a:spcAft>
                <a:spcPts val="0"/>
              </a:spcAft>
              <a:buSzPts val="1800"/>
              <a:buChar char="●"/>
            </a:pPr>
            <a:r>
              <a:rPr lang="fr"/>
              <a:t>Exercices</a:t>
            </a:r>
            <a:endParaRPr/>
          </a:p>
        </p:txBody>
      </p:sp>
      <p:pic>
        <p:nvPicPr>
          <p:cNvPr id="159" name="Google Shape;159;p25"/>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Exercices</a:t>
            </a:r>
            <a:endParaRPr/>
          </a:p>
        </p:txBody>
      </p:sp>
      <p:sp>
        <p:nvSpPr>
          <p:cNvPr id="165" name="Google Shape;165;p26"/>
          <p:cNvSpPr txBox="1"/>
          <p:nvPr>
            <p:ph idx="1" type="body"/>
          </p:nvPr>
        </p:nvSpPr>
        <p:spPr>
          <a:xfrm>
            <a:off x="387900" y="1489825"/>
            <a:ext cx="8553000" cy="346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Écrivez un programme permettant d'afficher précisément le texte : Hello world!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Écrivez un programme qui affiche exactement le texte qui suit :</a:t>
            </a:r>
            <a:endParaRPr/>
          </a:p>
          <a:p>
            <a:pPr indent="0" lvl="0" marL="0" rtl="0" algn="l">
              <a:spcBef>
                <a:spcPts val="1200"/>
              </a:spcBef>
              <a:spcAft>
                <a:spcPts val="0"/>
              </a:spcAft>
              <a:buNone/>
            </a:pPr>
            <a:r>
              <a:rPr lang="fr"/>
              <a:t>« Il y a 10 sortes de gens au monde : ceux qui connaissent le binaire et les autres » 															- Anonyme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Ecrire un programme qui demande un nombre à l’utilisateur, puis qui calcule et affiche le carré de ce nombre.</a:t>
            </a:r>
            <a:endParaRPr/>
          </a:p>
        </p:txBody>
      </p:sp>
      <p:pic>
        <p:nvPicPr>
          <p:cNvPr id="166" name="Google Shape;166;p26"/>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172" name="Google Shape;172;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a:t>nb, carr</a:t>
            </a:r>
            <a:br>
              <a:rPr lang="fr"/>
            </a:br>
            <a:r>
              <a:rPr lang="fr"/>
              <a:t>Début</a:t>
            </a:r>
            <a:br>
              <a:rPr lang="fr"/>
            </a:br>
            <a:r>
              <a:rPr lang="fr"/>
              <a:t>Ecrire ”Entrez un nombre :”</a:t>
            </a:r>
            <a:br>
              <a:rPr lang="fr"/>
            </a:br>
            <a:r>
              <a:rPr lang="fr"/>
              <a:t>Lire nb</a:t>
            </a:r>
            <a:br>
              <a:rPr lang="fr"/>
            </a:br>
            <a:r>
              <a:rPr lang="fr"/>
              <a:t>carr =  nb * nb</a:t>
            </a:r>
            <a:br>
              <a:rPr lang="fr"/>
            </a:br>
            <a:r>
              <a:rPr lang="fr"/>
              <a:t>Ecrire ”Son carré est :  ” carr</a:t>
            </a:r>
            <a:br>
              <a:rPr lang="fr"/>
            </a:br>
            <a:r>
              <a:rPr lang="fr"/>
              <a:t>Fin</a:t>
            </a:r>
            <a:br>
              <a:rPr lang="fr"/>
            </a:br>
            <a:br>
              <a:rPr lang="fr"/>
            </a:br>
            <a:r>
              <a:rPr lang="fr"/>
              <a:t>En fait, on pourrait tout aussi bien économiser une variable en </a:t>
            </a:r>
            <a:r>
              <a:rPr lang="fr"/>
              <a:t>initialisant</a:t>
            </a:r>
            <a:r>
              <a:rPr lang="fr"/>
              <a:t> lors de la déclaration:</a:t>
            </a:r>
            <a:br>
              <a:rPr lang="fr"/>
            </a:br>
            <a:br>
              <a:rPr lang="fr"/>
            </a:br>
            <a:r>
              <a:rPr lang="fr"/>
              <a:t>C’est une question de style ; dans un cas, on privilégie la lisibilité de l’algorithme, dans l’autre, on privilégie l’économie d’une variable.</a:t>
            </a:r>
            <a:endParaRPr/>
          </a:p>
          <a:p>
            <a:pPr indent="0" lvl="0" marL="0" rtl="0" algn="l">
              <a:spcBef>
                <a:spcPts val="1200"/>
              </a:spcBef>
              <a:spcAft>
                <a:spcPts val="1200"/>
              </a:spcAft>
              <a:buNone/>
            </a:pPr>
            <a:r>
              <a:t/>
            </a:r>
            <a:endParaRPr/>
          </a:p>
        </p:txBody>
      </p:sp>
      <p:pic>
        <p:nvPicPr>
          <p:cNvPr id="173" name="Google Shape;173;p27"/>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179" name="Google Shape;179;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Ecrire un programme qui lit le prix HT d’un article, le nombre d’articles et le taux de TVA, et qui fournit le prix total TTC correspondant. Faire en sorte que des libellés apparaissent clairement.</a:t>
            </a:r>
            <a:endParaRPr/>
          </a:p>
          <a:p>
            <a:pPr indent="0" lvl="0" marL="0" rtl="0" algn="l">
              <a:spcBef>
                <a:spcPts val="1200"/>
              </a:spcBef>
              <a:spcAft>
                <a:spcPts val="1200"/>
              </a:spcAft>
              <a:buNone/>
            </a:pPr>
            <a:r>
              <a:t/>
            </a:r>
            <a:endParaRPr/>
          </a:p>
        </p:txBody>
      </p:sp>
      <p:pic>
        <p:nvPicPr>
          <p:cNvPr id="180" name="Google Shape;180;p28"/>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186" name="Google Shape;186;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9"/>
          <p:cNvPicPr preferRelativeResize="0"/>
          <p:nvPr/>
        </p:nvPicPr>
        <p:blipFill>
          <a:blip r:embed="rId3">
            <a:alphaModFix/>
          </a:blip>
          <a:stretch>
            <a:fillRect/>
          </a:stretch>
        </p:blipFill>
        <p:spPr>
          <a:xfrm>
            <a:off x="1314450" y="1114750"/>
            <a:ext cx="6515100" cy="3829050"/>
          </a:xfrm>
          <a:prstGeom prst="rect">
            <a:avLst/>
          </a:prstGeom>
          <a:noFill/>
          <a:ln>
            <a:noFill/>
          </a:ln>
        </p:spPr>
      </p:pic>
      <p:pic>
        <p:nvPicPr>
          <p:cNvPr id="188" name="Google Shape;188;p29"/>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conditions</a:t>
            </a:r>
            <a:endParaRPr/>
          </a:p>
        </p:txBody>
      </p:sp>
      <p:sp>
        <p:nvSpPr>
          <p:cNvPr id="194" name="Google Shape;194;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Syntaxe</a:t>
            </a:r>
            <a:endParaRPr/>
          </a:p>
          <a:p>
            <a:pPr indent="-342900" lvl="0" marL="457200" rtl="0" algn="l">
              <a:spcBef>
                <a:spcPts val="0"/>
              </a:spcBef>
              <a:spcAft>
                <a:spcPts val="0"/>
              </a:spcAft>
              <a:buSzPts val="1800"/>
              <a:buChar char="●"/>
            </a:pPr>
            <a:r>
              <a:rPr lang="fr"/>
              <a:t>Opérateurs de comparaison</a:t>
            </a:r>
            <a:endParaRPr/>
          </a:p>
          <a:p>
            <a:pPr indent="-342900" lvl="0" marL="457200" rtl="0" algn="l">
              <a:spcBef>
                <a:spcPts val="0"/>
              </a:spcBef>
              <a:spcAft>
                <a:spcPts val="0"/>
              </a:spcAft>
              <a:buSzPts val="1800"/>
              <a:buChar char="●"/>
            </a:pPr>
            <a:r>
              <a:rPr lang="fr"/>
              <a:t>Conditions composées</a:t>
            </a:r>
            <a:endParaRPr/>
          </a:p>
          <a:p>
            <a:pPr indent="-342900" lvl="0" marL="457200" rtl="0" algn="l">
              <a:spcBef>
                <a:spcPts val="0"/>
              </a:spcBef>
              <a:spcAft>
                <a:spcPts val="0"/>
              </a:spcAft>
              <a:buSzPts val="1800"/>
              <a:buChar char="●"/>
            </a:pPr>
            <a:r>
              <a:rPr lang="fr"/>
              <a:t>Exemple</a:t>
            </a:r>
            <a:endParaRPr/>
          </a:p>
        </p:txBody>
      </p:sp>
      <p:pic>
        <p:nvPicPr>
          <p:cNvPr id="195" name="Google Shape;195;p30"/>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201" name="Google Shape;201;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programme lira deux entiers : le nombre de paquets et le poids d'un paquet. Si le poids total est strictement supérieur à 105 kg, votre programme devra alors afficher le texte « Surcharge ! ».</a:t>
            </a:r>
            <a:endParaRPr/>
          </a:p>
          <a:p>
            <a:pPr indent="0" lvl="0" marL="0" rtl="0" algn="l">
              <a:spcBef>
                <a:spcPts val="1200"/>
              </a:spcBef>
              <a:spcAft>
                <a:spcPts val="1200"/>
              </a:spcAft>
              <a:buNone/>
            </a:pPr>
            <a:r>
              <a:t/>
            </a:r>
            <a:endParaRPr/>
          </a:p>
        </p:txBody>
      </p:sp>
      <p:pic>
        <p:nvPicPr>
          <p:cNvPr id="202" name="Google Shape;202;p31"/>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Sommaire</a:t>
            </a:r>
            <a:endParaRPr/>
          </a:p>
        </p:txBody>
      </p:sp>
      <p:sp>
        <p:nvSpPr>
          <p:cNvPr id="71" name="Google Shape;71;p14"/>
          <p:cNvSpPr txBox="1"/>
          <p:nvPr>
            <p:ph idx="1" type="body"/>
          </p:nvPr>
        </p:nvSpPr>
        <p:spPr>
          <a:xfrm>
            <a:off x="3274200" y="1144125"/>
            <a:ext cx="2150700" cy="10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Introduction (1/15)</a:t>
            </a:r>
            <a:endParaRPr/>
          </a:p>
          <a:p>
            <a:pPr indent="0" lvl="0" marL="0" rtl="0" algn="l">
              <a:spcBef>
                <a:spcPts val="1200"/>
              </a:spcBef>
              <a:spcAft>
                <a:spcPts val="1200"/>
              </a:spcAft>
              <a:buNone/>
            </a:pPr>
            <a:r>
              <a:t/>
            </a:r>
            <a:endParaRPr/>
          </a:p>
        </p:txBody>
      </p:sp>
      <p:sp>
        <p:nvSpPr>
          <p:cNvPr id="72" name="Google Shape;72;p14"/>
          <p:cNvSpPr txBox="1"/>
          <p:nvPr>
            <p:ph idx="1" type="body"/>
          </p:nvPr>
        </p:nvSpPr>
        <p:spPr>
          <a:xfrm>
            <a:off x="387900" y="1856825"/>
            <a:ext cx="37638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a:t>Algorithmes et commentaire (2/15)</a:t>
            </a:r>
            <a:endParaRPr/>
          </a:p>
          <a:p>
            <a:pPr indent="0" lvl="0" marL="0" rtl="0" algn="l">
              <a:spcBef>
                <a:spcPts val="1200"/>
              </a:spcBef>
              <a:spcAft>
                <a:spcPts val="0"/>
              </a:spcAft>
              <a:buNone/>
            </a:pPr>
            <a:r>
              <a:rPr lang="fr"/>
              <a:t>Les variables, les types et les opérateurs (3/15)</a:t>
            </a:r>
            <a:endParaRPr/>
          </a:p>
          <a:p>
            <a:pPr indent="0" lvl="0" marL="0" rtl="0" algn="l">
              <a:spcBef>
                <a:spcPts val="1200"/>
              </a:spcBef>
              <a:spcAft>
                <a:spcPts val="0"/>
              </a:spcAft>
              <a:buNone/>
            </a:pPr>
            <a:r>
              <a:rPr lang="fr"/>
              <a:t>Lecture et écriture (4/15)</a:t>
            </a:r>
            <a:endParaRPr/>
          </a:p>
          <a:p>
            <a:pPr indent="0" lvl="0" marL="0" rtl="0" algn="l">
              <a:spcBef>
                <a:spcPts val="1200"/>
              </a:spcBef>
              <a:spcAft>
                <a:spcPts val="0"/>
              </a:spcAft>
              <a:buNone/>
            </a:pPr>
            <a:r>
              <a:rPr lang="fr"/>
              <a:t>Les conditions (5/15)</a:t>
            </a:r>
            <a:endParaRPr/>
          </a:p>
          <a:p>
            <a:pPr indent="0" lvl="0" marL="0" rtl="0" algn="l">
              <a:spcBef>
                <a:spcPts val="1200"/>
              </a:spcBef>
              <a:spcAft>
                <a:spcPts val="0"/>
              </a:spcAft>
              <a:buNone/>
            </a:pPr>
            <a:r>
              <a:rPr lang="fr"/>
              <a:t>Les cas (condition à choix multiple) (6/15)</a:t>
            </a:r>
            <a:endParaRPr/>
          </a:p>
          <a:p>
            <a:pPr indent="0" lvl="0" marL="0" rtl="0" algn="l">
              <a:spcBef>
                <a:spcPts val="1200"/>
              </a:spcBef>
              <a:spcAft>
                <a:spcPts val="0"/>
              </a:spcAft>
              <a:buNone/>
            </a:pPr>
            <a:r>
              <a:rPr lang="fr"/>
              <a:t>La boucle TANTQUE(7/15)</a:t>
            </a:r>
            <a:endParaRPr/>
          </a:p>
          <a:p>
            <a:pPr indent="0" lvl="0" marL="0" rtl="0" algn="l">
              <a:spcBef>
                <a:spcPts val="1200"/>
              </a:spcBef>
              <a:spcAft>
                <a:spcPts val="0"/>
              </a:spcAft>
              <a:buNone/>
            </a:pPr>
            <a:r>
              <a:rPr lang="fr"/>
              <a:t>La boucle POUR (8/15)</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3" name="Google Shape;73;p14"/>
          <p:cNvSpPr txBox="1"/>
          <p:nvPr>
            <p:ph idx="1" type="body"/>
          </p:nvPr>
        </p:nvSpPr>
        <p:spPr>
          <a:xfrm>
            <a:off x="4425625" y="1856825"/>
            <a:ext cx="40038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a:t>La boucle REPETER 9/15)</a:t>
            </a:r>
            <a:endParaRPr/>
          </a:p>
          <a:p>
            <a:pPr indent="0" lvl="0" marL="0" rtl="0" algn="l">
              <a:spcBef>
                <a:spcPts val="1200"/>
              </a:spcBef>
              <a:spcAft>
                <a:spcPts val="0"/>
              </a:spcAft>
              <a:buNone/>
            </a:pPr>
            <a:r>
              <a:rPr lang="fr"/>
              <a:t>Les tableaux (10/15)</a:t>
            </a:r>
            <a:endParaRPr/>
          </a:p>
          <a:p>
            <a:pPr indent="0" lvl="0" marL="0" rtl="0" algn="l">
              <a:spcBef>
                <a:spcPts val="1200"/>
              </a:spcBef>
              <a:spcAft>
                <a:spcPts val="0"/>
              </a:spcAft>
              <a:buNone/>
            </a:pPr>
            <a:r>
              <a:rPr lang="fr"/>
              <a:t>Les tableaux multi-dimensionnels (11/15)</a:t>
            </a:r>
            <a:endParaRPr/>
          </a:p>
          <a:p>
            <a:pPr indent="0" lvl="0" marL="0" rtl="0" algn="l">
              <a:spcBef>
                <a:spcPts val="1200"/>
              </a:spcBef>
              <a:spcAft>
                <a:spcPts val="0"/>
              </a:spcAft>
              <a:buNone/>
            </a:pPr>
            <a:r>
              <a:rPr lang="fr"/>
              <a:t>Les fonctions (12/15)</a:t>
            </a:r>
            <a:endParaRPr/>
          </a:p>
          <a:p>
            <a:pPr indent="0" lvl="0" marL="0" rtl="0" algn="l">
              <a:spcBef>
                <a:spcPts val="1200"/>
              </a:spcBef>
              <a:spcAft>
                <a:spcPts val="0"/>
              </a:spcAft>
              <a:buNone/>
            </a:pPr>
            <a:r>
              <a:rPr lang="fr"/>
              <a:t>Les fonctions personnalisées 13/15)</a:t>
            </a:r>
            <a:endParaRPr/>
          </a:p>
          <a:p>
            <a:pPr indent="0" lvl="0" marL="0" rtl="0" algn="l">
              <a:spcBef>
                <a:spcPts val="1200"/>
              </a:spcBef>
              <a:spcAft>
                <a:spcPts val="0"/>
              </a:spcAft>
              <a:buNone/>
            </a:pPr>
            <a:r>
              <a:rPr lang="fr"/>
              <a:t>Exercice finale : le bulletin de salaire (14/15)</a:t>
            </a:r>
            <a:endParaRPr/>
          </a:p>
          <a:p>
            <a:pPr indent="0" lvl="0" marL="0" rtl="0" algn="l">
              <a:spcBef>
                <a:spcPts val="1200"/>
              </a:spcBef>
              <a:spcAft>
                <a:spcPts val="0"/>
              </a:spcAft>
              <a:buNone/>
            </a:pPr>
            <a:r>
              <a:rPr lang="fr"/>
              <a:t>Conclusion et exercice finale en groupe : (15/15)</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4" name="Google Shape;74;p14"/>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208" name="Google Shape;208;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programme doit lire deux entiers, correspondant à deux numéros de bornes kilométriques, et il doit afficher la distance séparant ces deux bornes. Notez que le résultat doit être un nombre positif ou nul.</a:t>
            </a:r>
            <a:endParaRPr/>
          </a:p>
          <a:p>
            <a:pPr indent="0" lvl="0" marL="0" rtl="0" algn="l">
              <a:spcBef>
                <a:spcPts val="1200"/>
              </a:spcBef>
              <a:spcAft>
                <a:spcPts val="1200"/>
              </a:spcAft>
              <a:buNone/>
            </a:pPr>
            <a:r>
              <a:t/>
            </a:r>
            <a:endParaRPr/>
          </a:p>
        </p:txBody>
      </p:sp>
      <p:pic>
        <p:nvPicPr>
          <p:cNvPr id="209" name="Google Shape;209;p32"/>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215" name="Google Shape;215;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33"/>
          <p:cNvPicPr preferRelativeResize="0"/>
          <p:nvPr/>
        </p:nvPicPr>
        <p:blipFill rotWithShape="1">
          <a:blip r:embed="rId3">
            <a:alphaModFix/>
          </a:blip>
          <a:srcRect b="11629" l="0" r="0" t="0"/>
          <a:stretch/>
        </p:blipFill>
        <p:spPr>
          <a:xfrm>
            <a:off x="2762250" y="844924"/>
            <a:ext cx="6381750" cy="4368699"/>
          </a:xfrm>
          <a:prstGeom prst="rect">
            <a:avLst/>
          </a:prstGeom>
          <a:noFill/>
          <a:ln>
            <a:noFill/>
          </a:ln>
        </p:spPr>
      </p:pic>
      <p:pic>
        <p:nvPicPr>
          <p:cNvPr id="217" name="Google Shape;217;p33"/>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223" name="Google Shape;223;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Votre programme lira un entier, l'heure d'arrivée, qui sera compris entre 0 et 12 inclus. 0 correspond à midi, 1 à 1h de l'après-midi, etc. et 12 à minuit.</a:t>
            </a:r>
            <a:endParaRPr/>
          </a:p>
          <a:p>
            <a:pPr indent="0" lvl="0" marL="0" rtl="0" algn="l">
              <a:spcBef>
                <a:spcPts val="1200"/>
              </a:spcBef>
              <a:spcAft>
                <a:spcPts val="0"/>
              </a:spcAft>
              <a:buNone/>
            </a:pPr>
            <a:r>
              <a:rPr lang="fr"/>
              <a:t>Le prix de la chambre est de 10 pièces à midi, et augmente de 5 pièces chaque heure après midi. Il est donc de 15 pièces à 13h, etc. Il ne peut cependant pas dépasser 53 pièces.</a:t>
            </a:r>
            <a:endParaRPr/>
          </a:p>
          <a:p>
            <a:pPr indent="0" lvl="0" marL="0" rtl="0" algn="l">
              <a:spcBef>
                <a:spcPts val="1200"/>
              </a:spcBef>
              <a:spcAft>
                <a:spcPts val="0"/>
              </a:spcAft>
              <a:buNone/>
            </a:pPr>
            <a:r>
              <a:rPr lang="fr"/>
              <a:t>Votre programme devra afficher le prix à payer correspondant à l'heure d'arrivée donnée.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4" name="Google Shape;224;p34"/>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230" name="Google Shape;230;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35"/>
          <p:cNvPicPr preferRelativeResize="0"/>
          <p:nvPr/>
        </p:nvPicPr>
        <p:blipFill>
          <a:blip r:embed="rId3">
            <a:alphaModFix/>
          </a:blip>
          <a:stretch>
            <a:fillRect/>
          </a:stretch>
        </p:blipFill>
        <p:spPr>
          <a:xfrm>
            <a:off x="3165750" y="628650"/>
            <a:ext cx="5905500" cy="4514850"/>
          </a:xfrm>
          <a:prstGeom prst="rect">
            <a:avLst/>
          </a:prstGeom>
          <a:noFill/>
          <a:ln>
            <a:noFill/>
          </a:ln>
        </p:spPr>
      </p:pic>
      <p:pic>
        <p:nvPicPr>
          <p:cNvPr id="232" name="Google Shape;232;p35"/>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238" name="Google Shape;238;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programme doit lire l'âge d'une personne et afficher soit « Tarif réduit » si cette personne a strictement moins de 21 ans, soit « Tarif plein » dans le cas contraire.</a:t>
            </a:r>
            <a:endParaRPr/>
          </a:p>
          <a:p>
            <a:pPr indent="0" lvl="0" marL="0" rtl="0" algn="l">
              <a:spcBef>
                <a:spcPts val="1200"/>
              </a:spcBef>
              <a:spcAft>
                <a:spcPts val="1200"/>
              </a:spcAft>
              <a:buNone/>
            </a:pPr>
            <a:r>
              <a:t/>
            </a:r>
            <a:endParaRPr/>
          </a:p>
        </p:txBody>
      </p:sp>
      <p:pic>
        <p:nvPicPr>
          <p:cNvPr id="239" name="Google Shape;239;p36"/>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245" name="Google Shape;245;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programme doit lire deux entiers, compris entre 1 et 6, la valeur de chaque dé. Si la somme est supérieure ou égale à 10, alors vous devez payer une taxe spéciale (36 pièces). Sinon, vous payez deux fois la somme des valeurs des deux dés. Votre programme devra afficher selon le cas le texte « Taxe spéciale ! » ou bien « Taxe régulière », puis la somme à payer (sans indiquer l'unité).</a:t>
            </a:r>
            <a:endParaRPr/>
          </a:p>
          <a:p>
            <a:pPr indent="0" lvl="0" marL="0" rtl="0" algn="l">
              <a:spcBef>
                <a:spcPts val="1200"/>
              </a:spcBef>
              <a:spcAft>
                <a:spcPts val="1200"/>
              </a:spcAft>
              <a:buNone/>
            </a:pPr>
            <a:r>
              <a:t/>
            </a:r>
            <a:endParaRPr/>
          </a:p>
        </p:txBody>
      </p:sp>
      <p:pic>
        <p:nvPicPr>
          <p:cNvPr id="246" name="Google Shape;246;p37"/>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252" name="Google Shape;252;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programme doit lire un entier : le code fourni par l'utilisateur. Si ce code correspond au code secret, qui est 64 741, alors le programme devra afficher le texte « Bon festin ! ». Sinon, il devra afficher « Allez-vous en ! ».</a:t>
            </a:r>
            <a:endParaRPr/>
          </a:p>
          <a:p>
            <a:pPr indent="0" lvl="0" marL="0" rtl="0" algn="l">
              <a:spcBef>
                <a:spcPts val="1200"/>
              </a:spcBef>
              <a:spcAft>
                <a:spcPts val="1200"/>
              </a:spcAft>
              <a:buNone/>
            </a:pPr>
            <a:r>
              <a:t/>
            </a:r>
            <a:endParaRPr/>
          </a:p>
        </p:txBody>
      </p:sp>
      <p:pic>
        <p:nvPicPr>
          <p:cNvPr id="253" name="Google Shape;253;p38"/>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259" name="Google Shape;259;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Ecrire un algorithme qui demande deux nombres à l’utilisateur et l’informe ensuite si leur produit est négatif ou positif (on laisse de côté le cas où le produit est nul). Attention toutefois : on ne doit pas calculer le produit des deux nombres.</a:t>
            </a:r>
            <a:endParaRPr/>
          </a:p>
          <a:p>
            <a:pPr indent="0" lvl="0" marL="0" rtl="0" algn="l">
              <a:spcBef>
                <a:spcPts val="1200"/>
              </a:spcBef>
              <a:spcAft>
                <a:spcPts val="1200"/>
              </a:spcAft>
              <a:buNone/>
            </a:pPr>
            <a:r>
              <a:t/>
            </a:r>
            <a:endParaRPr/>
          </a:p>
        </p:txBody>
      </p:sp>
      <p:pic>
        <p:nvPicPr>
          <p:cNvPr id="260" name="Google Shape;260;p39"/>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266" name="Google Shape;266;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Ecrire un algorithme qui demande l’âge d’un enfant à l’utilisateur. Ensuite, il l’informe de sa catégorie :</a:t>
            </a:r>
            <a:br>
              <a:rPr lang="fr"/>
            </a:br>
            <a:r>
              <a:rPr lang="fr"/>
              <a:t>”Poussin” de 6 à 7 ans</a:t>
            </a:r>
            <a:br>
              <a:rPr lang="fr"/>
            </a:br>
            <a:r>
              <a:rPr lang="fr"/>
              <a:t>”Pupille” de 8 à 9 ans</a:t>
            </a:r>
            <a:br>
              <a:rPr lang="fr"/>
            </a:br>
            <a:r>
              <a:rPr lang="fr"/>
              <a:t>”Minime” de 10 à 11 ans</a:t>
            </a:r>
            <a:br>
              <a:rPr lang="fr"/>
            </a:br>
            <a:r>
              <a:rPr lang="fr"/>
              <a:t>”Cadet” après 12 ans</a:t>
            </a:r>
            <a:br>
              <a:rPr lang="fr"/>
            </a:br>
            <a:br>
              <a:rPr lang="fr"/>
            </a:br>
            <a:r>
              <a:rPr lang="fr"/>
              <a:t>Peut-on concevoir plusieurs algorithmes équivalents menant à ce résultat ?</a:t>
            </a:r>
            <a:endParaRPr/>
          </a:p>
          <a:p>
            <a:pPr indent="0" lvl="0" marL="0" rtl="0" algn="l">
              <a:spcBef>
                <a:spcPts val="1200"/>
              </a:spcBef>
              <a:spcAft>
                <a:spcPts val="1200"/>
              </a:spcAft>
              <a:buNone/>
            </a:pPr>
            <a:r>
              <a:t/>
            </a:r>
            <a:endParaRPr/>
          </a:p>
        </p:txBody>
      </p:sp>
      <p:pic>
        <p:nvPicPr>
          <p:cNvPr id="267" name="Google Shape;267;p40"/>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cas (condition à choix multiple)</a:t>
            </a:r>
            <a:endParaRPr/>
          </a:p>
        </p:txBody>
      </p:sp>
      <p:sp>
        <p:nvSpPr>
          <p:cNvPr id="273" name="Google Shape;273;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Idée</a:t>
            </a:r>
            <a:endParaRPr/>
          </a:p>
          <a:p>
            <a:pPr indent="-342900" lvl="0" marL="457200" rtl="0" algn="l">
              <a:spcBef>
                <a:spcPts val="0"/>
              </a:spcBef>
              <a:spcAft>
                <a:spcPts val="0"/>
              </a:spcAft>
              <a:buSzPts val="1800"/>
              <a:buChar char="●"/>
            </a:pPr>
            <a:r>
              <a:rPr lang="fr"/>
              <a:t>Syntaxe</a:t>
            </a:r>
            <a:endParaRPr/>
          </a:p>
          <a:p>
            <a:pPr indent="-342900" lvl="0" marL="457200" rtl="0" algn="l">
              <a:spcBef>
                <a:spcPts val="0"/>
              </a:spcBef>
              <a:spcAft>
                <a:spcPts val="0"/>
              </a:spcAft>
              <a:buSzPts val="1800"/>
              <a:buChar char="●"/>
            </a:pPr>
            <a:r>
              <a:rPr lang="fr"/>
              <a:t>Exemple</a:t>
            </a:r>
            <a:endParaRPr/>
          </a:p>
          <a:p>
            <a:pPr indent="-342900" lvl="0" marL="457200" rtl="0" algn="l">
              <a:spcBef>
                <a:spcPts val="0"/>
              </a:spcBef>
              <a:spcAft>
                <a:spcPts val="0"/>
              </a:spcAft>
              <a:buSzPts val="1800"/>
              <a:buChar char="●"/>
            </a:pPr>
            <a:r>
              <a:rPr lang="fr"/>
              <a:t>Exercice</a:t>
            </a:r>
            <a:endParaRPr/>
          </a:p>
        </p:txBody>
      </p:sp>
      <p:pic>
        <p:nvPicPr>
          <p:cNvPr id="274" name="Google Shape;274;p41"/>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Liens utiles</a:t>
            </a:r>
            <a:endParaRPr/>
          </a:p>
        </p:txBody>
      </p:sp>
      <p:sp>
        <p:nvSpPr>
          <p:cNvPr id="80" name="Google Shape;80;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fr"/>
              <a:t>Cours et exercices d’algorithmique enseigné en seconde: http://cours.pise.info/algo/codage.htm</a:t>
            </a:r>
            <a:endParaRPr/>
          </a:p>
          <a:p>
            <a:pPr indent="0" lvl="0" marL="0" rtl="0" algn="l">
              <a:spcBef>
                <a:spcPts val="1200"/>
              </a:spcBef>
              <a:spcAft>
                <a:spcPts val="0"/>
              </a:spcAft>
              <a:buNone/>
            </a:pPr>
            <a:r>
              <a:rPr lang="fr"/>
              <a:t>Les vidéos de grafikart sur le sujet: </a:t>
            </a:r>
            <a:r>
              <a:rPr lang="fr" u="sng">
                <a:solidFill>
                  <a:schemeClr val="hlink"/>
                </a:solidFill>
                <a:hlinkClick r:id="rId3"/>
              </a:rPr>
              <a:t>https://www.youtube.com/watch?v=EPOs1Fln05w</a:t>
            </a:r>
            <a:endParaRPr/>
          </a:p>
          <a:p>
            <a:pPr indent="0" lvl="0" marL="0" rtl="0" algn="l">
              <a:spcBef>
                <a:spcPts val="1200"/>
              </a:spcBef>
              <a:spcAft>
                <a:spcPts val="0"/>
              </a:spcAft>
              <a:buNone/>
            </a:pPr>
            <a:r>
              <a:rPr lang="fr"/>
              <a:t>Logiciel: http://proglab.fr/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1" name="Google Shape;81;p15"/>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280" name="Google Shape;280;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a:t>Afficher le temps de cuisson (en secondes) d’une viande en fonction du type de la viande,</a:t>
            </a:r>
            <a:br>
              <a:rPr lang="fr"/>
            </a:br>
            <a:r>
              <a:rPr lang="fr"/>
              <a:t>du mode de cuisson et du poids de la viande :</a:t>
            </a:r>
            <a:br>
              <a:rPr lang="fr"/>
            </a:br>
            <a:r>
              <a:rPr lang="fr"/>
              <a:t> Pour cuire 500 grammes de bœuf, il faut :</a:t>
            </a:r>
            <a:br>
              <a:rPr lang="fr"/>
            </a:br>
            <a:r>
              <a:rPr lang="fr"/>
              <a:t>10 minutes si on le veut BLEU</a:t>
            </a:r>
            <a:br>
              <a:rPr lang="fr"/>
            </a:br>
            <a:r>
              <a:rPr lang="fr"/>
              <a:t>17 minutes si on le veut A POINT</a:t>
            </a:r>
            <a:br>
              <a:rPr lang="fr"/>
            </a:br>
            <a:r>
              <a:rPr lang="fr"/>
              <a:t>25 minutes si on le veut BIEN CUIT</a:t>
            </a:r>
            <a:br>
              <a:rPr lang="fr"/>
            </a:br>
            <a:r>
              <a:rPr lang="fr"/>
              <a:t> Pour cuire 400 grammes d’agneau, il faut :</a:t>
            </a:r>
            <a:br>
              <a:rPr lang="fr"/>
            </a:br>
            <a:r>
              <a:rPr lang="fr"/>
              <a:t>15 minutes si on le veut BLEU</a:t>
            </a:r>
            <a:br>
              <a:rPr lang="fr"/>
            </a:br>
            <a:r>
              <a:rPr lang="fr"/>
              <a:t>25 minutes si on le veut A POINT</a:t>
            </a:r>
            <a:br>
              <a:rPr lang="fr"/>
            </a:br>
            <a:r>
              <a:rPr lang="fr"/>
              <a:t>40 minutes si on le veut BIEN CUIT</a:t>
            </a:r>
            <a:br>
              <a:rPr lang="fr"/>
            </a:br>
            <a:r>
              <a:rPr lang="fr"/>
              <a:t> Le temps de cuisson est proportionnel au poids. </a:t>
            </a:r>
            <a:br>
              <a:rPr lang="fr"/>
            </a:br>
            <a:endParaRPr/>
          </a:p>
          <a:p>
            <a:pPr indent="0" lvl="0" marL="0" rtl="0" algn="l">
              <a:spcBef>
                <a:spcPts val="1200"/>
              </a:spcBef>
              <a:spcAft>
                <a:spcPts val="1200"/>
              </a:spcAft>
              <a:buNone/>
            </a:pPr>
            <a:r>
              <a:t/>
            </a:r>
            <a:endParaRPr/>
          </a:p>
        </p:txBody>
      </p:sp>
      <p:pic>
        <p:nvPicPr>
          <p:cNvPr id="281" name="Google Shape;281;p42"/>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boucle TANTQUE</a:t>
            </a:r>
            <a:endParaRPr/>
          </a:p>
        </p:txBody>
      </p:sp>
      <p:sp>
        <p:nvSpPr>
          <p:cNvPr id="287" name="Google Shape;287;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Utilité</a:t>
            </a:r>
            <a:endParaRPr/>
          </a:p>
          <a:p>
            <a:pPr indent="-342900" lvl="0" marL="457200" rtl="0" algn="l">
              <a:spcBef>
                <a:spcPts val="0"/>
              </a:spcBef>
              <a:spcAft>
                <a:spcPts val="0"/>
              </a:spcAft>
              <a:buSzPts val="1800"/>
              <a:buChar char="●"/>
            </a:pPr>
            <a:r>
              <a:rPr lang="fr"/>
              <a:t>Syntaxe</a:t>
            </a:r>
            <a:endParaRPr/>
          </a:p>
          <a:p>
            <a:pPr indent="-342900" lvl="0" marL="457200" rtl="0" algn="l">
              <a:spcBef>
                <a:spcPts val="0"/>
              </a:spcBef>
              <a:spcAft>
                <a:spcPts val="0"/>
              </a:spcAft>
              <a:buSzPts val="1800"/>
              <a:buChar char="●"/>
            </a:pPr>
            <a:r>
              <a:rPr lang="fr"/>
              <a:t>Exemple</a:t>
            </a:r>
            <a:endParaRPr/>
          </a:p>
          <a:p>
            <a:pPr indent="-342900" lvl="0" marL="457200" rtl="0" algn="l">
              <a:spcBef>
                <a:spcPts val="0"/>
              </a:spcBef>
              <a:spcAft>
                <a:spcPts val="0"/>
              </a:spcAft>
              <a:buSzPts val="1800"/>
              <a:buChar char="●"/>
            </a:pPr>
            <a:r>
              <a:rPr lang="fr"/>
              <a:t>Exercices</a:t>
            </a:r>
            <a:endParaRPr/>
          </a:p>
        </p:txBody>
      </p:sp>
      <p:pic>
        <p:nvPicPr>
          <p:cNvPr id="288" name="Google Shape;288;p43"/>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294" name="Google Shape;294;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programme doit écrire 135 fois la phrase : "Une boucle tant que !"</a:t>
            </a:r>
            <a:endParaRPr/>
          </a:p>
          <a:p>
            <a:pPr indent="0" lvl="0" marL="0" rtl="0" algn="l">
              <a:spcBef>
                <a:spcPts val="1200"/>
              </a:spcBef>
              <a:spcAft>
                <a:spcPts val="1200"/>
              </a:spcAft>
              <a:buNone/>
            </a:pPr>
            <a:r>
              <a:t/>
            </a:r>
            <a:endParaRPr/>
          </a:p>
        </p:txBody>
      </p:sp>
      <p:pic>
        <p:nvPicPr>
          <p:cNvPr id="295" name="Google Shape;295;p44"/>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301" name="Google Shape;301;p45"/>
          <p:cNvSpPr txBox="1"/>
          <p:nvPr>
            <p:ph idx="1" type="body"/>
          </p:nvPr>
        </p:nvSpPr>
        <p:spPr>
          <a:xfrm>
            <a:off x="387900" y="1489825"/>
            <a:ext cx="8595600" cy="337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a:t>Votre programme doit écrire 3 lignes, chacune contenant plusieurs fois de suite une lettre suivie du caractère « _ » (underscore en anglais) : la lettre « a » sur la première ligne, la lettre « b » sur la deuxième et la lettre « c » sur la troisième.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Vous disposez déjà d'un modèle où chaque ligne contient 4 lettres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Cependant, vous vous dites qu'il serait mieux de mettre 30 lettres par ligne. Écrivez un programme qui étend votre modèle. Bien sûr, vous utiliserez une boucle pour ne pas vous fatiguer à écrire vous-même 30 fois chaque lettre.</a:t>
            </a:r>
            <a:endParaRPr/>
          </a:p>
        </p:txBody>
      </p:sp>
      <p:pic>
        <p:nvPicPr>
          <p:cNvPr id="302" name="Google Shape;302;p45"/>
          <p:cNvPicPr preferRelativeResize="0"/>
          <p:nvPr/>
        </p:nvPicPr>
        <p:blipFill>
          <a:blip r:embed="rId3">
            <a:alphaModFix/>
          </a:blip>
          <a:stretch>
            <a:fillRect/>
          </a:stretch>
        </p:blipFill>
        <p:spPr>
          <a:xfrm>
            <a:off x="2548213" y="2988825"/>
            <a:ext cx="1400175" cy="1009650"/>
          </a:xfrm>
          <a:prstGeom prst="rect">
            <a:avLst/>
          </a:prstGeom>
          <a:noFill/>
          <a:ln>
            <a:noFill/>
          </a:ln>
        </p:spPr>
      </p:pic>
      <p:pic>
        <p:nvPicPr>
          <p:cNvPr id="303" name="Google Shape;303;p45"/>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309" name="Google Shape;309;p4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46"/>
          <p:cNvPicPr preferRelativeResize="0"/>
          <p:nvPr/>
        </p:nvPicPr>
        <p:blipFill rotWithShape="1">
          <a:blip r:embed="rId3">
            <a:alphaModFix/>
          </a:blip>
          <a:srcRect b="1777" l="0" r="0" t="0"/>
          <a:stretch/>
        </p:blipFill>
        <p:spPr>
          <a:xfrm>
            <a:off x="4897850" y="45725"/>
            <a:ext cx="4246150" cy="5052050"/>
          </a:xfrm>
          <a:prstGeom prst="rect">
            <a:avLst/>
          </a:prstGeom>
          <a:noFill/>
          <a:ln>
            <a:noFill/>
          </a:ln>
        </p:spPr>
      </p:pic>
      <p:pic>
        <p:nvPicPr>
          <p:cNvPr id="311" name="Google Shape;311;p46"/>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boucle POUR</a:t>
            </a:r>
            <a:endParaRPr/>
          </a:p>
        </p:txBody>
      </p:sp>
      <p:sp>
        <p:nvSpPr>
          <p:cNvPr id="317" name="Google Shape;317;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Utilité</a:t>
            </a:r>
            <a:endParaRPr/>
          </a:p>
          <a:p>
            <a:pPr indent="-342900" lvl="0" marL="457200" rtl="0" algn="l">
              <a:spcBef>
                <a:spcPts val="0"/>
              </a:spcBef>
              <a:spcAft>
                <a:spcPts val="0"/>
              </a:spcAft>
              <a:buSzPts val="1800"/>
              <a:buChar char="●"/>
            </a:pPr>
            <a:r>
              <a:rPr lang="fr"/>
              <a:t>Syntaxe</a:t>
            </a:r>
            <a:endParaRPr/>
          </a:p>
          <a:p>
            <a:pPr indent="-342900" lvl="0" marL="457200" rtl="0" algn="l">
              <a:spcBef>
                <a:spcPts val="0"/>
              </a:spcBef>
              <a:spcAft>
                <a:spcPts val="0"/>
              </a:spcAft>
              <a:buSzPts val="1800"/>
              <a:buChar char="●"/>
            </a:pPr>
            <a:r>
              <a:rPr lang="fr"/>
              <a:t>Exercices</a:t>
            </a:r>
            <a:endParaRPr/>
          </a:p>
        </p:txBody>
      </p:sp>
      <p:pic>
        <p:nvPicPr>
          <p:cNvPr id="318" name="Google Shape;318;p47"/>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324" name="Google Shape;324;p4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programme doit écrire 135 fois la phrase : "Une boucle pour !"</a:t>
            </a:r>
            <a:endParaRPr/>
          </a:p>
          <a:p>
            <a:pPr indent="0" lvl="0" marL="0" rtl="0" algn="l">
              <a:spcBef>
                <a:spcPts val="1200"/>
              </a:spcBef>
              <a:spcAft>
                <a:spcPts val="1200"/>
              </a:spcAft>
              <a:buNone/>
            </a:pPr>
            <a:r>
              <a:t/>
            </a:r>
            <a:endParaRPr/>
          </a:p>
        </p:txBody>
      </p:sp>
      <p:pic>
        <p:nvPicPr>
          <p:cNvPr id="325" name="Google Shape;325;p48"/>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331" name="Google Shape;331;p4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programme doit afficher un damier de taille 40×40. Assurez-vous bien que la case tout en haut à gauche </a:t>
            </a:r>
            <a:r>
              <a:rPr lang="fr"/>
              <a:t>contient</a:t>
            </a:r>
            <a:r>
              <a:rPr lang="fr"/>
              <a:t> un « O », comme c'est le cas dans le damier ci-dessous.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32" name="Google Shape;332;p49"/>
          <p:cNvPicPr preferRelativeResize="0"/>
          <p:nvPr/>
        </p:nvPicPr>
        <p:blipFill>
          <a:blip r:embed="rId3">
            <a:alphaModFix/>
          </a:blip>
          <a:stretch>
            <a:fillRect/>
          </a:stretch>
        </p:blipFill>
        <p:spPr>
          <a:xfrm>
            <a:off x="1015825" y="2742838"/>
            <a:ext cx="781050" cy="1438275"/>
          </a:xfrm>
          <a:prstGeom prst="rect">
            <a:avLst/>
          </a:prstGeom>
          <a:noFill/>
          <a:ln>
            <a:noFill/>
          </a:ln>
        </p:spPr>
      </p:pic>
      <p:pic>
        <p:nvPicPr>
          <p:cNvPr id="333" name="Google Shape;333;p49"/>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339" name="Google Shape;339;p5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0" name="Google Shape;340;p50"/>
          <p:cNvPicPr preferRelativeResize="0"/>
          <p:nvPr/>
        </p:nvPicPr>
        <p:blipFill>
          <a:blip r:embed="rId3">
            <a:alphaModFix/>
          </a:blip>
          <a:stretch>
            <a:fillRect/>
          </a:stretch>
        </p:blipFill>
        <p:spPr>
          <a:xfrm>
            <a:off x="4076700" y="971550"/>
            <a:ext cx="5067300" cy="4171950"/>
          </a:xfrm>
          <a:prstGeom prst="rect">
            <a:avLst/>
          </a:prstGeom>
          <a:noFill/>
          <a:ln>
            <a:noFill/>
          </a:ln>
        </p:spPr>
      </p:pic>
      <p:pic>
        <p:nvPicPr>
          <p:cNvPr id="341" name="Google Shape;341;p50"/>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347" name="Google Shape;347;p5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programme doit lire 20 entiers puis afficher la somme de tous ces entiers.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entrée :  1 2 3 4 5 6 7 8 9 10 10 9 8 7 6 5 4 3 2 1</a:t>
            </a:r>
            <a:endParaRPr/>
          </a:p>
          <a:p>
            <a:pPr indent="0" lvl="0" marL="0" rtl="0" algn="l">
              <a:spcBef>
                <a:spcPts val="1200"/>
              </a:spcBef>
              <a:spcAft>
                <a:spcPts val="0"/>
              </a:spcAft>
              <a:buNone/>
            </a:pPr>
            <a:r>
              <a:rPr lang="fr"/>
              <a:t>sortie : 110</a:t>
            </a:r>
            <a:endParaRPr/>
          </a:p>
          <a:p>
            <a:pPr indent="0" lvl="0" marL="0" rtl="0" algn="l">
              <a:spcBef>
                <a:spcPts val="1200"/>
              </a:spcBef>
              <a:spcAft>
                <a:spcPts val="1200"/>
              </a:spcAft>
              <a:buNone/>
            </a:pPr>
            <a:r>
              <a:t/>
            </a:r>
            <a:endParaRPr/>
          </a:p>
        </p:txBody>
      </p:sp>
      <p:pic>
        <p:nvPicPr>
          <p:cNvPr id="348" name="Google Shape;348;p51"/>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Introduction - généralité</a:t>
            </a:r>
            <a:endParaRPr/>
          </a:p>
        </p:txBody>
      </p:sp>
      <p:sp>
        <p:nvSpPr>
          <p:cNvPr id="87" name="Google Shape;87;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Définition générale</a:t>
            </a:r>
            <a:endParaRPr/>
          </a:p>
          <a:p>
            <a:pPr indent="-342900" lvl="0" marL="457200" rtl="0" algn="l">
              <a:spcBef>
                <a:spcPts val="0"/>
              </a:spcBef>
              <a:spcAft>
                <a:spcPts val="0"/>
              </a:spcAft>
              <a:buSzPts val="1800"/>
              <a:buChar char="●"/>
            </a:pPr>
            <a:r>
              <a:rPr lang="fr"/>
              <a:t>Exemple</a:t>
            </a:r>
            <a:endParaRPr/>
          </a:p>
          <a:p>
            <a:pPr indent="-342900" lvl="0" marL="457200" rtl="0" algn="l">
              <a:spcBef>
                <a:spcPts val="0"/>
              </a:spcBef>
              <a:spcAft>
                <a:spcPts val="0"/>
              </a:spcAft>
              <a:buSzPts val="1800"/>
              <a:buChar char="●"/>
            </a:pPr>
            <a:r>
              <a:rPr lang="fr"/>
              <a:t>Définition informatique</a:t>
            </a:r>
            <a:endParaRPr/>
          </a:p>
          <a:p>
            <a:pPr indent="-342900" lvl="0" marL="457200" rtl="0" algn="l">
              <a:spcBef>
                <a:spcPts val="0"/>
              </a:spcBef>
              <a:spcAft>
                <a:spcPts val="0"/>
              </a:spcAft>
              <a:buSzPts val="1800"/>
              <a:buChar char="●"/>
            </a:pPr>
            <a:r>
              <a:rPr lang="fr"/>
              <a:t>But du cours</a:t>
            </a:r>
            <a:endParaRPr/>
          </a:p>
        </p:txBody>
      </p:sp>
      <p:pic>
        <p:nvPicPr>
          <p:cNvPr id="88" name="Google Shape;88;p16"/>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354" name="Google Shape;354;p5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5" name="Google Shape;355;p52"/>
          <p:cNvPicPr preferRelativeResize="0"/>
          <p:nvPr/>
        </p:nvPicPr>
        <p:blipFill>
          <a:blip r:embed="rId3">
            <a:alphaModFix/>
          </a:blip>
          <a:stretch>
            <a:fillRect/>
          </a:stretch>
        </p:blipFill>
        <p:spPr>
          <a:xfrm>
            <a:off x="3936450" y="1625488"/>
            <a:ext cx="4819650" cy="2943225"/>
          </a:xfrm>
          <a:prstGeom prst="rect">
            <a:avLst/>
          </a:prstGeom>
          <a:noFill/>
          <a:ln>
            <a:noFill/>
          </a:ln>
        </p:spPr>
      </p:pic>
      <p:pic>
        <p:nvPicPr>
          <p:cNvPr id="356" name="Google Shape;356;p52"/>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362" name="Google Shape;362;p5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Reprendre l’exercice précédent en laissant le choix à l’utilisateur d’entrer un nombre d’entier variable. </a:t>
            </a:r>
            <a:endParaRPr/>
          </a:p>
          <a:p>
            <a:pPr indent="0" lvl="0" marL="0" rtl="0" algn="l">
              <a:spcBef>
                <a:spcPts val="1200"/>
              </a:spcBef>
              <a:spcAft>
                <a:spcPts val="1200"/>
              </a:spcAft>
              <a:buNone/>
            </a:pPr>
            <a:r>
              <a:rPr lang="fr"/>
              <a:t>Il peut faire soit une soustraction soit une addition.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368" name="Google Shape;368;p5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Ecrire un algorithme qui demande un nombre compris entre 10 et 20, jusqu’à ce que la réponse convienne. En cas de réponse supérieure à 20, on fera apparaître un message : Plus petit ! , et inversement, Plus grand ! si le nombre est inférieur à 10.</a:t>
            </a:r>
            <a:endParaRPr/>
          </a:p>
          <a:p>
            <a:pPr indent="0" lvl="0" marL="0" rtl="0" algn="l">
              <a:spcBef>
                <a:spcPts val="1200"/>
              </a:spcBef>
              <a:spcAft>
                <a:spcPts val="1200"/>
              </a:spcAft>
              <a:buNone/>
            </a:pPr>
            <a:r>
              <a:t/>
            </a:r>
            <a:endParaRPr/>
          </a:p>
        </p:txBody>
      </p:sp>
      <p:pic>
        <p:nvPicPr>
          <p:cNvPr id="369" name="Google Shape;369;p54"/>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375" name="Google Shape;375;p5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Ecrire un algorithme qui demande un nombre de départ, et qui ensuite affiche les dix nombres suivants. Par exemple, si l'utilisateur entre le nombre 17, le programme affichera les nombres de 18 à 27.</a:t>
            </a:r>
            <a:endParaRPr/>
          </a:p>
          <a:p>
            <a:pPr indent="0" lvl="0" marL="0" rtl="0" algn="l">
              <a:spcBef>
                <a:spcPts val="1200"/>
              </a:spcBef>
              <a:spcAft>
                <a:spcPts val="0"/>
              </a:spcAft>
              <a:buNone/>
            </a:pPr>
            <a:r>
              <a:rPr lang="fr"/>
              <a:t>On peut imaginer deux variantes, strictement équivalentes avec la boucle TANTQUE:</a:t>
            </a:r>
            <a:endParaRPr/>
          </a:p>
          <a:p>
            <a:pPr indent="0" lvl="0" marL="0" rtl="0" algn="l">
              <a:spcBef>
                <a:spcPts val="1200"/>
              </a:spcBef>
              <a:spcAft>
                <a:spcPts val="0"/>
              </a:spcAft>
              <a:buNone/>
            </a:pPr>
            <a:r>
              <a:rPr lang="fr"/>
              <a:t>On peut imaginer deux variantes, strictement équivalentes avec la boucle POUR: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76" name="Google Shape;376;p55"/>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382" name="Google Shape;382;p5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a:t>Ecrire un algorithme qui demande un nombre de départ, et qui ensuite écrit la table de multiplication de ce nombre, présentée comme suit (cas où l'utilisateur entre le nombre 7) : Table de 7 :</a:t>
            </a:r>
            <a:endParaRPr/>
          </a:p>
          <a:p>
            <a:pPr indent="0" lvl="0" marL="0" rtl="0" algn="l">
              <a:spcBef>
                <a:spcPts val="1200"/>
              </a:spcBef>
              <a:spcAft>
                <a:spcPts val="0"/>
              </a:spcAft>
              <a:buNone/>
            </a:pPr>
            <a:r>
              <a:rPr lang="fr"/>
              <a:t>7 x 1 = 7</a:t>
            </a:r>
            <a:endParaRPr/>
          </a:p>
          <a:p>
            <a:pPr indent="0" lvl="0" marL="0" rtl="0" algn="l">
              <a:spcBef>
                <a:spcPts val="1200"/>
              </a:spcBef>
              <a:spcAft>
                <a:spcPts val="0"/>
              </a:spcAft>
              <a:buNone/>
            </a:pPr>
            <a:r>
              <a:rPr lang="fr"/>
              <a:t>7 x 2 = 14</a:t>
            </a:r>
            <a:endParaRPr/>
          </a:p>
          <a:p>
            <a:pPr indent="0" lvl="0" marL="0" rtl="0" algn="l">
              <a:spcBef>
                <a:spcPts val="1200"/>
              </a:spcBef>
              <a:spcAft>
                <a:spcPts val="0"/>
              </a:spcAft>
              <a:buNone/>
            </a:pPr>
            <a:r>
              <a:rPr lang="fr"/>
              <a:t>7 x 3 = 21</a:t>
            </a:r>
            <a:endParaRPr/>
          </a:p>
          <a:p>
            <a:pPr indent="0" lvl="0" marL="0" rtl="0" algn="l">
              <a:spcBef>
                <a:spcPts val="1200"/>
              </a:spcBef>
              <a:spcAft>
                <a:spcPts val="0"/>
              </a:spcAft>
              <a:buNone/>
            </a:pPr>
            <a:r>
              <a:rPr lang="fr"/>
              <a:t>…</a:t>
            </a:r>
            <a:endParaRPr/>
          </a:p>
          <a:p>
            <a:pPr indent="0" lvl="0" marL="0" rtl="0" algn="l">
              <a:spcBef>
                <a:spcPts val="1200"/>
              </a:spcBef>
              <a:spcAft>
                <a:spcPts val="0"/>
              </a:spcAft>
              <a:buNone/>
            </a:pPr>
            <a:r>
              <a:rPr lang="fr"/>
              <a:t>7 x 10 = 70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83" name="Google Shape;383;p56"/>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389" name="Google Shape;389;p5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Ecrire un algorithme qui demande un nombre de départ, et qui calcule la somme des entiers jusqu’à ce nombre. Par exemple, si l’on entre 5, le programme doit calculer :</a:t>
            </a:r>
            <a:endParaRPr/>
          </a:p>
          <a:p>
            <a:pPr indent="0" lvl="0" marL="0" rtl="0" algn="l">
              <a:spcBef>
                <a:spcPts val="1200"/>
              </a:spcBef>
              <a:spcAft>
                <a:spcPts val="0"/>
              </a:spcAft>
              <a:buNone/>
            </a:pPr>
            <a:r>
              <a:rPr lang="fr"/>
              <a:t>1 + 2 + 3 + 4 + 5 = 15</a:t>
            </a:r>
            <a:endParaRPr/>
          </a:p>
          <a:p>
            <a:pPr indent="0" lvl="0" marL="0" rtl="0" algn="l">
              <a:spcBef>
                <a:spcPts val="1200"/>
              </a:spcBef>
              <a:spcAft>
                <a:spcPts val="0"/>
              </a:spcAft>
              <a:buNone/>
            </a:pPr>
            <a:r>
              <a:rPr lang="fr"/>
              <a:t>NB : on souhaite afficher uniquement le résultat, pas la décomposition du calcul.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90" name="Google Shape;390;p57"/>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396" name="Google Shape;396;p5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7" name="Google Shape;397;p58"/>
          <p:cNvPicPr preferRelativeResize="0"/>
          <p:nvPr/>
        </p:nvPicPr>
        <p:blipFill>
          <a:blip r:embed="rId3">
            <a:alphaModFix/>
          </a:blip>
          <a:stretch>
            <a:fillRect/>
          </a:stretch>
        </p:blipFill>
        <p:spPr>
          <a:xfrm>
            <a:off x="2730063" y="1489813"/>
            <a:ext cx="4029075" cy="2314575"/>
          </a:xfrm>
          <a:prstGeom prst="rect">
            <a:avLst/>
          </a:prstGeom>
          <a:noFill/>
          <a:ln>
            <a:noFill/>
          </a:ln>
        </p:spPr>
      </p:pic>
      <p:pic>
        <p:nvPicPr>
          <p:cNvPr id="398" name="Google Shape;398;p58"/>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La boucle REPETER</a:t>
            </a:r>
            <a:endParaRPr/>
          </a:p>
        </p:txBody>
      </p:sp>
      <p:sp>
        <p:nvSpPr>
          <p:cNvPr id="404" name="Google Shape;404;p5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Utilité</a:t>
            </a:r>
            <a:endParaRPr/>
          </a:p>
          <a:p>
            <a:pPr indent="-342900" lvl="0" marL="457200" rtl="0" algn="l">
              <a:spcBef>
                <a:spcPts val="0"/>
              </a:spcBef>
              <a:spcAft>
                <a:spcPts val="0"/>
              </a:spcAft>
              <a:buSzPts val="1800"/>
              <a:buChar char="●"/>
            </a:pPr>
            <a:r>
              <a:rPr lang="fr"/>
              <a:t>Syntaxe</a:t>
            </a:r>
            <a:endParaRPr/>
          </a:p>
          <a:p>
            <a:pPr indent="-342900" lvl="0" marL="457200" rtl="0" algn="l">
              <a:spcBef>
                <a:spcPts val="0"/>
              </a:spcBef>
              <a:spcAft>
                <a:spcPts val="0"/>
              </a:spcAft>
              <a:buSzPts val="1800"/>
              <a:buChar char="●"/>
            </a:pPr>
            <a:r>
              <a:rPr lang="fr"/>
              <a:t>Exercices</a:t>
            </a:r>
            <a:endParaRPr/>
          </a:p>
        </p:txBody>
      </p:sp>
      <p:pic>
        <p:nvPicPr>
          <p:cNvPr id="405" name="Google Shape;405;p59"/>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411" name="Google Shape;411;p6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Ecrire un algorithme qui demande un nombre de départ, et qui calcule sa factorielle.</a:t>
            </a:r>
            <a:br>
              <a:rPr lang="fr"/>
            </a:br>
            <a:br>
              <a:rPr lang="fr"/>
            </a:br>
            <a:r>
              <a:rPr lang="fr"/>
              <a:t>NB : la factorielle de 8, notée 8 !, vaut 1 x 2 x 3 x 4 x 5 x 6 x 7 x 8 Variables N, i, F en Entier</a:t>
            </a:r>
            <a:endParaRPr/>
          </a:p>
          <a:p>
            <a:pPr indent="0" lvl="0" marL="0" rtl="0" algn="l">
              <a:spcBef>
                <a:spcPts val="1200"/>
              </a:spcBef>
              <a:spcAft>
                <a:spcPts val="1200"/>
              </a:spcAft>
              <a:buNone/>
            </a:pPr>
            <a:r>
              <a:t/>
            </a:r>
            <a:endParaRPr/>
          </a:p>
        </p:txBody>
      </p:sp>
      <p:pic>
        <p:nvPicPr>
          <p:cNvPr id="412" name="Google Shape;412;p60"/>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418" name="Google Shape;418;p6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9" name="Google Shape;419;p61"/>
          <p:cNvPicPr preferRelativeResize="0"/>
          <p:nvPr/>
        </p:nvPicPr>
        <p:blipFill>
          <a:blip r:embed="rId3">
            <a:alphaModFix/>
          </a:blip>
          <a:stretch>
            <a:fillRect/>
          </a:stretch>
        </p:blipFill>
        <p:spPr>
          <a:xfrm>
            <a:off x="2999888" y="1700200"/>
            <a:ext cx="3857625" cy="1743075"/>
          </a:xfrm>
          <a:prstGeom prst="rect">
            <a:avLst/>
          </a:prstGeom>
          <a:noFill/>
          <a:ln>
            <a:noFill/>
          </a:ln>
        </p:spPr>
      </p:pic>
      <p:pic>
        <p:nvPicPr>
          <p:cNvPr id="420" name="Google Shape;420;p61"/>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Introduction - l’ordinateur</a:t>
            </a:r>
            <a:endParaRPr/>
          </a:p>
        </p:txBody>
      </p:sp>
      <p:sp>
        <p:nvSpPr>
          <p:cNvPr id="94" name="Google Shape;94;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Intérêt</a:t>
            </a:r>
            <a:r>
              <a:rPr lang="fr"/>
              <a:t> de l’ordinateur</a:t>
            </a:r>
            <a:endParaRPr/>
          </a:p>
          <a:p>
            <a:pPr indent="-342900" lvl="0" marL="457200" rtl="0" algn="l">
              <a:spcBef>
                <a:spcPts val="0"/>
              </a:spcBef>
              <a:spcAft>
                <a:spcPts val="0"/>
              </a:spcAft>
              <a:buSzPts val="1800"/>
              <a:buChar char="●"/>
            </a:pPr>
            <a:r>
              <a:rPr lang="fr"/>
              <a:t>Fonctionnement</a:t>
            </a:r>
            <a:endParaRPr/>
          </a:p>
        </p:txBody>
      </p:sp>
      <p:pic>
        <p:nvPicPr>
          <p:cNvPr id="95" name="Google Shape;95;p17"/>
          <p:cNvPicPr preferRelativeResize="0"/>
          <p:nvPr/>
        </p:nvPicPr>
        <p:blipFill>
          <a:blip r:embed="rId3">
            <a:alphaModFix/>
          </a:blip>
          <a:stretch>
            <a:fillRect/>
          </a:stretch>
        </p:blipFill>
        <p:spPr>
          <a:xfrm>
            <a:off x="3305428" y="2071278"/>
            <a:ext cx="4225550" cy="2497450"/>
          </a:xfrm>
          <a:prstGeom prst="rect">
            <a:avLst/>
          </a:prstGeom>
          <a:noFill/>
          <a:ln>
            <a:noFill/>
          </a:ln>
        </p:spPr>
      </p:pic>
      <p:pic>
        <p:nvPicPr>
          <p:cNvPr id="96" name="Google Shape;96;p17"/>
          <p:cNvPicPr preferRelativeResize="0"/>
          <p:nvPr/>
        </p:nvPicPr>
        <p:blipFill>
          <a:blip r:embed="rId4">
            <a:alphaModFix/>
          </a:blip>
          <a:stretch>
            <a:fillRect/>
          </a:stretch>
        </p:blipFill>
        <p:spPr>
          <a:xfrm>
            <a:off x="8829500" y="4817875"/>
            <a:ext cx="314502" cy="325627"/>
          </a:xfrm>
          <a:prstGeom prst="rect">
            <a:avLst/>
          </a:prstGeom>
          <a:noFill/>
          <a:ln>
            <a:noFill/>
          </a:ln>
        </p:spPr>
      </p:pic>
      <p:sp>
        <p:nvSpPr>
          <p:cNvPr id="97" name="Google Shape;97;p17"/>
          <p:cNvSpPr txBox="1"/>
          <p:nvPr/>
        </p:nvSpPr>
        <p:spPr>
          <a:xfrm>
            <a:off x="387900" y="4672000"/>
            <a:ext cx="83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 Comment fonctionne un ordinateur?   https://www.youtube.com/watch?v=85XUJXHbjBo</a:t>
            </a:r>
            <a:endParaRPr>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426" name="Google Shape;426;p62"/>
          <p:cNvSpPr txBox="1"/>
          <p:nvPr>
            <p:ph idx="1" type="body"/>
          </p:nvPr>
        </p:nvSpPr>
        <p:spPr>
          <a:xfrm>
            <a:off x="387900" y="1489825"/>
            <a:ext cx="7365900" cy="346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L'objectif est de construire une tour à l'aide de petits cubes en bois, sachant que la forme de cette tour consiste en un ensemble de grands cubes placés les uns au-dessus des autres. La base de la tour est un cube de taille 17×17×17, c'est-à-dire composé de 17×17×17 = 4 913 petits cubes. Sur ce cube est posé un autre cube de taille 15×15×15. Au-dessus de ce dernier se trouve un cube de 13×13×13. La tour continue ainsi jusqu'à atteindre le sommet, qui consiste en un cube de taille 1×1×1.</a:t>
            </a:r>
            <a:endParaRPr/>
          </a:p>
          <a:p>
            <a:pPr indent="0" lvl="0" marL="0" rtl="0" algn="l">
              <a:spcBef>
                <a:spcPts val="1200"/>
              </a:spcBef>
              <a:spcAft>
                <a:spcPts val="0"/>
              </a:spcAft>
              <a:buNone/>
            </a:pPr>
            <a:r>
              <a:rPr lang="fr"/>
              <a:t>L’utilisateur vous donne le nombre d’étage et vous lui donnez le nombre de cubes </a:t>
            </a:r>
            <a:r>
              <a:rPr lang="fr"/>
              <a:t>nécessaire</a:t>
            </a:r>
            <a:r>
              <a:rPr lang="fr"/>
              <a:t> pour construire la tour.</a:t>
            </a:r>
            <a:endParaRPr/>
          </a:p>
          <a:p>
            <a:pPr indent="0" lvl="0" marL="0" rtl="0" algn="l">
              <a:spcBef>
                <a:spcPts val="1200"/>
              </a:spcBef>
              <a:spcAft>
                <a:spcPts val="1200"/>
              </a:spcAft>
              <a:buNone/>
            </a:pPr>
            <a:r>
              <a:t/>
            </a:r>
            <a:endParaRPr/>
          </a:p>
        </p:txBody>
      </p:sp>
      <p:pic>
        <p:nvPicPr>
          <p:cNvPr id="427" name="Google Shape;427;p62"/>
          <p:cNvPicPr preferRelativeResize="0"/>
          <p:nvPr/>
        </p:nvPicPr>
        <p:blipFill rotWithShape="1">
          <a:blip r:embed="rId3">
            <a:alphaModFix/>
          </a:blip>
          <a:srcRect b="0" l="17978" r="5056" t="0"/>
          <a:stretch/>
        </p:blipFill>
        <p:spPr>
          <a:xfrm>
            <a:off x="7839250" y="1272675"/>
            <a:ext cx="1304750" cy="3175674"/>
          </a:xfrm>
          <a:prstGeom prst="rect">
            <a:avLst/>
          </a:prstGeom>
          <a:noFill/>
          <a:ln>
            <a:noFill/>
          </a:ln>
        </p:spPr>
      </p:pic>
      <p:pic>
        <p:nvPicPr>
          <p:cNvPr id="428" name="Google Shape;428;p62"/>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434" name="Google Shape;434;p6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5" name="Google Shape;435;p63"/>
          <p:cNvPicPr preferRelativeResize="0"/>
          <p:nvPr/>
        </p:nvPicPr>
        <p:blipFill>
          <a:blip r:embed="rId3">
            <a:alphaModFix/>
          </a:blip>
          <a:stretch>
            <a:fillRect/>
          </a:stretch>
        </p:blipFill>
        <p:spPr>
          <a:xfrm>
            <a:off x="2330912" y="1489825"/>
            <a:ext cx="6425189" cy="3078900"/>
          </a:xfrm>
          <a:prstGeom prst="rect">
            <a:avLst/>
          </a:prstGeom>
          <a:noFill/>
          <a:ln>
            <a:noFill/>
          </a:ln>
        </p:spPr>
      </p:pic>
      <p:pic>
        <p:nvPicPr>
          <p:cNvPr id="436" name="Google Shape;436;p63"/>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442" name="Google Shape;442;p6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3" name="Google Shape;443;p64"/>
          <p:cNvPicPr preferRelativeResize="0"/>
          <p:nvPr/>
        </p:nvPicPr>
        <p:blipFill>
          <a:blip r:embed="rId3">
            <a:alphaModFix/>
          </a:blip>
          <a:stretch>
            <a:fillRect/>
          </a:stretch>
        </p:blipFill>
        <p:spPr>
          <a:xfrm>
            <a:off x="3383775" y="1489825"/>
            <a:ext cx="5760225" cy="3545806"/>
          </a:xfrm>
          <a:prstGeom prst="rect">
            <a:avLst/>
          </a:prstGeom>
          <a:noFill/>
          <a:ln>
            <a:noFill/>
          </a:ln>
        </p:spPr>
      </p:pic>
      <p:pic>
        <p:nvPicPr>
          <p:cNvPr id="444" name="Google Shape;444;p64"/>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450" name="Google Shape;450;p65"/>
          <p:cNvSpPr txBox="1"/>
          <p:nvPr>
            <p:ph idx="1" type="body"/>
          </p:nvPr>
        </p:nvSpPr>
        <p:spPr>
          <a:xfrm>
            <a:off x="387900" y="1489825"/>
            <a:ext cx="8368200" cy="3504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fr"/>
              <a:t>Voici un exemple de socle :</a:t>
            </a:r>
            <a:endParaRPr/>
          </a:p>
          <a:p>
            <a:pPr indent="0" lvl="0" marL="0" rtl="0" algn="l">
              <a:spcBef>
                <a:spcPts val="1200"/>
              </a:spcBef>
              <a:spcAft>
                <a:spcPts val="0"/>
              </a:spcAft>
              <a:buNone/>
            </a:pPr>
            <a:r>
              <a:rPr lang="fr"/>
              <a:t>Pyramide formée de 3 marches carrées de tailles décroissantes</a:t>
            </a:r>
            <a:endParaRPr/>
          </a:p>
          <a:p>
            <a:pPr indent="0" lvl="0" marL="0" rtl="0" algn="l">
              <a:spcBef>
                <a:spcPts val="1200"/>
              </a:spcBef>
              <a:spcAft>
                <a:spcPts val="0"/>
              </a:spcAft>
              <a:buNone/>
            </a:pPr>
            <a:r>
              <a:rPr lang="fr"/>
              <a:t>Un socle est ainsi constitué d'étages, chaque étage ayant une hauteur égale à une unité et une base carrée. Le côté des carrés diminue </a:t>
            </a:r>
            <a:r>
              <a:rPr lang="fr"/>
              <a:t>d'une</a:t>
            </a:r>
            <a:r>
              <a:rPr lang="fr"/>
              <a:t> unité à chaque étage.</a:t>
            </a:r>
            <a:endParaRPr/>
          </a:p>
          <a:p>
            <a:pPr indent="0" lvl="0" marL="0" rtl="0" algn="l">
              <a:spcBef>
                <a:spcPts val="1200"/>
              </a:spcBef>
              <a:spcAft>
                <a:spcPts val="0"/>
              </a:spcAft>
              <a:buNone/>
            </a:pPr>
            <a:r>
              <a:rPr lang="fr"/>
              <a:t>Votre programme doit lire deux entiers, représentant respectivement la largeur du socle au niveau du sol et la largeur du socle au niveau de la face supérieure du socle. Il doit ensuite calculer et afficher le volume du socle.</a:t>
            </a:r>
            <a:endParaRPr/>
          </a:p>
          <a:p>
            <a:pPr indent="0" lvl="0" marL="0" rtl="0" algn="l">
              <a:spcBef>
                <a:spcPts val="1200"/>
              </a:spcBef>
              <a:spcAft>
                <a:spcPts val="0"/>
              </a:spcAft>
              <a:buNone/>
            </a:pPr>
            <a:r>
              <a:rPr lang="fr"/>
              <a:t>Exemple</a:t>
            </a:r>
            <a:endParaRPr/>
          </a:p>
          <a:p>
            <a:pPr indent="0" lvl="0" marL="0" rtl="0" algn="l">
              <a:spcBef>
                <a:spcPts val="1200"/>
              </a:spcBef>
              <a:spcAft>
                <a:spcPts val="0"/>
              </a:spcAft>
              <a:buNone/>
            </a:pPr>
            <a:r>
              <a:rPr lang="fr"/>
              <a:t>entrée :7 et 3									sortie : 135</a:t>
            </a:r>
            <a:endParaRPr/>
          </a:p>
          <a:p>
            <a:pPr indent="0" lvl="0" marL="0" rtl="0" algn="l">
              <a:spcBef>
                <a:spcPts val="1200"/>
              </a:spcBef>
              <a:spcAft>
                <a:spcPts val="1200"/>
              </a:spcAft>
              <a:buNone/>
            </a:pPr>
            <a:r>
              <a:rPr lang="fr"/>
              <a:t>Commentaires : Le volume du premier étage est 7 × 7 = 49, le volume du second est 6 × 6 = 36, etc. et le volume du dernier étage est 3 × 3 = 9. Le volume total est donc : 7 × 7 + 6 × 6 + 5 × 5 + 4 × 4 + 3 × 3 = 135.</a:t>
            </a:r>
            <a:endParaRPr/>
          </a:p>
        </p:txBody>
      </p:sp>
      <p:pic>
        <p:nvPicPr>
          <p:cNvPr id="451" name="Google Shape;451;p65"/>
          <p:cNvPicPr preferRelativeResize="0"/>
          <p:nvPr/>
        </p:nvPicPr>
        <p:blipFill rotWithShape="1">
          <a:blip r:embed="rId3">
            <a:alphaModFix/>
          </a:blip>
          <a:srcRect b="0" l="7368" r="2329" t="6384"/>
          <a:stretch/>
        </p:blipFill>
        <p:spPr>
          <a:xfrm>
            <a:off x="5978350" y="1192775"/>
            <a:ext cx="2777750" cy="1149625"/>
          </a:xfrm>
          <a:prstGeom prst="rect">
            <a:avLst/>
          </a:prstGeom>
          <a:noFill/>
          <a:ln>
            <a:noFill/>
          </a:ln>
        </p:spPr>
      </p:pic>
      <p:pic>
        <p:nvPicPr>
          <p:cNvPr id="452" name="Google Shape;452;p65"/>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458" name="Google Shape;458;p66"/>
          <p:cNvSpPr txBox="1"/>
          <p:nvPr>
            <p:ph idx="1" type="body"/>
          </p:nvPr>
        </p:nvSpPr>
        <p:spPr>
          <a:xfrm>
            <a:off x="387900" y="1489825"/>
            <a:ext cx="8368200" cy="350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9" name="Google Shape;459;p66"/>
          <p:cNvPicPr preferRelativeResize="0"/>
          <p:nvPr/>
        </p:nvPicPr>
        <p:blipFill rotWithShape="1">
          <a:blip r:embed="rId3">
            <a:alphaModFix/>
          </a:blip>
          <a:srcRect b="0" l="7368" r="2329" t="6384"/>
          <a:stretch/>
        </p:blipFill>
        <p:spPr>
          <a:xfrm>
            <a:off x="5978350" y="1192775"/>
            <a:ext cx="2777750" cy="1149625"/>
          </a:xfrm>
          <a:prstGeom prst="rect">
            <a:avLst/>
          </a:prstGeom>
          <a:noFill/>
          <a:ln>
            <a:noFill/>
          </a:ln>
        </p:spPr>
      </p:pic>
      <p:pic>
        <p:nvPicPr>
          <p:cNvPr id="460" name="Google Shape;460;p66"/>
          <p:cNvPicPr preferRelativeResize="0"/>
          <p:nvPr/>
        </p:nvPicPr>
        <p:blipFill>
          <a:blip r:embed="rId4">
            <a:alphaModFix/>
          </a:blip>
          <a:stretch>
            <a:fillRect/>
          </a:stretch>
        </p:blipFill>
        <p:spPr>
          <a:xfrm>
            <a:off x="8829500" y="4817875"/>
            <a:ext cx="314502" cy="325627"/>
          </a:xfrm>
          <a:prstGeom prst="rect">
            <a:avLst/>
          </a:prstGeom>
          <a:noFill/>
          <a:ln>
            <a:noFill/>
          </a:ln>
        </p:spPr>
      </p:pic>
      <p:pic>
        <p:nvPicPr>
          <p:cNvPr id="461" name="Google Shape;461;p66"/>
          <p:cNvPicPr preferRelativeResize="0"/>
          <p:nvPr/>
        </p:nvPicPr>
        <p:blipFill>
          <a:blip r:embed="rId5">
            <a:alphaModFix/>
          </a:blip>
          <a:stretch>
            <a:fillRect/>
          </a:stretch>
        </p:blipFill>
        <p:spPr>
          <a:xfrm>
            <a:off x="800838" y="1684775"/>
            <a:ext cx="4448175" cy="31146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467" name="Google Shape;467;p6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écrivez un algorithme permettant, à l’utilisateur de saisir les notes d’une classe. Le programme, une fois la saisie terminée, renvoie le nombre de ces notes supérieures à la moyenne de la classe.</a:t>
            </a:r>
            <a:endParaRPr/>
          </a:p>
          <a:p>
            <a:pPr indent="0" lvl="0" marL="0" rtl="0" algn="l">
              <a:spcBef>
                <a:spcPts val="1200"/>
              </a:spcBef>
              <a:spcAft>
                <a:spcPts val="1200"/>
              </a:spcAft>
              <a:buNone/>
            </a:pPr>
            <a:r>
              <a:t/>
            </a:r>
            <a:endParaRPr/>
          </a:p>
        </p:txBody>
      </p:sp>
      <p:pic>
        <p:nvPicPr>
          <p:cNvPr id="468" name="Google Shape;468;p67"/>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474" name="Google Shape;474;p6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Ecrire un programme permettant à l’utilisateur de rentrer la longueur des trois </a:t>
            </a:r>
            <a:r>
              <a:rPr lang="fr"/>
              <a:t>côtés</a:t>
            </a:r>
            <a:r>
              <a:rPr lang="fr"/>
              <a:t> d’un triangle en cm.</a:t>
            </a:r>
            <a:endParaRPr/>
          </a:p>
          <a:p>
            <a:pPr indent="0" lvl="0" marL="0" rtl="0" algn="l">
              <a:spcBef>
                <a:spcPts val="1200"/>
              </a:spcBef>
              <a:spcAft>
                <a:spcPts val="0"/>
              </a:spcAft>
              <a:buNone/>
            </a:pPr>
            <a:r>
              <a:rPr lang="fr"/>
              <a:t>Le programme indique si le triangle est un triangle rectangle.</a:t>
            </a:r>
            <a:endParaRPr/>
          </a:p>
          <a:p>
            <a:pPr indent="0" lvl="0" marL="0" rtl="0" algn="l">
              <a:spcBef>
                <a:spcPts val="1200"/>
              </a:spcBef>
              <a:spcAft>
                <a:spcPts val="0"/>
              </a:spcAft>
              <a:buNone/>
            </a:pPr>
            <a:r>
              <a:rPr lang="fr"/>
              <a:t>Gérer les erreurs de frappes de l’utilisateur (nombres négatifs …)</a:t>
            </a:r>
            <a:endParaRPr/>
          </a:p>
          <a:p>
            <a:pPr indent="0" lvl="0" marL="0" rtl="0" algn="l">
              <a:spcBef>
                <a:spcPts val="1200"/>
              </a:spcBef>
              <a:spcAft>
                <a:spcPts val="1200"/>
              </a:spcAft>
              <a:buNone/>
            </a:pPr>
            <a:r>
              <a:rPr lang="fr"/>
              <a:t>(</a:t>
            </a:r>
            <a:r>
              <a:rPr lang="fr"/>
              <a:t>théorème</a:t>
            </a:r>
            <a:r>
              <a:rPr lang="fr"/>
              <a:t> de Pythagore)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tableaux</a:t>
            </a:r>
            <a:endParaRPr/>
          </a:p>
        </p:txBody>
      </p:sp>
      <p:sp>
        <p:nvSpPr>
          <p:cNvPr id="480" name="Google Shape;480;p6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Intérêt</a:t>
            </a:r>
            <a:endParaRPr/>
          </a:p>
          <a:p>
            <a:pPr indent="-342900" lvl="0" marL="457200" rtl="0" algn="l">
              <a:spcBef>
                <a:spcPts val="0"/>
              </a:spcBef>
              <a:spcAft>
                <a:spcPts val="0"/>
              </a:spcAft>
              <a:buSzPts val="1800"/>
              <a:buChar char="●"/>
            </a:pPr>
            <a:r>
              <a:rPr lang="fr"/>
              <a:t>Déclaration</a:t>
            </a:r>
            <a:endParaRPr/>
          </a:p>
          <a:p>
            <a:pPr indent="-342900" lvl="0" marL="457200" rtl="0" algn="l">
              <a:spcBef>
                <a:spcPts val="0"/>
              </a:spcBef>
              <a:spcAft>
                <a:spcPts val="0"/>
              </a:spcAft>
              <a:buSzPts val="1800"/>
              <a:buChar char="●"/>
            </a:pPr>
            <a:r>
              <a:rPr lang="fr"/>
              <a:t>Récupération</a:t>
            </a:r>
            <a:endParaRPr/>
          </a:p>
          <a:p>
            <a:pPr indent="-342900" lvl="0" marL="457200" rtl="0" algn="l">
              <a:spcBef>
                <a:spcPts val="0"/>
              </a:spcBef>
              <a:spcAft>
                <a:spcPts val="0"/>
              </a:spcAft>
              <a:buSzPts val="1800"/>
              <a:buChar char="●"/>
            </a:pPr>
            <a:r>
              <a:rPr lang="fr"/>
              <a:t>Exemple</a:t>
            </a:r>
            <a:endParaRPr/>
          </a:p>
          <a:p>
            <a:pPr indent="-342900" lvl="0" marL="457200" rtl="0" algn="l">
              <a:spcBef>
                <a:spcPts val="0"/>
              </a:spcBef>
              <a:spcAft>
                <a:spcPts val="0"/>
              </a:spcAft>
              <a:buSzPts val="1800"/>
              <a:buChar char="●"/>
            </a:pPr>
            <a:r>
              <a:rPr lang="fr"/>
              <a:t>Exercices</a:t>
            </a:r>
            <a:endParaRPr/>
          </a:p>
          <a:p>
            <a:pPr indent="0" lvl="0" marL="457200" rtl="0" algn="l">
              <a:spcBef>
                <a:spcPts val="1200"/>
              </a:spcBef>
              <a:spcAft>
                <a:spcPts val="1200"/>
              </a:spcAft>
              <a:buNone/>
            </a:pPr>
            <a:r>
              <a:t/>
            </a:r>
            <a:endParaRPr/>
          </a:p>
        </p:txBody>
      </p:sp>
      <p:pic>
        <p:nvPicPr>
          <p:cNvPr id="481" name="Google Shape;481;p69"/>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487" name="Google Shape;487;p7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Créer un tableau de nombre. </a:t>
            </a:r>
            <a:endParaRPr/>
          </a:p>
          <a:p>
            <a:pPr indent="0" lvl="0" marL="0" rtl="0" algn="l">
              <a:spcBef>
                <a:spcPts val="1200"/>
              </a:spcBef>
              <a:spcAft>
                <a:spcPts val="1200"/>
              </a:spcAft>
              <a:buNone/>
            </a:pPr>
            <a:r>
              <a:rPr lang="fr"/>
              <a:t>Afficher le premier nombre de ce tableau.</a:t>
            </a:r>
            <a:endParaRPr/>
          </a:p>
        </p:txBody>
      </p:sp>
      <p:pic>
        <p:nvPicPr>
          <p:cNvPr id="488" name="Google Shape;488;p70"/>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494" name="Google Shape;494;p7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Créer un tableau de 11 nombre. </a:t>
            </a:r>
            <a:endParaRPr/>
          </a:p>
          <a:p>
            <a:pPr indent="0" lvl="0" marL="0" rtl="0" algn="l">
              <a:spcBef>
                <a:spcPts val="1200"/>
              </a:spcBef>
              <a:spcAft>
                <a:spcPts val="1200"/>
              </a:spcAft>
              <a:buNone/>
            </a:pPr>
            <a:r>
              <a:rPr lang="fr"/>
              <a:t>Afficher tous les nombres du tableau à l’aide d’une boucle.</a:t>
            </a:r>
            <a:endParaRPr/>
          </a:p>
        </p:txBody>
      </p:sp>
      <p:pic>
        <p:nvPicPr>
          <p:cNvPr id="495" name="Google Shape;495;p71"/>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Introduction - langage de </a:t>
            </a:r>
            <a:r>
              <a:rPr lang="fr"/>
              <a:t>programmation</a:t>
            </a:r>
            <a:endParaRPr/>
          </a:p>
        </p:txBody>
      </p:sp>
      <p:sp>
        <p:nvSpPr>
          <p:cNvPr id="103" name="Google Shape;103;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Bit</a:t>
            </a:r>
            <a:endParaRPr/>
          </a:p>
          <a:p>
            <a:pPr indent="-342900" lvl="0" marL="457200" rtl="0" algn="l">
              <a:spcBef>
                <a:spcPts val="0"/>
              </a:spcBef>
              <a:spcAft>
                <a:spcPts val="0"/>
              </a:spcAft>
              <a:buSzPts val="1800"/>
              <a:buChar char="●"/>
            </a:pPr>
            <a:r>
              <a:rPr lang="fr"/>
              <a:t>Octet (Byte)</a:t>
            </a:r>
            <a:endParaRPr/>
          </a:p>
          <a:p>
            <a:pPr indent="-342900" lvl="0" marL="457200" rtl="0" algn="l">
              <a:spcBef>
                <a:spcPts val="0"/>
              </a:spcBef>
              <a:spcAft>
                <a:spcPts val="0"/>
              </a:spcAft>
              <a:buSzPts val="1800"/>
              <a:buChar char="●"/>
            </a:pPr>
            <a:r>
              <a:rPr lang="fr"/>
              <a:t>ASCII</a:t>
            </a:r>
            <a:endParaRPr/>
          </a:p>
          <a:p>
            <a:pPr indent="-342900" lvl="0" marL="457200" rtl="0" algn="l">
              <a:spcBef>
                <a:spcPts val="0"/>
              </a:spcBef>
              <a:spcAft>
                <a:spcPts val="0"/>
              </a:spcAft>
              <a:buSzPts val="1800"/>
              <a:buChar char="●"/>
            </a:pPr>
            <a:r>
              <a:t/>
            </a:r>
            <a:endParaRPr/>
          </a:p>
        </p:txBody>
      </p:sp>
      <p:pic>
        <p:nvPicPr>
          <p:cNvPr id="104" name="Google Shape;104;p18"/>
          <p:cNvPicPr preferRelativeResize="0"/>
          <p:nvPr/>
        </p:nvPicPr>
        <p:blipFill>
          <a:blip r:embed="rId3">
            <a:alphaModFix/>
          </a:blip>
          <a:stretch>
            <a:fillRect/>
          </a:stretch>
        </p:blipFill>
        <p:spPr>
          <a:xfrm>
            <a:off x="1568975" y="2268925"/>
            <a:ext cx="4268900" cy="2815375"/>
          </a:xfrm>
          <a:prstGeom prst="rect">
            <a:avLst/>
          </a:prstGeom>
          <a:noFill/>
          <a:ln>
            <a:noFill/>
          </a:ln>
        </p:spPr>
      </p:pic>
      <p:pic>
        <p:nvPicPr>
          <p:cNvPr id="105" name="Google Shape;105;p18"/>
          <p:cNvPicPr preferRelativeResize="0"/>
          <p:nvPr/>
        </p:nvPicPr>
        <p:blipFill>
          <a:blip r:embed="rId4">
            <a:alphaModFix/>
          </a:blip>
          <a:stretch>
            <a:fillRect/>
          </a:stretch>
        </p:blipFill>
        <p:spPr>
          <a:xfrm>
            <a:off x="5882875" y="2268925"/>
            <a:ext cx="3261125" cy="1848875"/>
          </a:xfrm>
          <a:prstGeom prst="rect">
            <a:avLst/>
          </a:prstGeom>
          <a:noFill/>
          <a:ln>
            <a:noFill/>
          </a:ln>
        </p:spPr>
      </p:pic>
      <p:pic>
        <p:nvPicPr>
          <p:cNvPr id="106" name="Google Shape;106;p18"/>
          <p:cNvPicPr preferRelativeResize="0"/>
          <p:nvPr/>
        </p:nvPicPr>
        <p:blipFill>
          <a:blip r:embed="rId5">
            <a:alphaModFix/>
          </a:blip>
          <a:stretch>
            <a:fillRect/>
          </a:stretch>
        </p:blipFill>
        <p:spPr>
          <a:xfrm>
            <a:off x="8829500" y="4817875"/>
            <a:ext cx="314502" cy="325627"/>
          </a:xfrm>
          <a:prstGeom prst="rect">
            <a:avLst/>
          </a:prstGeom>
          <a:noFill/>
          <a:ln>
            <a:noFill/>
          </a:ln>
        </p:spPr>
      </p:pic>
      <p:sp>
        <p:nvSpPr>
          <p:cNvPr id="107" name="Google Shape;107;p18"/>
          <p:cNvSpPr txBox="1"/>
          <p:nvPr/>
        </p:nvSpPr>
        <p:spPr>
          <a:xfrm>
            <a:off x="5882875" y="4176950"/>
            <a:ext cx="287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Le binaire c'est quoi? https://www.youtube.com/watch?v=ysoWgx186DM</a:t>
            </a:r>
            <a:endParaRPr>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01" name="Google Shape;501;p7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Créer un tableau contenant 3 nombres, 3 variables et 2 </a:t>
            </a:r>
            <a:r>
              <a:rPr lang="fr"/>
              <a:t>chaînes</a:t>
            </a:r>
            <a:r>
              <a:rPr lang="fr"/>
              <a:t>.</a:t>
            </a:r>
            <a:endParaRPr/>
          </a:p>
          <a:p>
            <a:pPr indent="0" lvl="0" marL="0" rtl="0" algn="l">
              <a:spcBef>
                <a:spcPts val="1200"/>
              </a:spcBef>
              <a:spcAft>
                <a:spcPts val="1200"/>
              </a:spcAft>
              <a:buNone/>
            </a:pPr>
            <a:r>
              <a:t/>
            </a:r>
            <a:endParaRPr/>
          </a:p>
        </p:txBody>
      </p:sp>
      <p:pic>
        <p:nvPicPr>
          <p:cNvPr id="502" name="Google Shape;502;p72"/>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08" name="Google Shape;508;p7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Créer un tableau contenant 3 nombres et 2 chaînes.</a:t>
            </a:r>
            <a:endParaRPr/>
          </a:p>
          <a:p>
            <a:pPr indent="0" lvl="0" marL="0" rtl="0" algn="l">
              <a:spcBef>
                <a:spcPts val="1200"/>
              </a:spcBef>
              <a:spcAft>
                <a:spcPts val="0"/>
              </a:spcAft>
              <a:buNone/>
            </a:pPr>
            <a:r>
              <a:rPr lang="fr"/>
              <a:t>Afficher la taille du tableau.</a:t>
            </a:r>
            <a:endParaRPr/>
          </a:p>
          <a:p>
            <a:pPr indent="0" lvl="0" marL="0" rtl="0" algn="l">
              <a:spcBef>
                <a:spcPts val="1200"/>
              </a:spcBef>
              <a:spcAft>
                <a:spcPts val="0"/>
              </a:spcAft>
              <a:buNone/>
            </a:pPr>
            <a:r>
              <a:rPr lang="fr"/>
              <a:t>Afficher le premier </a:t>
            </a:r>
            <a:r>
              <a:rPr lang="fr"/>
              <a:t>élément</a:t>
            </a:r>
            <a:r>
              <a:rPr lang="fr"/>
              <a:t> du tableau.</a:t>
            </a:r>
            <a:endParaRPr/>
          </a:p>
          <a:p>
            <a:pPr indent="0" lvl="0" marL="0" rtl="0" algn="l">
              <a:spcBef>
                <a:spcPts val="1200"/>
              </a:spcBef>
              <a:spcAft>
                <a:spcPts val="0"/>
              </a:spcAft>
              <a:buNone/>
            </a:pPr>
            <a:r>
              <a:rPr lang="fr"/>
              <a:t>A l’aide d’une boucle afficher tous les éléments du tableau sauf le premier.</a:t>
            </a:r>
            <a:endParaRPr/>
          </a:p>
          <a:p>
            <a:pPr indent="0" lvl="0" marL="0" rtl="0" algn="l">
              <a:spcBef>
                <a:spcPts val="1200"/>
              </a:spcBef>
              <a:spcAft>
                <a:spcPts val="1200"/>
              </a:spcAft>
              <a:buNone/>
            </a:pPr>
            <a:r>
              <a:t/>
            </a:r>
            <a:endParaRPr/>
          </a:p>
        </p:txBody>
      </p:sp>
      <p:pic>
        <p:nvPicPr>
          <p:cNvPr id="509" name="Google Shape;509;p73"/>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515" name="Google Shape;515;p7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6" name="Google Shape;516;p74"/>
          <p:cNvPicPr preferRelativeResize="0"/>
          <p:nvPr/>
        </p:nvPicPr>
        <p:blipFill>
          <a:blip r:embed="rId3">
            <a:alphaModFix/>
          </a:blip>
          <a:stretch>
            <a:fillRect/>
          </a:stretch>
        </p:blipFill>
        <p:spPr>
          <a:xfrm>
            <a:off x="8829500" y="4817875"/>
            <a:ext cx="314502" cy="325627"/>
          </a:xfrm>
          <a:prstGeom prst="rect">
            <a:avLst/>
          </a:prstGeom>
          <a:noFill/>
          <a:ln>
            <a:noFill/>
          </a:ln>
        </p:spPr>
      </p:pic>
      <p:pic>
        <p:nvPicPr>
          <p:cNvPr id="517" name="Google Shape;517;p74"/>
          <p:cNvPicPr preferRelativeResize="0"/>
          <p:nvPr/>
        </p:nvPicPr>
        <p:blipFill>
          <a:blip r:embed="rId4">
            <a:alphaModFix/>
          </a:blip>
          <a:stretch>
            <a:fillRect/>
          </a:stretch>
        </p:blipFill>
        <p:spPr>
          <a:xfrm>
            <a:off x="2667000" y="1209663"/>
            <a:ext cx="6477000" cy="39338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23" name="Google Shape;523;p7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Créer un tableau contenant 15 chiffres (de 0 à 9).</a:t>
            </a:r>
            <a:endParaRPr/>
          </a:p>
          <a:p>
            <a:pPr indent="0" lvl="0" marL="0" rtl="0" algn="l">
              <a:spcBef>
                <a:spcPts val="1200"/>
              </a:spcBef>
              <a:spcAft>
                <a:spcPts val="1200"/>
              </a:spcAft>
              <a:buNone/>
            </a:pPr>
            <a:r>
              <a:rPr lang="fr"/>
              <a:t>Ecrire un algorithme permettant de calculer le nombre </a:t>
            </a:r>
            <a:r>
              <a:rPr lang="fr"/>
              <a:t>d'occurrences</a:t>
            </a:r>
            <a:r>
              <a:rPr lang="fr"/>
              <a:t> d’un élément du tableau.</a:t>
            </a:r>
            <a:endParaRPr/>
          </a:p>
        </p:txBody>
      </p:sp>
      <p:pic>
        <p:nvPicPr>
          <p:cNvPr id="524" name="Google Shape;524;p75"/>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530" name="Google Shape;530;p7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1" name="Google Shape;531;p76"/>
          <p:cNvPicPr preferRelativeResize="0"/>
          <p:nvPr/>
        </p:nvPicPr>
        <p:blipFill>
          <a:blip r:embed="rId3">
            <a:alphaModFix/>
          </a:blip>
          <a:stretch>
            <a:fillRect/>
          </a:stretch>
        </p:blipFill>
        <p:spPr>
          <a:xfrm>
            <a:off x="2813438" y="1489825"/>
            <a:ext cx="6238875" cy="3657600"/>
          </a:xfrm>
          <a:prstGeom prst="rect">
            <a:avLst/>
          </a:prstGeom>
          <a:noFill/>
          <a:ln>
            <a:noFill/>
          </a:ln>
        </p:spPr>
      </p:pic>
      <p:pic>
        <p:nvPicPr>
          <p:cNvPr id="532" name="Google Shape;532;p76"/>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38" name="Google Shape;538;p7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Créer un tableau contenant 12 chiffres (de 0 à 9).</a:t>
            </a:r>
            <a:endParaRPr/>
          </a:p>
          <a:p>
            <a:pPr indent="0" lvl="0" marL="0" rtl="0" algn="l">
              <a:spcBef>
                <a:spcPts val="1200"/>
              </a:spcBef>
              <a:spcAft>
                <a:spcPts val="1200"/>
              </a:spcAft>
              <a:buNone/>
            </a:pPr>
            <a:r>
              <a:rPr lang="fr"/>
              <a:t>Ecrire un algorithme permettant de calculer la moyenne et qui trouve le nombre minimum du tableau.</a:t>
            </a:r>
            <a:endParaRPr/>
          </a:p>
        </p:txBody>
      </p:sp>
      <p:pic>
        <p:nvPicPr>
          <p:cNvPr id="539" name="Google Shape;539;p77"/>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45" name="Google Shape;545;p7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Créer un tableau contenant 6 lettres.</a:t>
            </a:r>
            <a:endParaRPr/>
          </a:p>
          <a:p>
            <a:pPr indent="0" lvl="0" marL="0" rtl="0" algn="l">
              <a:spcBef>
                <a:spcPts val="1200"/>
              </a:spcBef>
              <a:spcAft>
                <a:spcPts val="1200"/>
              </a:spcAft>
              <a:buNone/>
            </a:pPr>
            <a:r>
              <a:rPr lang="fr"/>
              <a:t>Ecrire un algorithme permettant de décaler les lettres d’un rang à gauche.</a:t>
            </a:r>
            <a:endParaRPr/>
          </a:p>
        </p:txBody>
      </p:sp>
      <p:pic>
        <p:nvPicPr>
          <p:cNvPr id="546" name="Google Shape;546;p78"/>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52" name="Google Shape;552;p7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Créer un générateur de nom aléatoire.</a:t>
            </a:r>
            <a:endParaRPr/>
          </a:p>
        </p:txBody>
      </p:sp>
      <p:pic>
        <p:nvPicPr>
          <p:cNvPr id="553" name="Google Shape;553;p79"/>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59" name="Google Shape;559;p8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Créer</a:t>
            </a:r>
            <a:r>
              <a:rPr lang="fr"/>
              <a:t> un cadavre exquis. L’utilisateur peut entrer le mot qu’il veut.</a:t>
            </a:r>
            <a:endParaRPr/>
          </a:p>
          <a:p>
            <a:pPr indent="0" lvl="0" marL="0" rtl="0" algn="l">
              <a:spcBef>
                <a:spcPts val="1200"/>
              </a:spcBef>
              <a:spcAft>
                <a:spcPts val="1200"/>
              </a:spcAft>
              <a:buNone/>
            </a:pPr>
            <a:r>
              <a:t/>
            </a:r>
            <a:endParaRPr/>
          </a:p>
        </p:txBody>
      </p:sp>
      <p:pic>
        <p:nvPicPr>
          <p:cNvPr id="560" name="Google Shape;560;p80"/>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66" name="Google Shape;566;p8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Reprendre l’exercice précédent mais cette fois la phrase se </a:t>
            </a:r>
            <a:r>
              <a:rPr lang="fr"/>
              <a:t>génère</a:t>
            </a:r>
            <a:r>
              <a:rPr lang="fr"/>
              <a:t> aléatoirement car lorsque vous </a:t>
            </a:r>
            <a:r>
              <a:rPr lang="fr"/>
              <a:t>lancez</a:t>
            </a:r>
            <a:r>
              <a:rPr lang="fr"/>
              <a:t> le programme la phrase se construit en piochant </a:t>
            </a:r>
            <a:r>
              <a:rPr lang="fr"/>
              <a:t>aléatoirement</a:t>
            </a:r>
            <a:r>
              <a:rPr lang="fr"/>
              <a:t> un mot dans un tableau (un tableau verbe, un tableau nom…). </a:t>
            </a:r>
            <a:endParaRPr/>
          </a:p>
        </p:txBody>
      </p:sp>
      <p:pic>
        <p:nvPicPr>
          <p:cNvPr id="567" name="Google Shape;567;p81"/>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Introduction - langage de programmation</a:t>
            </a:r>
            <a:endParaRPr/>
          </a:p>
        </p:txBody>
      </p:sp>
      <p:sp>
        <p:nvSpPr>
          <p:cNvPr id="113" name="Google Shape;113;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Définition</a:t>
            </a:r>
            <a:endParaRPr/>
          </a:p>
          <a:p>
            <a:pPr indent="-342900" lvl="0" marL="457200" rtl="0" algn="l">
              <a:spcBef>
                <a:spcPts val="0"/>
              </a:spcBef>
              <a:spcAft>
                <a:spcPts val="0"/>
              </a:spcAft>
              <a:buSzPts val="1800"/>
              <a:buChar char="●"/>
            </a:pPr>
            <a:r>
              <a:rPr lang="fr"/>
              <a:t>Divisé en 2 groupes</a:t>
            </a:r>
            <a:endParaRPr/>
          </a:p>
          <a:p>
            <a:pPr indent="-342900" lvl="0" marL="457200" rtl="0" algn="l">
              <a:spcBef>
                <a:spcPts val="0"/>
              </a:spcBef>
              <a:spcAft>
                <a:spcPts val="0"/>
              </a:spcAft>
              <a:buSzPts val="1800"/>
              <a:buChar char="●"/>
            </a:pPr>
            <a:r>
              <a:rPr lang="fr"/>
              <a:t>Haut niveau</a:t>
            </a:r>
            <a:endParaRPr/>
          </a:p>
          <a:p>
            <a:pPr indent="-342900" lvl="0" marL="457200" rtl="0" algn="l">
              <a:spcBef>
                <a:spcPts val="0"/>
              </a:spcBef>
              <a:spcAft>
                <a:spcPts val="0"/>
              </a:spcAft>
              <a:buSzPts val="1800"/>
              <a:buChar char="●"/>
            </a:pPr>
            <a:r>
              <a:rPr lang="fr"/>
              <a:t>Bas niveau</a:t>
            </a:r>
            <a:endParaRPr/>
          </a:p>
        </p:txBody>
      </p:sp>
      <p:pic>
        <p:nvPicPr>
          <p:cNvPr id="114" name="Google Shape;114;p19"/>
          <p:cNvPicPr preferRelativeResize="0"/>
          <p:nvPr/>
        </p:nvPicPr>
        <p:blipFill rotWithShape="1">
          <a:blip r:embed="rId3">
            <a:alphaModFix/>
          </a:blip>
          <a:srcRect b="2903" l="0" r="1156" t="0"/>
          <a:stretch/>
        </p:blipFill>
        <p:spPr>
          <a:xfrm>
            <a:off x="3759550" y="2113400"/>
            <a:ext cx="3611550" cy="2048300"/>
          </a:xfrm>
          <a:prstGeom prst="rect">
            <a:avLst/>
          </a:prstGeom>
          <a:noFill/>
          <a:ln>
            <a:noFill/>
          </a:ln>
        </p:spPr>
      </p:pic>
      <p:pic>
        <p:nvPicPr>
          <p:cNvPr id="115" name="Google Shape;115;p19"/>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73" name="Google Shape;573;p8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Ecrire un algorithme qui calcule le plus grand </a:t>
            </a:r>
            <a:r>
              <a:rPr lang="fr"/>
              <a:t>écart</a:t>
            </a:r>
            <a:r>
              <a:rPr lang="fr"/>
              <a:t> dans un tableau (</a:t>
            </a:r>
            <a:r>
              <a:rPr lang="fr"/>
              <a:t>l'écart</a:t>
            </a:r>
            <a:r>
              <a:rPr lang="fr"/>
              <a:t> est la valeur absolue de la différence de deux éléments)</a:t>
            </a:r>
            <a:endParaRPr/>
          </a:p>
        </p:txBody>
      </p:sp>
      <p:pic>
        <p:nvPicPr>
          <p:cNvPr id="574" name="Google Shape;574;p82"/>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80" name="Google Shape;580;p8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Déclarer une variable qui contiendra du texte.</a:t>
            </a:r>
            <a:endParaRPr/>
          </a:p>
          <a:p>
            <a:pPr indent="0" lvl="0" marL="0" rtl="0" algn="l">
              <a:spcBef>
                <a:spcPts val="1200"/>
              </a:spcBef>
              <a:spcAft>
                <a:spcPts val="0"/>
              </a:spcAft>
              <a:buNone/>
            </a:pPr>
            <a:r>
              <a:rPr lang="fr"/>
              <a:t>Affecter une phrase à cette variable.</a:t>
            </a:r>
            <a:endParaRPr/>
          </a:p>
          <a:p>
            <a:pPr indent="0" lvl="0" marL="0" rtl="0" algn="l">
              <a:spcBef>
                <a:spcPts val="1200"/>
              </a:spcBef>
              <a:spcAft>
                <a:spcPts val="1200"/>
              </a:spcAft>
              <a:buNone/>
            </a:pPr>
            <a:r>
              <a:rPr lang="fr"/>
              <a:t>Afficher un mot de cette phrase en utilisant la commande substr().</a:t>
            </a:r>
            <a:endParaRPr/>
          </a:p>
        </p:txBody>
      </p:sp>
      <p:pic>
        <p:nvPicPr>
          <p:cNvPr id="581" name="Google Shape;581;p83"/>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87" name="Google Shape;587;p8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Chercher ce qu’est un caractère unicode.</a:t>
            </a:r>
            <a:endParaRPr/>
          </a:p>
          <a:p>
            <a:pPr indent="0" lvl="0" marL="0" rtl="0" algn="l">
              <a:spcBef>
                <a:spcPts val="1200"/>
              </a:spcBef>
              <a:spcAft>
                <a:spcPts val="0"/>
              </a:spcAft>
              <a:buNone/>
            </a:pPr>
            <a:r>
              <a:rPr lang="fr"/>
              <a:t>Votre programme doit afficher la définition d’un code unicode.</a:t>
            </a:r>
            <a:endParaRPr/>
          </a:p>
          <a:p>
            <a:pPr indent="0" lvl="0" marL="0" rtl="0" algn="l">
              <a:spcBef>
                <a:spcPts val="1200"/>
              </a:spcBef>
              <a:spcAft>
                <a:spcPts val="0"/>
              </a:spcAft>
              <a:buNone/>
            </a:pPr>
            <a:r>
              <a:rPr lang="fr"/>
              <a:t>Stocker le mot “chocolat” dans une variable.</a:t>
            </a:r>
            <a:endParaRPr/>
          </a:p>
          <a:p>
            <a:pPr indent="0" lvl="0" marL="0" rtl="0" algn="l">
              <a:spcBef>
                <a:spcPts val="1200"/>
              </a:spcBef>
              <a:spcAft>
                <a:spcPts val="1200"/>
              </a:spcAft>
              <a:buNone/>
            </a:pPr>
            <a:r>
              <a:rPr lang="fr"/>
              <a:t>Chercher la commande et afficher le code unicode de la lettre “l”.</a:t>
            </a:r>
            <a:endParaRPr/>
          </a:p>
        </p:txBody>
      </p:sp>
      <p:pic>
        <p:nvPicPr>
          <p:cNvPr id="588" name="Google Shape;588;p84"/>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594" name="Google Shape;594;p8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écrivez un algorithme permettant, à l’utilisateur de saisir les notes d’une classe. Le programme, une fois la saisie terminée, renvoie le nombre de ces notes supérieures à la moyenne de la classe.</a:t>
            </a:r>
            <a:endParaRPr/>
          </a:p>
          <a:p>
            <a:pPr indent="0" lvl="0" marL="0" rtl="0" algn="l">
              <a:spcBef>
                <a:spcPts val="1200"/>
              </a:spcBef>
              <a:spcAft>
                <a:spcPts val="1200"/>
              </a:spcAft>
              <a:buNone/>
            </a:pPr>
            <a:r>
              <a:t/>
            </a:r>
            <a:endParaRPr/>
          </a:p>
        </p:txBody>
      </p:sp>
      <p:pic>
        <p:nvPicPr>
          <p:cNvPr id="595" name="Google Shape;595;p85"/>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tableaux multi-dimensionnels</a:t>
            </a:r>
            <a:endParaRPr/>
          </a:p>
        </p:txBody>
      </p:sp>
      <p:sp>
        <p:nvSpPr>
          <p:cNvPr id="601" name="Google Shape;601;p8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Idée</a:t>
            </a:r>
            <a:endParaRPr/>
          </a:p>
          <a:p>
            <a:pPr indent="-342900" lvl="0" marL="457200" rtl="0" algn="l">
              <a:spcBef>
                <a:spcPts val="0"/>
              </a:spcBef>
              <a:spcAft>
                <a:spcPts val="0"/>
              </a:spcAft>
              <a:buSzPts val="1800"/>
              <a:buChar char="●"/>
            </a:pPr>
            <a:r>
              <a:rPr lang="fr"/>
              <a:t>Déclaration</a:t>
            </a:r>
            <a:endParaRPr/>
          </a:p>
          <a:p>
            <a:pPr indent="-342900" lvl="0" marL="457200" rtl="0" algn="l">
              <a:spcBef>
                <a:spcPts val="0"/>
              </a:spcBef>
              <a:spcAft>
                <a:spcPts val="0"/>
              </a:spcAft>
              <a:buSzPts val="1800"/>
              <a:buChar char="●"/>
            </a:pPr>
            <a:r>
              <a:rPr lang="fr"/>
              <a:t>Récupération</a:t>
            </a:r>
            <a:endParaRPr/>
          </a:p>
          <a:p>
            <a:pPr indent="-342900" lvl="0" marL="457200" rtl="0" algn="l">
              <a:spcBef>
                <a:spcPts val="0"/>
              </a:spcBef>
              <a:spcAft>
                <a:spcPts val="0"/>
              </a:spcAft>
              <a:buSzPts val="1800"/>
              <a:buChar char="●"/>
            </a:pPr>
            <a:r>
              <a:rPr lang="fr"/>
              <a:t>Exemple</a:t>
            </a:r>
            <a:endParaRPr/>
          </a:p>
          <a:p>
            <a:pPr indent="-342900" lvl="0" marL="457200" rtl="0" algn="l">
              <a:spcBef>
                <a:spcPts val="0"/>
              </a:spcBef>
              <a:spcAft>
                <a:spcPts val="0"/>
              </a:spcAft>
              <a:buSzPts val="1800"/>
              <a:buChar char="●"/>
            </a:pPr>
            <a:r>
              <a:rPr lang="fr"/>
              <a:t>Exercices</a:t>
            </a:r>
            <a:endParaRPr/>
          </a:p>
        </p:txBody>
      </p:sp>
      <p:pic>
        <p:nvPicPr>
          <p:cNvPr id="602" name="Google Shape;602;p86"/>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608" name="Google Shape;608;p8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Qu’affiche l’algorithme suivant ?</a:t>
            </a:r>
            <a:endParaRPr/>
          </a:p>
        </p:txBody>
      </p:sp>
      <p:pic>
        <p:nvPicPr>
          <p:cNvPr id="609" name="Google Shape;609;p87"/>
          <p:cNvPicPr preferRelativeResize="0"/>
          <p:nvPr/>
        </p:nvPicPr>
        <p:blipFill>
          <a:blip r:embed="rId3">
            <a:alphaModFix/>
          </a:blip>
          <a:stretch>
            <a:fillRect/>
          </a:stretch>
        </p:blipFill>
        <p:spPr>
          <a:xfrm>
            <a:off x="2047875" y="2374088"/>
            <a:ext cx="4362450" cy="1209675"/>
          </a:xfrm>
          <a:prstGeom prst="rect">
            <a:avLst/>
          </a:prstGeom>
          <a:noFill/>
          <a:ln>
            <a:noFill/>
          </a:ln>
        </p:spPr>
      </p:pic>
      <p:pic>
        <p:nvPicPr>
          <p:cNvPr id="610" name="Google Shape;610;p87"/>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Réponse</a:t>
            </a:r>
            <a:endParaRPr/>
          </a:p>
        </p:txBody>
      </p:sp>
      <p:pic>
        <p:nvPicPr>
          <p:cNvPr id="616" name="Google Shape;616;p88"/>
          <p:cNvPicPr preferRelativeResize="0"/>
          <p:nvPr/>
        </p:nvPicPr>
        <p:blipFill>
          <a:blip r:embed="rId3">
            <a:alphaModFix/>
          </a:blip>
          <a:stretch>
            <a:fillRect/>
          </a:stretch>
        </p:blipFill>
        <p:spPr>
          <a:xfrm>
            <a:off x="0" y="1847033"/>
            <a:ext cx="9144000" cy="1835183"/>
          </a:xfrm>
          <a:prstGeom prst="rect">
            <a:avLst/>
          </a:prstGeom>
          <a:noFill/>
          <a:ln>
            <a:noFill/>
          </a:ln>
        </p:spPr>
      </p:pic>
      <p:pic>
        <p:nvPicPr>
          <p:cNvPr id="617" name="Google Shape;617;p88"/>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623" name="Google Shape;623;p8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Créer un jeu de morpion</a:t>
            </a:r>
            <a:endParaRPr/>
          </a:p>
          <a:p>
            <a:pPr indent="-342900" lvl="0" marL="457200" rtl="0" algn="l">
              <a:spcBef>
                <a:spcPts val="1200"/>
              </a:spcBef>
              <a:spcAft>
                <a:spcPts val="0"/>
              </a:spcAft>
              <a:buSzPts val="1800"/>
              <a:buAutoNum type="arabicParenR"/>
            </a:pPr>
            <a:r>
              <a:rPr lang="fr"/>
              <a:t>Afficher les </a:t>
            </a:r>
            <a:r>
              <a:rPr lang="fr"/>
              <a:t>règles</a:t>
            </a:r>
            <a:r>
              <a:rPr lang="fr"/>
              <a:t> et un plateau vide.</a:t>
            </a:r>
            <a:endParaRPr/>
          </a:p>
          <a:p>
            <a:pPr indent="-342900" lvl="0" marL="457200" rtl="0" algn="l">
              <a:spcBef>
                <a:spcPts val="0"/>
              </a:spcBef>
              <a:spcAft>
                <a:spcPts val="0"/>
              </a:spcAft>
              <a:buSzPts val="1800"/>
              <a:buAutoNum type="arabicParenR"/>
            </a:pPr>
            <a:r>
              <a:rPr lang="fr"/>
              <a:t>Permettre à un joueur de choisir ou placer le pion. Même chose pour l’autre joueur.</a:t>
            </a:r>
            <a:endParaRPr/>
          </a:p>
          <a:p>
            <a:pPr indent="-342900" lvl="0" marL="457200" rtl="0" algn="l">
              <a:spcBef>
                <a:spcPts val="0"/>
              </a:spcBef>
              <a:spcAft>
                <a:spcPts val="0"/>
              </a:spcAft>
              <a:buSzPts val="1800"/>
              <a:buAutoNum type="arabicParenR"/>
            </a:pPr>
            <a:r>
              <a:rPr lang="fr"/>
              <a:t>Déterminer les conditions de victoire et vérifier à chaque tour de jeu si elles sont remplies.</a:t>
            </a:r>
            <a:endParaRPr/>
          </a:p>
        </p:txBody>
      </p:sp>
      <p:pic>
        <p:nvPicPr>
          <p:cNvPr id="624" name="Google Shape;624;p89"/>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fonctions</a:t>
            </a:r>
            <a:endParaRPr/>
          </a:p>
        </p:txBody>
      </p:sp>
      <p:sp>
        <p:nvSpPr>
          <p:cNvPr id="630" name="Google Shape;630;p9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Définition</a:t>
            </a:r>
            <a:endParaRPr/>
          </a:p>
          <a:p>
            <a:pPr indent="-342900" lvl="0" marL="457200" rtl="0" algn="l">
              <a:spcBef>
                <a:spcPts val="0"/>
              </a:spcBef>
              <a:spcAft>
                <a:spcPts val="0"/>
              </a:spcAft>
              <a:buSzPts val="1800"/>
              <a:buChar char="●"/>
            </a:pPr>
            <a:r>
              <a:rPr lang="fr"/>
              <a:t>Appel</a:t>
            </a:r>
            <a:endParaRPr/>
          </a:p>
          <a:p>
            <a:pPr indent="-342900" lvl="0" marL="457200" rtl="0" algn="l">
              <a:spcBef>
                <a:spcPts val="0"/>
              </a:spcBef>
              <a:spcAft>
                <a:spcPts val="0"/>
              </a:spcAft>
              <a:buSzPts val="1800"/>
              <a:buChar char="●"/>
            </a:pPr>
            <a:r>
              <a:rPr lang="fr"/>
              <a:t>Exercices</a:t>
            </a:r>
            <a:endParaRPr/>
          </a:p>
        </p:txBody>
      </p:sp>
      <p:pic>
        <p:nvPicPr>
          <p:cNvPr id="631" name="Google Shape;631;p90"/>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fonctions, </a:t>
            </a:r>
            <a:r>
              <a:rPr lang="fr"/>
              <a:t>méthodes</a:t>
            </a:r>
            <a:r>
              <a:rPr lang="fr"/>
              <a:t> et procédures</a:t>
            </a:r>
            <a:endParaRPr/>
          </a:p>
        </p:txBody>
      </p:sp>
      <p:sp>
        <p:nvSpPr>
          <p:cNvPr id="637" name="Google Shape;637;p9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Si vous trouvez ces définitions, cela veut dire pratiquement la même chose avec quelques variantes qui n’existent pas dans tous les langages.</a:t>
            </a:r>
            <a:endParaRPr/>
          </a:p>
          <a:p>
            <a:pPr indent="-342900" lvl="0" marL="457200" rtl="0" algn="l">
              <a:spcBef>
                <a:spcPts val="1200"/>
              </a:spcBef>
              <a:spcAft>
                <a:spcPts val="0"/>
              </a:spcAft>
              <a:buSzPts val="1800"/>
              <a:buChar char="●"/>
            </a:pPr>
            <a:r>
              <a:rPr lang="fr"/>
              <a:t>Une fonction est un ensemble d’instructions qui renvoie ou pas une valeur,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fr"/>
              <a:t>Une procédure est un ensemble d’instructions qui ne renvoie pas de valeur,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Une méthode est un ensemble d’instructions (comme les fonctions et procédures) mais qui s’applique aux objets. (POO) .</a:t>
            </a:r>
            <a:endParaRPr/>
          </a:p>
        </p:txBody>
      </p:sp>
      <p:pic>
        <p:nvPicPr>
          <p:cNvPr id="638" name="Google Shape;638;p91"/>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Test de positionnement</a:t>
            </a:r>
            <a:endParaRPr/>
          </a:p>
        </p:txBody>
      </p:sp>
      <p:sp>
        <p:nvSpPr>
          <p:cNvPr id="121" name="Google Shape;121;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Via google forms</a:t>
            </a:r>
            <a:endParaRPr/>
          </a:p>
          <a:p>
            <a:pPr indent="-342900" lvl="0" marL="457200" rtl="0" algn="l">
              <a:spcBef>
                <a:spcPts val="0"/>
              </a:spcBef>
              <a:spcAft>
                <a:spcPts val="0"/>
              </a:spcAft>
              <a:buSzPts val="1800"/>
              <a:buChar char="●"/>
            </a:pPr>
            <a:r>
              <a:rPr lang="fr"/>
              <a:t>Indiquer son nom et prénom</a:t>
            </a:r>
            <a:endParaRPr/>
          </a:p>
        </p:txBody>
      </p:sp>
      <p:pic>
        <p:nvPicPr>
          <p:cNvPr id="122" name="Google Shape;122;p20"/>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644" name="Google Shape;644;p9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Ecrire un programme sans utiliser de fonction qui permet de calculer le carré d’un nombre </a:t>
            </a:r>
            <a:r>
              <a:rPr lang="fr"/>
              <a:t>saisie</a:t>
            </a:r>
            <a:r>
              <a:rPr lang="fr"/>
              <a:t> par l’utilisateur.</a:t>
            </a:r>
            <a:endParaRPr/>
          </a:p>
          <a:p>
            <a:pPr indent="0" lvl="0" marL="0" rtl="0" algn="l">
              <a:spcBef>
                <a:spcPts val="1200"/>
              </a:spcBef>
              <a:spcAft>
                <a:spcPts val="0"/>
              </a:spcAft>
              <a:buNone/>
            </a:pPr>
            <a:r>
              <a:rPr lang="fr"/>
              <a:t>Ecrire un programme sans utiliser de fonction qui permet de calculer la racine carré d’un nombre saisie par l’utilisateur.</a:t>
            </a:r>
            <a:endParaRPr/>
          </a:p>
          <a:p>
            <a:pPr indent="0" lvl="0" marL="0" rtl="0" algn="l">
              <a:spcBef>
                <a:spcPts val="1200"/>
              </a:spcBef>
              <a:spcAft>
                <a:spcPts val="1200"/>
              </a:spcAft>
              <a:buNone/>
            </a:pPr>
            <a:r>
              <a:rPr lang="fr"/>
              <a:t>Chercher sur proglab les fonctions permettant de simplifier les programmes précédents. Réécrire les programmes.</a:t>
            </a:r>
            <a:endParaRPr/>
          </a:p>
        </p:txBody>
      </p:sp>
      <p:pic>
        <p:nvPicPr>
          <p:cNvPr id="645" name="Google Shape;645;p92"/>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9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651" name="Google Shape;651;p9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Simuler un lancé de dé.</a:t>
            </a:r>
            <a:endParaRPr/>
          </a:p>
        </p:txBody>
      </p:sp>
      <p:pic>
        <p:nvPicPr>
          <p:cNvPr id="652" name="Google Shape;652;p93"/>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658" name="Google Shape;658;p9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Simuler un lancé de dé qui laisse le choix à l’utilisateur d’entrer le nombre de face du dé. (Attention au nombre négatif et a virgule).</a:t>
            </a:r>
            <a:endParaRPr/>
          </a:p>
        </p:txBody>
      </p:sp>
      <p:pic>
        <p:nvPicPr>
          <p:cNvPr id="659" name="Google Shape;659;p94"/>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665" name="Google Shape;665;p9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programme doit lire deux entiers, correspondant à deux numéros de bornes kilométriques, et il doit afficher la distance séparant ces deux bornes. Notez que le résultat doit être un nombre positif ou nul.</a:t>
            </a:r>
            <a:endParaRPr/>
          </a:p>
          <a:p>
            <a:pPr indent="0" lvl="0" marL="0" rtl="0" algn="l">
              <a:spcBef>
                <a:spcPts val="1200"/>
              </a:spcBef>
              <a:spcAft>
                <a:spcPts val="1200"/>
              </a:spcAft>
              <a:buNone/>
            </a:pPr>
            <a:r>
              <a:t/>
            </a:r>
            <a:endParaRPr/>
          </a:p>
        </p:txBody>
      </p:sp>
      <p:pic>
        <p:nvPicPr>
          <p:cNvPr id="666" name="Google Shape;666;p95"/>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672" name="Google Shape;672;p9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Ecrire un programme qui indique à l’utilisateur si il rentre un nombre pair ou impair.</a:t>
            </a:r>
            <a:endParaRPr/>
          </a:p>
        </p:txBody>
      </p:sp>
      <p:pic>
        <p:nvPicPr>
          <p:cNvPr id="673" name="Google Shape;673;p96"/>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679" name="Google Shape;679;p97"/>
          <p:cNvSpPr txBox="1"/>
          <p:nvPr>
            <p:ph idx="1" type="body"/>
          </p:nvPr>
        </p:nvSpPr>
        <p:spPr>
          <a:xfrm>
            <a:off x="387900" y="1489825"/>
            <a:ext cx="7365900" cy="3462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fr"/>
              <a:t>L'objectif est de construire une tour à l'aide de petits cubes en bois, sachant que la forme de cette tour consiste en un ensemble de grands cubes placés les uns au-dessus des autres. La base de la tour est un cube de taille 17×17×17, c'est-à-dire composé de 17×17×17 = 4 913 petits cubes. Sur ce cube est posé un autre cube de taille 15×15×15. Au-dessus de ce dernier se trouve un cube de 13×13×13. La tour continue ainsi jusqu'à atteindre le sommet, qui consiste en un cube de taille 1×1×1.</a:t>
            </a:r>
            <a:endParaRPr/>
          </a:p>
          <a:p>
            <a:pPr indent="0" lvl="0" marL="0" rtl="0" algn="l">
              <a:spcBef>
                <a:spcPts val="1200"/>
              </a:spcBef>
              <a:spcAft>
                <a:spcPts val="0"/>
              </a:spcAft>
              <a:buNone/>
            </a:pPr>
            <a:r>
              <a:rPr lang="fr"/>
              <a:t>L’utilisateur vous donne </a:t>
            </a:r>
            <a:r>
              <a:rPr lang="fr"/>
              <a:t>le nombre de cubes pour la largeur</a:t>
            </a:r>
            <a:r>
              <a:rPr lang="fr"/>
              <a:t> du plus grand étages et vous lui donnez le nombre de cubes nécessaire pour construire la tour. (Le nombre de cubes en largeur ne peut pas être pair)</a:t>
            </a:r>
            <a:endParaRPr/>
          </a:p>
          <a:p>
            <a:pPr indent="0" lvl="0" marL="0" rtl="0" algn="l">
              <a:spcBef>
                <a:spcPts val="1200"/>
              </a:spcBef>
              <a:spcAft>
                <a:spcPts val="1200"/>
              </a:spcAft>
              <a:buNone/>
            </a:pPr>
            <a:r>
              <a:t/>
            </a:r>
            <a:endParaRPr/>
          </a:p>
        </p:txBody>
      </p:sp>
      <p:pic>
        <p:nvPicPr>
          <p:cNvPr id="680" name="Google Shape;680;p97"/>
          <p:cNvPicPr preferRelativeResize="0"/>
          <p:nvPr/>
        </p:nvPicPr>
        <p:blipFill rotWithShape="1">
          <a:blip r:embed="rId3">
            <a:alphaModFix/>
          </a:blip>
          <a:srcRect b="0" l="17978" r="5056" t="0"/>
          <a:stretch/>
        </p:blipFill>
        <p:spPr>
          <a:xfrm>
            <a:off x="7839250" y="1272675"/>
            <a:ext cx="1304750" cy="3175674"/>
          </a:xfrm>
          <a:prstGeom prst="rect">
            <a:avLst/>
          </a:prstGeom>
          <a:noFill/>
          <a:ln>
            <a:noFill/>
          </a:ln>
        </p:spPr>
      </p:pic>
      <p:pic>
        <p:nvPicPr>
          <p:cNvPr id="681" name="Google Shape;681;p97"/>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687" name="Google Shape;687;p9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programme doit simuler le </a:t>
            </a:r>
            <a:r>
              <a:rPr lang="fr"/>
              <a:t>lancer</a:t>
            </a:r>
            <a:r>
              <a:rPr lang="fr"/>
              <a:t> de deux dé6. Si la somme est supérieure ou égale à 10, alors vous devez payer une taxe spéciale (36 pièces). Sinon, vous payez deux fois la somme des valeurs des deux dés. Votre programme devra afficher selon le cas le texte « Taxe spéciale ! » ou bien « Taxe régulière », puis la somme à payer (sans indiquer l'unité).</a:t>
            </a:r>
            <a:endParaRPr/>
          </a:p>
          <a:p>
            <a:pPr indent="0" lvl="0" marL="0" rtl="0" algn="l">
              <a:spcBef>
                <a:spcPts val="1200"/>
              </a:spcBef>
              <a:spcAft>
                <a:spcPts val="1200"/>
              </a:spcAft>
              <a:buNone/>
            </a:pPr>
            <a:r>
              <a:t/>
            </a:r>
            <a:endParaRPr/>
          </a:p>
        </p:txBody>
      </p:sp>
      <p:pic>
        <p:nvPicPr>
          <p:cNvPr id="688" name="Google Shape;688;p98"/>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694" name="Google Shape;694;p99"/>
          <p:cNvSpPr txBox="1"/>
          <p:nvPr>
            <p:ph idx="1" type="body"/>
          </p:nvPr>
        </p:nvSpPr>
        <p:spPr>
          <a:xfrm>
            <a:off x="182175" y="1489825"/>
            <a:ext cx="89049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a:t>Vous vous trouvez devant une source d'eau qui jaillit de la montagne, et vous disposez de deux tonneaux vides de capacités 5 litres et 3 litres. Écrivez un programme qui effectue une série de transvasements permettant d'obtenir exactement 4 litres d'eau dans le plus grand tonneau.</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F</a:t>
            </a:r>
            <a:r>
              <a:rPr lang="fr"/>
              <a:t>onctions disponibles : </a:t>
            </a:r>
            <a:endParaRPr/>
          </a:p>
          <a:p>
            <a:pPr indent="0" lvl="0" marL="0" rtl="0" algn="l">
              <a:spcBef>
                <a:spcPts val="1200"/>
              </a:spcBef>
              <a:spcAft>
                <a:spcPts val="0"/>
              </a:spcAft>
              <a:buNone/>
            </a:pPr>
            <a:r>
              <a:rPr lang="fr"/>
              <a:t>remplir(tonneau);</a:t>
            </a:r>
            <a:endParaRPr/>
          </a:p>
          <a:p>
            <a:pPr indent="0" lvl="0" marL="0" rtl="0" algn="l">
              <a:spcBef>
                <a:spcPts val="1200"/>
              </a:spcBef>
              <a:spcAft>
                <a:spcPts val="0"/>
              </a:spcAft>
              <a:buNone/>
            </a:pPr>
            <a:r>
              <a:rPr lang="fr"/>
              <a:t>vider(tonneau);</a:t>
            </a:r>
            <a:endParaRPr/>
          </a:p>
          <a:p>
            <a:pPr indent="0" lvl="0" marL="0" rtl="0" algn="l">
              <a:spcBef>
                <a:spcPts val="1200"/>
              </a:spcBef>
              <a:spcAft>
                <a:spcPts val="0"/>
              </a:spcAft>
              <a:buNone/>
            </a:pPr>
            <a:r>
              <a:rPr lang="fr"/>
              <a:t>transferer(tonneauSource, tonneauDestination);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Ecrire les instructions comme si les fonctions étaient disponibles cependant ici vous ne pourrais pas tester le programme.</a:t>
            </a:r>
            <a:endParaRPr/>
          </a:p>
        </p:txBody>
      </p:sp>
      <p:pic>
        <p:nvPicPr>
          <p:cNvPr id="695" name="Google Shape;695;p99"/>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0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701" name="Google Shape;701;p100"/>
          <p:cNvSpPr txBox="1"/>
          <p:nvPr>
            <p:ph idx="1" type="body"/>
          </p:nvPr>
        </p:nvSpPr>
        <p:spPr>
          <a:xfrm>
            <a:off x="387900" y="18855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La rue est représentée par 33 cases entre deux murs de briques. Votre robot se trouve au départ sur la 3e case. Votre programme doit le déplacer jusqu'à l'endroit où se trouve la personne âgée, au récipient d'eau en bleu, puis afficher précisément le texte "Bonjour, laissez-moi vous aider" (avec un retour à la ligne à la fin de la phrase). Ensuite, il doit ramasser le récipient qui se trouve sur cette même case, et avancer de 32 cases pour le déposer à la maison. Il ne doit à aucun moment se déplacer sur les cases contenant un mur.</a:t>
            </a:r>
            <a:endParaRPr/>
          </a:p>
          <a:p>
            <a:pPr indent="0" lvl="0" marL="0" rtl="0" algn="l">
              <a:spcBef>
                <a:spcPts val="1200"/>
              </a:spcBef>
              <a:spcAft>
                <a:spcPts val="0"/>
              </a:spcAft>
              <a:buNone/>
            </a:pPr>
            <a:r>
              <a:rPr lang="fr"/>
              <a:t>Votre programme ne doit pas faire plus d'une vingtaine de lignes.</a:t>
            </a:r>
            <a:endParaRPr/>
          </a:p>
          <a:p>
            <a:pPr indent="0" lvl="0" marL="0" rtl="0" algn="l">
              <a:spcBef>
                <a:spcPts val="1200"/>
              </a:spcBef>
              <a:spcAft>
                <a:spcPts val="0"/>
              </a:spcAft>
              <a:buNone/>
            </a:pPr>
            <a:r>
              <a:rPr lang="fr"/>
              <a:t>Fonctions disponibles : </a:t>
            </a:r>
            <a:endParaRPr/>
          </a:p>
          <a:p>
            <a:pPr indent="0" lvl="0" marL="0" rtl="0" algn="l">
              <a:spcBef>
                <a:spcPts val="1200"/>
              </a:spcBef>
              <a:spcAft>
                <a:spcPts val="1200"/>
              </a:spcAft>
              <a:buNone/>
            </a:pPr>
            <a:r>
              <a:rPr lang="fr"/>
              <a:t>gauche();	droite();	ramasser(); 	deposer();</a:t>
            </a:r>
            <a:endParaRPr/>
          </a:p>
        </p:txBody>
      </p:sp>
      <p:pic>
        <p:nvPicPr>
          <p:cNvPr id="702" name="Google Shape;702;p100"/>
          <p:cNvPicPr preferRelativeResize="0"/>
          <p:nvPr/>
        </p:nvPicPr>
        <p:blipFill rotWithShape="1">
          <a:blip r:embed="rId3">
            <a:alphaModFix/>
          </a:blip>
          <a:srcRect b="0" l="0" r="0" t="12172"/>
          <a:stretch/>
        </p:blipFill>
        <p:spPr>
          <a:xfrm>
            <a:off x="387900" y="1401000"/>
            <a:ext cx="8550801" cy="484525"/>
          </a:xfrm>
          <a:prstGeom prst="rect">
            <a:avLst/>
          </a:prstGeom>
          <a:noFill/>
          <a:ln>
            <a:noFill/>
          </a:ln>
        </p:spPr>
      </p:pic>
      <p:pic>
        <p:nvPicPr>
          <p:cNvPr id="703" name="Google Shape;703;p100"/>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0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709" name="Google Shape;709;p101"/>
          <p:cNvSpPr txBox="1"/>
          <p:nvPr>
            <p:ph idx="1" type="body"/>
          </p:nvPr>
        </p:nvSpPr>
        <p:spPr>
          <a:xfrm>
            <a:off x="171125" y="1489825"/>
            <a:ext cx="5614800" cy="3515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a:t>On peut considérer qu'il y a trois zones dans la grotte :</a:t>
            </a:r>
            <a:endParaRPr/>
          </a:p>
          <a:p>
            <a:pPr indent="0" lvl="0" marL="0" rtl="0" algn="l">
              <a:spcBef>
                <a:spcPts val="1200"/>
              </a:spcBef>
              <a:spcAft>
                <a:spcPts val="0"/>
              </a:spcAft>
              <a:buNone/>
            </a:pPr>
            <a:r>
              <a:rPr lang="fr"/>
              <a:t>zone 1 : le fond, où se trouvent les quatre cylindres, empilés du plus large au plus étroit ;</a:t>
            </a:r>
            <a:endParaRPr/>
          </a:p>
          <a:p>
            <a:pPr indent="0" lvl="0" marL="0" rtl="0" algn="l">
              <a:spcBef>
                <a:spcPts val="1200"/>
              </a:spcBef>
              <a:spcAft>
                <a:spcPts val="0"/>
              </a:spcAft>
              <a:buNone/>
            </a:pPr>
            <a:r>
              <a:rPr lang="fr"/>
              <a:t>zone 2 : le centre, où vous pouvez placer temporairement des disques les uns au-dessus des autres ;</a:t>
            </a:r>
            <a:endParaRPr/>
          </a:p>
          <a:p>
            <a:pPr indent="0" lvl="0" marL="0" rtl="0" algn="l">
              <a:spcBef>
                <a:spcPts val="1200"/>
              </a:spcBef>
              <a:spcAft>
                <a:spcPts val="0"/>
              </a:spcAft>
              <a:buNone/>
            </a:pPr>
            <a:r>
              <a:rPr lang="fr"/>
              <a:t>zone 3 : l'entrée de la grotte, où vous devez reformer l'empilement complet.</a:t>
            </a:r>
            <a:endParaRPr/>
          </a:p>
          <a:p>
            <a:pPr indent="0" lvl="0" marL="0" rtl="0" algn="l">
              <a:spcBef>
                <a:spcPts val="1200"/>
              </a:spcBef>
              <a:spcAft>
                <a:spcPts val="0"/>
              </a:spcAft>
              <a:buNone/>
            </a:pPr>
            <a:r>
              <a:rPr lang="fr"/>
              <a:t>Le but est de déplacer tous les disques de la zone 1 à la zone 3 en respectant ces deux règles :</a:t>
            </a:r>
            <a:endParaRPr/>
          </a:p>
          <a:p>
            <a:pPr indent="0" lvl="0" marL="0" rtl="0" algn="l">
              <a:spcBef>
                <a:spcPts val="1200"/>
              </a:spcBef>
              <a:spcAft>
                <a:spcPts val="0"/>
              </a:spcAft>
              <a:buNone/>
            </a:pPr>
            <a:r>
              <a:rPr lang="fr"/>
              <a:t>on ne peut déplacer qu'un disque à la fois, car ils sont très lourds ;</a:t>
            </a:r>
            <a:endParaRPr/>
          </a:p>
          <a:p>
            <a:pPr indent="0" lvl="0" marL="0" rtl="0" algn="l">
              <a:spcBef>
                <a:spcPts val="1200"/>
              </a:spcBef>
              <a:spcAft>
                <a:spcPts val="0"/>
              </a:spcAft>
              <a:buNone/>
            </a:pPr>
            <a:r>
              <a:rPr lang="fr"/>
              <a:t>on ne peut jamais poser un disque sur un disque plus petit que lui, car sinon l'empilement s'effondrerait !</a:t>
            </a:r>
            <a:endParaRPr/>
          </a:p>
          <a:p>
            <a:pPr indent="0" lvl="0" marL="0" rtl="0" algn="l">
              <a:spcBef>
                <a:spcPts val="1200"/>
              </a:spcBef>
              <a:spcAft>
                <a:spcPts val="1200"/>
              </a:spcAft>
              <a:buNone/>
            </a:pPr>
            <a:r>
              <a:rPr lang="fr"/>
              <a:t>La seule fonction utilisable est : deplacer(zoneSource, zoneDestination);</a:t>
            </a:r>
            <a:endParaRPr/>
          </a:p>
        </p:txBody>
      </p:sp>
      <p:pic>
        <p:nvPicPr>
          <p:cNvPr id="710" name="Google Shape;710;p101"/>
          <p:cNvPicPr preferRelativeResize="0"/>
          <p:nvPr/>
        </p:nvPicPr>
        <p:blipFill rotWithShape="1">
          <a:blip r:embed="rId3">
            <a:alphaModFix/>
          </a:blip>
          <a:srcRect b="2651" l="4965" r="6687" t="3645"/>
          <a:stretch/>
        </p:blipFill>
        <p:spPr>
          <a:xfrm>
            <a:off x="5785925" y="374325"/>
            <a:ext cx="3391400" cy="2347150"/>
          </a:xfrm>
          <a:prstGeom prst="rect">
            <a:avLst/>
          </a:prstGeom>
          <a:noFill/>
          <a:ln>
            <a:noFill/>
          </a:ln>
        </p:spPr>
      </p:pic>
      <p:pic>
        <p:nvPicPr>
          <p:cNvPr id="711" name="Google Shape;711;p101"/>
          <p:cNvPicPr preferRelativeResize="0"/>
          <p:nvPr/>
        </p:nvPicPr>
        <p:blipFill rotWithShape="1">
          <a:blip r:embed="rId4">
            <a:alphaModFix/>
          </a:blip>
          <a:srcRect b="3185" l="4397" r="2631" t="3120"/>
          <a:stretch/>
        </p:blipFill>
        <p:spPr>
          <a:xfrm>
            <a:off x="5785925" y="2796350"/>
            <a:ext cx="3391400" cy="2347150"/>
          </a:xfrm>
          <a:prstGeom prst="rect">
            <a:avLst/>
          </a:prstGeom>
          <a:noFill/>
          <a:ln>
            <a:noFill/>
          </a:ln>
        </p:spPr>
      </p:pic>
      <p:pic>
        <p:nvPicPr>
          <p:cNvPr id="712" name="Google Shape;712;p101"/>
          <p:cNvPicPr preferRelativeResize="0"/>
          <p:nvPr/>
        </p:nvPicPr>
        <p:blipFill>
          <a:blip r:embed="rId5">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Algorithmes et commentaire</a:t>
            </a:r>
            <a:endParaRPr/>
          </a:p>
        </p:txBody>
      </p:sp>
      <p:sp>
        <p:nvSpPr>
          <p:cNvPr id="128" name="Google Shape;128;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Pseudo code</a:t>
            </a:r>
            <a:endParaRPr/>
          </a:p>
          <a:p>
            <a:pPr indent="-342900" lvl="0" marL="457200" rtl="0" algn="l">
              <a:spcBef>
                <a:spcPts val="0"/>
              </a:spcBef>
              <a:spcAft>
                <a:spcPts val="0"/>
              </a:spcAft>
              <a:buSzPts val="1800"/>
              <a:buChar char="●"/>
            </a:pPr>
            <a:r>
              <a:rPr lang="fr"/>
              <a:t>Délimitation</a:t>
            </a:r>
            <a:r>
              <a:rPr lang="fr"/>
              <a:t> d’un algorithme</a:t>
            </a:r>
            <a:endParaRPr/>
          </a:p>
          <a:p>
            <a:pPr indent="-342900" lvl="0" marL="457200" rtl="0" algn="l">
              <a:spcBef>
                <a:spcPts val="0"/>
              </a:spcBef>
              <a:spcAft>
                <a:spcPts val="0"/>
              </a:spcAft>
              <a:buSzPts val="1800"/>
              <a:buChar char="●"/>
            </a:pPr>
            <a:r>
              <a:rPr lang="fr"/>
              <a:t>exemple</a:t>
            </a:r>
            <a:endParaRPr/>
          </a:p>
          <a:p>
            <a:pPr indent="-342900" lvl="0" marL="457200" rtl="0" algn="l">
              <a:spcBef>
                <a:spcPts val="0"/>
              </a:spcBef>
              <a:spcAft>
                <a:spcPts val="0"/>
              </a:spcAft>
              <a:buSzPts val="1800"/>
              <a:buChar char="●"/>
            </a:pPr>
            <a:r>
              <a:rPr lang="fr"/>
              <a:t>Ordre </a:t>
            </a:r>
            <a:r>
              <a:rPr lang="fr"/>
              <a:t>d'exécution</a:t>
            </a:r>
            <a:endParaRPr/>
          </a:p>
          <a:p>
            <a:pPr indent="-342900" lvl="0" marL="457200" rtl="0" algn="l">
              <a:spcBef>
                <a:spcPts val="0"/>
              </a:spcBef>
              <a:spcAft>
                <a:spcPts val="0"/>
              </a:spcAft>
              <a:buSzPts val="1800"/>
              <a:buChar char="●"/>
            </a:pPr>
            <a:r>
              <a:rPr lang="fr"/>
              <a:t>commentaires</a:t>
            </a:r>
            <a:endParaRPr/>
          </a:p>
        </p:txBody>
      </p:sp>
      <p:pic>
        <p:nvPicPr>
          <p:cNvPr id="129" name="Google Shape;129;p21"/>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0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718" name="Google Shape;718;p10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Votre robot doit faire 108 fois le tour du chemin vert représenté ci-dessous, en tournant dans le sens des aiguilles d'une montre.</a:t>
            </a:r>
            <a:endParaRPr/>
          </a:p>
          <a:p>
            <a:pPr indent="0" lvl="0" marL="0" rtl="0" algn="l">
              <a:spcBef>
                <a:spcPts val="1200"/>
              </a:spcBef>
              <a:spcAft>
                <a:spcPts val="1200"/>
              </a:spcAft>
              <a:buNone/>
            </a:pPr>
            <a:r>
              <a:t/>
            </a:r>
            <a:endParaRPr/>
          </a:p>
        </p:txBody>
      </p:sp>
      <p:pic>
        <p:nvPicPr>
          <p:cNvPr id="719" name="Google Shape;719;p102"/>
          <p:cNvPicPr preferRelativeResize="0"/>
          <p:nvPr/>
        </p:nvPicPr>
        <p:blipFill>
          <a:blip r:embed="rId3">
            <a:alphaModFix/>
          </a:blip>
          <a:stretch>
            <a:fillRect/>
          </a:stretch>
        </p:blipFill>
        <p:spPr>
          <a:xfrm>
            <a:off x="5529200" y="1883947"/>
            <a:ext cx="3044325" cy="2981500"/>
          </a:xfrm>
          <a:prstGeom prst="rect">
            <a:avLst/>
          </a:prstGeom>
          <a:noFill/>
          <a:ln>
            <a:noFill/>
          </a:ln>
        </p:spPr>
      </p:pic>
      <p:pic>
        <p:nvPicPr>
          <p:cNvPr id="720" name="Google Shape;720;p102"/>
          <p:cNvPicPr preferRelativeResize="0"/>
          <p:nvPr/>
        </p:nvPicPr>
        <p:blipFill>
          <a:blip r:embed="rId4">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0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Les fonctions personnalisées</a:t>
            </a:r>
            <a:endParaRPr/>
          </a:p>
        </p:txBody>
      </p:sp>
      <p:sp>
        <p:nvSpPr>
          <p:cNvPr id="726" name="Google Shape;726;p10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Idée</a:t>
            </a:r>
            <a:endParaRPr/>
          </a:p>
          <a:p>
            <a:pPr indent="-342900" lvl="0" marL="457200" rtl="0" algn="l">
              <a:spcBef>
                <a:spcPts val="0"/>
              </a:spcBef>
              <a:spcAft>
                <a:spcPts val="0"/>
              </a:spcAft>
              <a:buSzPts val="1800"/>
              <a:buChar char="●"/>
            </a:pPr>
            <a:r>
              <a:rPr lang="fr"/>
              <a:t>Syntaxe</a:t>
            </a:r>
            <a:endParaRPr/>
          </a:p>
          <a:p>
            <a:pPr indent="-342900" lvl="0" marL="457200" rtl="0" algn="l">
              <a:spcBef>
                <a:spcPts val="0"/>
              </a:spcBef>
              <a:spcAft>
                <a:spcPts val="0"/>
              </a:spcAft>
              <a:buSzPts val="1800"/>
              <a:buChar char="●"/>
            </a:pPr>
            <a:r>
              <a:rPr lang="fr"/>
              <a:t>Exemple</a:t>
            </a:r>
            <a:endParaRPr/>
          </a:p>
          <a:p>
            <a:pPr indent="-342900" lvl="0" marL="457200" rtl="0" algn="l">
              <a:spcBef>
                <a:spcPts val="0"/>
              </a:spcBef>
              <a:spcAft>
                <a:spcPts val="0"/>
              </a:spcAft>
              <a:buSzPts val="1800"/>
              <a:buChar char="●"/>
            </a:pPr>
            <a:r>
              <a:rPr lang="fr"/>
              <a:t>Exercices</a:t>
            </a:r>
            <a:endParaRPr/>
          </a:p>
        </p:txBody>
      </p:sp>
      <p:pic>
        <p:nvPicPr>
          <p:cNvPr id="727" name="Google Shape;727;p103"/>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0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733" name="Google Shape;733;p10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Ecrire un programme permettant calculant </a:t>
            </a:r>
            <a:r>
              <a:rPr lang="fr"/>
              <a:t>l'âge</a:t>
            </a:r>
            <a:r>
              <a:rPr lang="fr"/>
              <a:t> d’un utilisateur lorsqu’il vous donne son année de naissance.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(Utiliser la fonction F1)</a:t>
            </a:r>
            <a:endParaRPr/>
          </a:p>
        </p:txBody>
      </p:sp>
      <p:pic>
        <p:nvPicPr>
          <p:cNvPr id="734" name="Google Shape;734;p104"/>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0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740" name="Google Shape;740;p10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1" name="Google Shape;741;p105"/>
          <p:cNvPicPr preferRelativeResize="0"/>
          <p:nvPr/>
        </p:nvPicPr>
        <p:blipFill>
          <a:blip r:embed="rId3">
            <a:alphaModFix/>
          </a:blip>
          <a:stretch>
            <a:fillRect/>
          </a:stretch>
        </p:blipFill>
        <p:spPr>
          <a:xfrm>
            <a:off x="387888" y="1286225"/>
            <a:ext cx="5038725" cy="1971675"/>
          </a:xfrm>
          <a:prstGeom prst="rect">
            <a:avLst/>
          </a:prstGeom>
          <a:noFill/>
          <a:ln>
            <a:noFill/>
          </a:ln>
        </p:spPr>
      </p:pic>
      <p:pic>
        <p:nvPicPr>
          <p:cNvPr id="742" name="Google Shape;742;p105"/>
          <p:cNvPicPr preferRelativeResize="0"/>
          <p:nvPr/>
        </p:nvPicPr>
        <p:blipFill rotWithShape="1">
          <a:blip r:embed="rId4">
            <a:alphaModFix/>
          </a:blip>
          <a:srcRect b="0" l="0" r="0" t="9189"/>
          <a:stretch/>
        </p:blipFill>
        <p:spPr>
          <a:xfrm>
            <a:off x="2390775" y="3257900"/>
            <a:ext cx="6753225" cy="1885600"/>
          </a:xfrm>
          <a:prstGeom prst="rect">
            <a:avLst/>
          </a:prstGeom>
          <a:noFill/>
          <a:ln>
            <a:noFill/>
          </a:ln>
        </p:spPr>
      </p:pic>
      <p:pic>
        <p:nvPicPr>
          <p:cNvPr id="743" name="Google Shape;743;p105"/>
          <p:cNvPicPr preferRelativeResize="0"/>
          <p:nvPr/>
        </p:nvPicPr>
        <p:blipFill>
          <a:blip r:embed="rId5">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0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749" name="Google Shape;749;p106"/>
          <p:cNvSpPr txBox="1"/>
          <p:nvPr>
            <p:ph idx="1" type="body"/>
          </p:nvPr>
        </p:nvSpPr>
        <p:spPr>
          <a:xfrm>
            <a:off x="527200" y="144154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Comment pourrions nous a</a:t>
            </a:r>
            <a:r>
              <a:rPr lang="fr"/>
              <a:t>méliorer le programme en permettant de changer dynamiquement les deux dates. </a:t>
            </a:r>
            <a:endParaRPr/>
          </a:p>
          <a:p>
            <a:pPr indent="0" lvl="0" marL="0" rtl="0" algn="l">
              <a:spcBef>
                <a:spcPts val="1200"/>
              </a:spcBef>
              <a:spcAft>
                <a:spcPts val="0"/>
              </a:spcAft>
              <a:buNone/>
            </a:pPr>
            <a:r>
              <a:rPr lang="fr"/>
              <a:t>(je suis née en {variable1} et j’aurai en {variable2} : x années).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(Proglab ne permet pas de le faire)</a:t>
            </a:r>
            <a:endParaRPr/>
          </a:p>
          <a:p>
            <a:pPr indent="0" lvl="0" marL="0" rtl="0" algn="l">
              <a:spcBef>
                <a:spcPts val="1200"/>
              </a:spcBef>
              <a:spcAft>
                <a:spcPts val="1200"/>
              </a:spcAft>
              <a:buNone/>
            </a:pPr>
            <a:r>
              <a:t/>
            </a:r>
            <a:endParaRPr/>
          </a:p>
        </p:txBody>
      </p:sp>
      <p:pic>
        <p:nvPicPr>
          <p:cNvPr id="750" name="Google Shape;750;p106"/>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0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756" name="Google Shape;756;p10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Écrire une fonction prenant deux valeurs réelles en paramètre et retournant la plus grande</a:t>
            </a:r>
            <a:br>
              <a:rPr lang="fr"/>
            </a:br>
            <a:r>
              <a:rPr lang="fr"/>
              <a:t>des deux.</a:t>
            </a:r>
            <a:endParaRPr/>
          </a:p>
          <a:p>
            <a:pPr indent="0" lvl="0" marL="0" rtl="0" algn="l">
              <a:spcBef>
                <a:spcPts val="1200"/>
              </a:spcBef>
              <a:spcAft>
                <a:spcPts val="0"/>
              </a:spcAft>
              <a:buNone/>
            </a:pPr>
            <a:br>
              <a:rPr lang="fr"/>
            </a:br>
            <a:r>
              <a:rPr lang="fr"/>
              <a:t>Écrire une autre fonction prenant également deux valeurs réelles en paramètre mais</a:t>
            </a:r>
            <a:br>
              <a:rPr lang="fr"/>
            </a:br>
            <a:r>
              <a:rPr lang="fr"/>
              <a:t>retournant :</a:t>
            </a:r>
            <a:br>
              <a:rPr lang="fr"/>
            </a:br>
            <a:r>
              <a:rPr lang="fr"/>
              <a:t> 0 si les deux valeurs sont égales</a:t>
            </a:r>
            <a:br>
              <a:rPr lang="fr"/>
            </a:br>
            <a:r>
              <a:rPr lang="fr"/>
              <a:t> 1 si c’est la première valeur qui est la plus grande</a:t>
            </a:r>
            <a:br>
              <a:rPr lang="fr"/>
            </a:br>
            <a:r>
              <a:rPr lang="fr"/>
              <a:t> -1 sinon </a:t>
            </a:r>
            <a:endParaRPr/>
          </a:p>
          <a:p>
            <a:pPr indent="0" lvl="0" marL="0" rtl="0" algn="l">
              <a:spcBef>
                <a:spcPts val="1200"/>
              </a:spcBef>
              <a:spcAft>
                <a:spcPts val="1200"/>
              </a:spcAft>
              <a:buNone/>
            </a:pPr>
            <a:r>
              <a:rPr lang="fr"/>
              <a:t>(utiliser la fonction F2)</a:t>
            </a:r>
            <a:endParaRPr/>
          </a:p>
        </p:txBody>
      </p:sp>
      <p:pic>
        <p:nvPicPr>
          <p:cNvPr id="757" name="Google Shape;757;p107"/>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id="762" name="Google Shape;762;p108"/>
          <p:cNvPicPr preferRelativeResize="0"/>
          <p:nvPr/>
        </p:nvPicPr>
        <p:blipFill>
          <a:blip r:embed="rId3">
            <a:alphaModFix/>
          </a:blip>
          <a:stretch>
            <a:fillRect/>
          </a:stretch>
        </p:blipFill>
        <p:spPr>
          <a:xfrm>
            <a:off x="0" y="1950275"/>
            <a:ext cx="5675960" cy="3193225"/>
          </a:xfrm>
          <a:prstGeom prst="rect">
            <a:avLst/>
          </a:prstGeom>
          <a:noFill/>
          <a:ln>
            <a:noFill/>
          </a:ln>
        </p:spPr>
      </p:pic>
      <p:sp>
        <p:nvSpPr>
          <p:cNvPr id="763" name="Google Shape;763;p10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Correction</a:t>
            </a:r>
            <a:endParaRPr/>
          </a:p>
        </p:txBody>
      </p:sp>
      <p:sp>
        <p:nvSpPr>
          <p:cNvPr id="764" name="Google Shape;764;p10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5" name="Google Shape;765;p108"/>
          <p:cNvPicPr preferRelativeResize="0"/>
          <p:nvPr/>
        </p:nvPicPr>
        <p:blipFill>
          <a:blip r:embed="rId4">
            <a:alphaModFix/>
          </a:blip>
          <a:stretch>
            <a:fillRect/>
          </a:stretch>
        </p:blipFill>
        <p:spPr>
          <a:xfrm>
            <a:off x="8829500" y="4817875"/>
            <a:ext cx="314502" cy="325627"/>
          </a:xfrm>
          <a:prstGeom prst="rect">
            <a:avLst/>
          </a:prstGeom>
          <a:noFill/>
          <a:ln>
            <a:noFill/>
          </a:ln>
        </p:spPr>
      </p:pic>
      <p:pic>
        <p:nvPicPr>
          <p:cNvPr id="766" name="Google Shape;766;p108"/>
          <p:cNvPicPr preferRelativeResize="0"/>
          <p:nvPr/>
        </p:nvPicPr>
        <p:blipFill>
          <a:blip r:embed="rId5">
            <a:alphaModFix/>
          </a:blip>
          <a:stretch>
            <a:fillRect/>
          </a:stretch>
        </p:blipFill>
        <p:spPr>
          <a:xfrm>
            <a:off x="4817025" y="-2"/>
            <a:ext cx="4326975" cy="195027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0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a:t>
            </a:r>
            <a:endParaRPr/>
          </a:p>
        </p:txBody>
      </p:sp>
      <p:sp>
        <p:nvSpPr>
          <p:cNvPr id="772" name="Google Shape;772;p109"/>
          <p:cNvSpPr txBox="1"/>
          <p:nvPr>
            <p:ph idx="1" type="body"/>
          </p:nvPr>
        </p:nvSpPr>
        <p:spPr>
          <a:xfrm>
            <a:off x="106950" y="1422400"/>
            <a:ext cx="8887500" cy="3529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a:t>Votre programme devra lire un premier entier : le nombre de membres nbMembres qui constituent une équipe. Ensuite, il devra lire les poids (en kilogrammes), au total nbMembres × 2, sachant que le premier poids est celui d'un joueur de la 1re équipe, le deuxième poids celui d'un joueur de la 2e équipe, le troisième la 1re équipe, le quatrième la 2e équipe, etc.</a:t>
            </a:r>
            <a:endParaRPr/>
          </a:p>
          <a:p>
            <a:pPr indent="0" lvl="0" marL="0" rtl="0" algn="l">
              <a:spcBef>
                <a:spcPts val="1200"/>
              </a:spcBef>
              <a:spcAft>
                <a:spcPts val="0"/>
              </a:spcAft>
              <a:buNone/>
            </a:pPr>
            <a:r>
              <a:rPr lang="fr"/>
              <a:t>Après avoir calculé le poids total de chaque équipe, vous devrez afficher le texte « L'équipe X a un avantage » (en remplaçant X par la valeur 1 ou 2), en considérant qu'une équipe est avantagée si elle a un poids total supérieur à celui de l'autre.</a:t>
            </a:r>
            <a:endParaRPr/>
          </a:p>
          <a:p>
            <a:pPr indent="0" lvl="0" marL="0" rtl="0" algn="l">
              <a:spcBef>
                <a:spcPts val="1200"/>
              </a:spcBef>
              <a:spcAft>
                <a:spcPts val="0"/>
              </a:spcAft>
              <a:buNone/>
            </a:pPr>
            <a:r>
              <a:rPr lang="fr"/>
              <a:t>Vous afficherez ensuite le texte « Poids total pour l'équipe 1 : » suivi du poids de l'équipe 1, puis « Poids total pour l'équipe 2 : » suivi du poids de l'équipe 2 (voir l'exemple ci-dessous).</a:t>
            </a:r>
            <a:endParaRPr/>
          </a:p>
          <a:p>
            <a:pPr indent="0" lvl="0" marL="0" rtl="0" algn="l">
              <a:spcBef>
                <a:spcPts val="1200"/>
              </a:spcBef>
              <a:spcAft>
                <a:spcPts val="0"/>
              </a:spcAft>
              <a:buNone/>
            </a:pPr>
            <a:r>
              <a:rPr lang="fr"/>
              <a:t>Exemple :</a:t>
            </a:r>
            <a:endParaRPr/>
          </a:p>
          <a:p>
            <a:pPr indent="0" lvl="0" marL="0" rtl="0" algn="l">
              <a:spcBef>
                <a:spcPts val="1200"/>
              </a:spcBef>
              <a:spcAft>
                <a:spcPts val="0"/>
              </a:spcAft>
              <a:buNone/>
            </a:pPr>
            <a:r>
              <a:rPr lang="fr"/>
              <a:t>Entrée : 3 40 80 50 50 60 10	sortie : L'équipe 1 a un avantage 	Poids total pour l'équipe 1 : 150	Poids total pour l'équipe 2 : 140</a:t>
            </a:r>
            <a:endParaRPr/>
          </a:p>
          <a:p>
            <a:pPr indent="0" lvl="0" marL="0" rtl="0" algn="l">
              <a:spcBef>
                <a:spcPts val="1200"/>
              </a:spcBef>
              <a:spcAft>
                <a:spcPts val="1200"/>
              </a:spcAft>
              <a:buNone/>
            </a:pPr>
            <a:r>
              <a:rPr lang="fr"/>
              <a:t>Commentaires :Chaque équipe est composée de trois joueurs. Ceux de la première pèsent 40, 50 et 60 kg, tandis que ceux de la seconde font 80, 50 et 10 kg. Cela fait 150 kg opposés à 140 kg.</a:t>
            </a:r>
            <a:endParaRPr/>
          </a:p>
        </p:txBody>
      </p:sp>
      <p:pic>
        <p:nvPicPr>
          <p:cNvPr id="773" name="Google Shape;773;p109"/>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1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 finale : le bulletin de salaire</a:t>
            </a:r>
            <a:endParaRPr/>
          </a:p>
        </p:txBody>
      </p:sp>
      <p:sp>
        <p:nvSpPr>
          <p:cNvPr id="779" name="Google Shape;779;p110"/>
          <p:cNvSpPr txBox="1"/>
          <p:nvPr>
            <p:ph idx="1" type="body"/>
          </p:nvPr>
        </p:nvSpPr>
        <p:spPr>
          <a:xfrm>
            <a:off x="205750" y="3187075"/>
            <a:ext cx="5152200" cy="143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br>
              <a:rPr lang="fr" sz="1200"/>
            </a:br>
            <a:r>
              <a:rPr lang="fr" sz="1200"/>
              <a:t>Affichages et saisies :</a:t>
            </a:r>
            <a:br>
              <a:rPr lang="fr" sz="1200"/>
            </a:br>
            <a:r>
              <a:rPr lang="fr" sz="1200"/>
              <a:t>Nom de la personne ?						    	Duchemin</a:t>
            </a:r>
            <a:br>
              <a:rPr lang="fr" sz="1200"/>
            </a:br>
            <a:r>
              <a:rPr lang="fr" sz="1200"/>
              <a:t>Prénom de la personne ?						Gérard</a:t>
            </a:r>
            <a:br>
              <a:rPr lang="fr" sz="1200"/>
            </a:br>
            <a:r>
              <a:rPr lang="fr" sz="1200"/>
              <a:t>Statut ?	1 – Agent de service 2 – Employé de bureau 3 – Cadre		1</a:t>
            </a:r>
            <a:br>
              <a:rPr lang="fr" sz="1200"/>
            </a:br>
            <a:r>
              <a:rPr lang="fr" sz="1200"/>
              <a:t>Nombre d’heures travaillées						190</a:t>
            </a:r>
            <a:br>
              <a:rPr lang="fr" sz="1200"/>
            </a:br>
            <a:r>
              <a:rPr lang="fr" sz="1200"/>
              <a:t>Taux horaire ?								9,76</a:t>
            </a:r>
            <a:endParaRPr/>
          </a:p>
        </p:txBody>
      </p:sp>
      <p:pic>
        <p:nvPicPr>
          <p:cNvPr id="780" name="Google Shape;780;p110"/>
          <p:cNvPicPr preferRelativeResize="0"/>
          <p:nvPr/>
        </p:nvPicPr>
        <p:blipFill>
          <a:blip r:embed="rId3">
            <a:alphaModFix/>
          </a:blip>
          <a:stretch>
            <a:fillRect/>
          </a:stretch>
        </p:blipFill>
        <p:spPr>
          <a:xfrm>
            <a:off x="8829500" y="4817875"/>
            <a:ext cx="314502" cy="325627"/>
          </a:xfrm>
          <a:prstGeom prst="rect">
            <a:avLst/>
          </a:prstGeom>
          <a:noFill/>
          <a:ln>
            <a:noFill/>
          </a:ln>
        </p:spPr>
      </p:pic>
      <p:sp>
        <p:nvSpPr>
          <p:cNvPr id="781" name="Google Shape;781;p110"/>
          <p:cNvSpPr txBox="1"/>
          <p:nvPr/>
        </p:nvSpPr>
        <p:spPr>
          <a:xfrm>
            <a:off x="5207700" y="3272575"/>
            <a:ext cx="39363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200">
                <a:solidFill>
                  <a:schemeClr val="dk1"/>
                </a:solidFill>
                <a:latin typeface="Roboto"/>
                <a:ea typeface="Roboto"/>
                <a:cs typeface="Roboto"/>
                <a:sym typeface="Roboto"/>
              </a:rPr>
              <a:t>Affichage final :</a:t>
            </a:r>
            <a:br>
              <a:rPr lang="fr" sz="1200">
                <a:solidFill>
                  <a:schemeClr val="dk1"/>
                </a:solidFill>
                <a:latin typeface="Roboto"/>
                <a:ea typeface="Roboto"/>
                <a:cs typeface="Roboto"/>
                <a:sym typeface="Roboto"/>
              </a:rPr>
            </a:br>
            <a:r>
              <a:rPr lang="fr" sz="1200">
                <a:solidFill>
                  <a:schemeClr val="dk1"/>
                </a:solidFill>
                <a:latin typeface="Roboto"/>
                <a:ea typeface="Roboto"/>
                <a:cs typeface="Roboto"/>
                <a:sym typeface="Roboto"/>
              </a:rPr>
              <a:t>Bulletin de Gérard Duchemin</a:t>
            </a:r>
            <a:br>
              <a:rPr lang="fr" sz="1200">
                <a:solidFill>
                  <a:schemeClr val="dk1"/>
                </a:solidFill>
                <a:latin typeface="Roboto"/>
                <a:ea typeface="Roboto"/>
                <a:cs typeface="Roboto"/>
                <a:sym typeface="Roboto"/>
              </a:rPr>
            </a:br>
            <a:r>
              <a:rPr lang="fr" sz="1200">
                <a:solidFill>
                  <a:schemeClr val="dk1"/>
                </a:solidFill>
                <a:latin typeface="Roboto"/>
                <a:ea typeface="Roboto"/>
                <a:cs typeface="Roboto"/>
                <a:sym typeface="Roboto"/>
              </a:rPr>
              <a:t>Statut : Agent de service</a:t>
            </a:r>
            <a:br>
              <a:rPr lang="fr" sz="1200">
                <a:solidFill>
                  <a:schemeClr val="dk1"/>
                </a:solidFill>
                <a:latin typeface="Roboto"/>
                <a:ea typeface="Roboto"/>
                <a:cs typeface="Roboto"/>
                <a:sym typeface="Roboto"/>
              </a:rPr>
            </a:br>
            <a:r>
              <a:rPr lang="fr" sz="1200">
                <a:solidFill>
                  <a:schemeClr val="dk1"/>
                </a:solidFill>
                <a:latin typeface="Roboto"/>
                <a:ea typeface="Roboto"/>
                <a:cs typeface="Roboto"/>
                <a:sym typeface="Roboto"/>
              </a:rPr>
              <a:t>Salaire brut : 1966,64 € (169h sans majoration, 11h avec une majoration de 50%, 10h</a:t>
            </a:r>
            <a:br>
              <a:rPr lang="fr" sz="1200">
                <a:solidFill>
                  <a:schemeClr val="dk1"/>
                </a:solidFill>
                <a:latin typeface="Roboto"/>
                <a:ea typeface="Roboto"/>
                <a:cs typeface="Roboto"/>
                <a:sym typeface="Roboto"/>
              </a:rPr>
            </a:br>
            <a:r>
              <a:rPr lang="fr" sz="1200">
                <a:solidFill>
                  <a:schemeClr val="dk1"/>
                </a:solidFill>
                <a:latin typeface="Roboto"/>
                <a:ea typeface="Roboto"/>
                <a:cs typeface="Roboto"/>
                <a:sym typeface="Roboto"/>
              </a:rPr>
              <a:t>avec une majoration de 60%)</a:t>
            </a:r>
            <a:endParaRPr sz="800"/>
          </a:p>
        </p:txBody>
      </p:sp>
      <p:sp>
        <p:nvSpPr>
          <p:cNvPr id="782" name="Google Shape;782;p110"/>
          <p:cNvSpPr txBox="1"/>
          <p:nvPr/>
        </p:nvSpPr>
        <p:spPr>
          <a:xfrm>
            <a:off x="205750" y="1412000"/>
            <a:ext cx="85503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200">
                <a:solidFill>
                  <a:schemeClr val="dk1"/>
                </a:solidFill>
                <a:latin typeface="Roboto"/>
                <a:ea typeface="Roboto"/>
                <a:cs typeface="Roboto"/>
                <a:sym typeface="Roboto"/>
              </a:rPr>
              <a:t>Afficher le bulletin de paie simplifié d’un salarié à partir des informations saisies. Le salaire brut dépend du nombre d'heures travaillées et de son taux horaire :</a:t>
            </a:r>
            <a:br>
              <a:rPr lang="fr" sz="1200">
                <a:solidFill>
                  <a:schemeClr val="dk1"/>
                </a:solidFill>
                <a:latin typeface="Roboto"/>
                <a:ea typeface="Roboto"/>
                <a:cs typeface="Roboto"/>
                <a:sym typeface="Roboto"/>
              </a:rPr>
            </a:br>
            <a:r>
              <a:rPr lang="fr" sz="1200">
                <a:solidFill>
                  <a:schemeClr val="dk1"/>
                </a:solidFill>
                <a:latin typeface="Roboto"/>
                <a:ea typeface="Roboto"/>
                <a:cs typeface="Roboto"/>
                <a:sym typeface="Roboto"/>
              </a:rPr>
              <a:t>• Les heures en deçà de 169h sont payées en appliquant son taux horaire ;</a:t>
            </a:r>
            <a:br>
              <a:rPr lang="fr" sz="1200">
                <a:solidFill>
                  <a:schemeClr val="dk1"/>
                </a:solidFill>
                <a:latin typeface="Roboto"/>
                <a:ea typeface="Roboto"/>
                <a:cs typeface="Roboto"/>
                <a:sym typeface="Roboto"/>
              </a:rPr>
            </a:br>
            <a:r>
              <a:rPr lang="fr" sz="1200">
                <a:solidFill>
                  <a:schemeClr val="dk1"/>
                </a:solidFill>
                <a:latin typeface="Roboto"/>
                <a:ea typeface="Roboto"/>
                <a:cs typeface="Roboto"/>
                <a:sym typeface="Roboto"/>
              </a:rPr>
              <a:t>• Les heures compris entre 169h et 180h sont payées en appliquant une majoration de 50% de son taux horaire ;</a:t>
            </a:r>
            <a:br>
              <a:rPr lang="fr" sz="1200">
                <a:solidFill>
                  <a:schemeClr val="dk1"/>
                </a:solidFill>
                <a:latin typeface="Roboto"/>
                <a:ea typeface="Roboto"/>
                <a:cs typeface="Roboto"/>
                <a:sym typeface="Roboto"/>
              </a:rPr>
            </a:br>
            <a:r>
              <a:rPr lang="fr" sz="1200">
                <a:solidFill>
                  <a:schemeClr val="dk1"/>
                </a:solidFill>
                <a:latin typeface="Roboto"/>
                <a:ea typeface="Roboto"/>
                <a:cs typeface="Roboto"/>
                <a:sym typeface="Roboto"/>
              </a:rPr>
              <a:t>• Les heures au-delà de 180h sont payées avec une majoration de 60%.</a:t>
            </a:r>
            <a:endParaRPr sz="12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1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Exercice finale : le bulletin de salaire (suite)</a:t>
            </a:r>
            <a:endParaRPr/>
          </a:p>
        </p:txBody>
      </p:sp>
      <p:sp>
        <p:nvSpPr>
          <p:cNvPr id="788" name="Google Shape;788;p111"/>
          <p:cNvSpPr txBox="1"/>
          <p:nvPr>
            <p:ph idx="1" type="body"/>
          </p:nvPr>
        </p:nvSpPr>
        <p:spPr>
          <a:xfrm>
            <a:off x="387900" y="1392900"/>
            <a:ext cx="8441700" cy="375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Calculer et afficher à l’utilisateur le c</a:t>
            </a:r>
            <a:r>
              <a:rPr lang="fr"/>
              <a:t>alcul des cotisations :</a:t>
            </a:r>
            <a:endParaRPr/>
          </a:p>
          <a:p>
            <a:pPr indent="0" lvl="0" marL="0" rtl="0" algn="l">
              <a:spcBef>
                <a:spcPts val="1200"/>
              </a:spcBef>
              <a:spcAft>
                <a:spcPts val="0"/>
              </a:spcAft>
              <a:buNone/>
            </a:pPr>
            <a:r>
              <a:rPr lang="fr"/>
              <a:t>- Contribution pour le remboursement de la dette sociale et contribution sociale généralisée imposable : salaire</a:t>
            </a:r>
            <a:r>
              <a:rPr lang="fr"/>
              <a:t> × 3,49% =</a:t>
            </a:r>
            <a:br>
              <a:rPr lang="fr"/>
            </a:br>
            <a:r>
              <a:rPr lang="fr"/>
              <a:t>- Contribution sociale généralisée non imposable : salaire  × 6,15% =</a:t>
            </a:r>
            <a:br>
              <a:rPr lang="fr"/>
            </a:br>
            <a:r>
              <a:rPr lang="fr"/>
              <a:t>- Assurance maladie : salaire  × 0,95% =</a:t>
            </a:r>
            <a:br>
              <a:rPr lang="fr"/>
            </a:br>
            <a:r>
              <a:rPr lang="fr"/>
              <a:t>- Assurance vieillesse : salaire  × 8,44% =</a:t>
            </a:r>
            <a:br>
              <a:rPr lang="fr"/>
            </a:br>
            <a:r>
              <a:rPr lang="fr"/>
              <a:t>- Assurance chômage : salaire  × 3,05% =</a:t>
            </a:r>
            <a:br>
              <a:rPr lang="fr"/>
            </a:br>
            <a:r>
              <a:rPr lang="fr"/>
              <a:t>- Retraite complémentaire  : salaire × 3,81% =</a:t>
            </a:r>
            <a:br>
              <a:rPr lang="fr"/>
            </a:br>
            <a:r>
              <a:rPr lang="fr"/>
              <a:t>- Cotisation : salaire  × 1,02% =</a:t>
            </a:r>
            <a:endParaRPr/>
          </a:p>
          <a:p>
            <a:pPr indent="0" lvl="0" marL="0" rtl="0" algn="l">
              <a:spcBef>
                <a:spcPts val="1200"/>
              </a:spcBef>
              <a:spcAft>
                <a:spcPts val="1200"/>
              </a:spcAft>
              <a:buNone/>
            </a:pPr>
            <a:br>
              <a:rPr lang="fr"/>
            </a:br>
            <a:r>
              <a:rPr lang="fr"/>
              <a:t>Total des cotisations salariales : </a:t>
            </a:r>
            <a:endParaRPr/>
          </a:p>
        </p:txBody>
      </p:sp>
      <p:pic>
        <p:nvPicPr>
          <p:cNvPr id="789" name="Google Shape;789;p111"/>
          <p:cNvPicPr preferRelativeResize="0"/>
          <p:nvPr/>
        </p:nvPicPr>
        <p:blipFill>
          <a:blip r:embed="rId3">
            <a:alphaModFix/>
          </a:blip>
          <a:stretch>
            <a:fillRect/>
          </a:stretch>
        </p:blipFill>
        <p:spPr>
          <a:xfrm>
            <a:off x="8829500" y="4817875"/>
            <a:ext cx="314502" cy="3256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