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3Pbm+IHXdNasrXEh5XSYDCtse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7A8CBE-8857-4A41-AB79-52FA06C04FD9}">
  <a:tblStyle styleId="{EB7A8CBE-8857-4A41-AB79-52FA06C04F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512D5D-A8E8-4E88-816F-8053393D863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3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Cloudera Hadoop = ADA in DBS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MLE: needs to take care Model &amp; Metrics</a:t>
            </a:r>
            <a:endParaRPr dirty="0"/>
          </a:p>
        </p:txBody>
      </p:sp>
      <p:sp>
        <p:nvSpPr>
          <p:cNvPr id="898" name="Google Shape;8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9"/>
          <p:cNvSpPr/>
          <p:nvPr/>
        </p:nvSpPr>
        <p:spPr>
          <a:xfrm>
            <a:off x="0" y="0"/>
            <a:ext cx="12192000" cy="8256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9"/>
          <p:cNvSpPr txBox="1"/>
          <p:nvPr/>
        </p:nvSpPr>
        <p:spPr>
          <a:xfrm>
            <a:off x="260339" y="58868"/>
            <a:ext cx="104253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MLE </a:t>
            </a:r>
            <a:endParaRPr sz="4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1ACD4F-CE22-7514-8EBB-DDDC7D4BB214}"/>
              </a:ext>
            </a:extLst>
          </p:cNvPr>
          <p:cNvGrpSpPr/>
          <p:nvPr/>
        </p:nvGrpSpPr>
        <p:grpSpPr>
          <a:xfrm>
            <a:off x="1697182" y="3043362"/>
            <a:ext cx="2961528" cy="2443529"/>
            <a:chOff x="1675618" y="3488321"/>
            <a:chExt cx="2961528" cy="244352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B604987-AC1E-1E92-66B0-99924E55E0D1}"/>
                </a:ext>
              </a:extLst>
            </p:cNvPr>
            <p:cNvGrpSpPr/>
            <p:nvPr/>
          </p:nvGrpSpPr>
          <p:grpSpPr>
            <a:xfrm>
              <a:off x="3010200" y="4328795"/>
              <a:ext cx="1626946" cy="1603055"/>
              <a:chOff x="2483708" y="4313899"/>
              <a:chExt cx="1626946" cy="1603055"/>
            </a:xfrm>
          </p:grpSpPr>
          <p:pic>
            <p:nvPicPr>
              <p:cNvPr id="1036" name="Picture 12" descr="Engineer icon profession and job Royalty Free Vector Image">
                <a:extLst>
                  <a:ext uri="{FF2B5EF4-FFF2-40B4-BE49-F238E27FC236}">
                    <a16:creationId xmlns:a16="http://schemas.microsoft.com/office/drawing/2014/main" id="{93307760-1FDA-762B-1970-76A295BB5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39" r="13016" b="8288"/>
              <a:stretch/>
            </p:blipFill>
            <p:spPr bwMode="auto">
              <a:xfrm>
                <a:off x="2855343" y="4313899"/>
                <a:ext cx="800700" cy="1079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808F204-5B13-D122-21DD-09B5DDFE2DBF}"/>
                  </a:ext>
                </a:extLst>
              </p:cNvPr>
              <p:cNvSpPr txBox="1"/>
              <p:nvPr/>
            </p:nvSpPr>
            <p:spPr>
              <a:xfrm>
                <a:off x="2483708" y="5393734"/>
                <a:ext cx="16269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>
                    <a:latin typeface="Calibri" panose="020F0502020204030204" pitchFamily="34" charset="0"/>
                  </a:rPr>
                  <a:t>Machine Learning Engineer</a:t>
                </a:r>
                <a:endParaRPr lang="en-SG" dirty="0">
                  <a:effectLst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86CBE8-D49D-2FB0-3260-8A40A389FA72}"/>
                </a:ext>
              </a:extLst>
            </p:cNvPr>
            <p:cNvSpPr txBox="1"/>
            <p:nvPr/>
          </p:nvSpPr>
          <p:spPr>
            <a:xfrm>
              <a:off x="1675618" y="3488321"/>
              <a:ext cx="268149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Guidelines</a:t>
              </a:r>
              <a:r>
                <a:rPr lang="en-SG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</a:p>
            <a:p>
              <a:pPr marL="342900" indent="-342900">
                <a:buAutoNum type="arabicPeriod"/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Code </a:t>
              </a:r>
            </a:p>
            <a:p>
              <a:pPr marL="342900" indent="-342900">
                <a:buAutoNum type="arabicPeriod"/>
              </a:pPr>
              <a:r>
                <a:rPr lang="en-SG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Modelling: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D0F31F-06D7-D11B-4C80-4164AFEC36DC}"/>
                </a:ext>
              </a:extLst>
            </p:cNvPr>
            <p:cNvSpPr txBox="1"/>
            <p:nvPr/>
          </p:nvSpPr>
          <p:spPr>
            <a:xfrm>
              <a:off x="2112548" y="4175764"/>
              <a:ext cx="113350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6" indent="-285750">
                <a:buFont typeface="Arial" panose="020B0604020202020204" pitchFamily="34" charset="0"/>
                <a:buChar char="•"/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  <a:p>
              <a:pPr marL="285750" lvl="6" indent="-285750">
                <a:buFont typeface="Arial" panose="020B0604020202020204" pitchFamily="34" charset="0"/>
                <a:buChar char="•"/>
              </a:pPr>
              <a:r>
                <a:rPr lang="en-SG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Feature</a:t>
              </a:r>
            </a:p>
            <a:p>
              <a:pPr marL="285750" lvl="6" indent="-285750">
                <a:buFont typeface="Arial" panose="020B0604020202020204" pitchFamily="34" charset="0"/>
                <a:buChar char="•"/>
              </a:pPr>
              <a:r>
                <a:rPr lang="en-SG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  <a:p>
              <a:pPr marL="285750" lvl="6" indent="-285750">
                <a:buFont typeface="Arial" panose="020B0604020202020204" pitchFamily="34" charset="0"/>
                <a:buChar char="•"/>
              </a:pPr>
              <a:r>
                <a:rPr lang="en-SG" b="1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Metrics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7C41C7-2869-AB85-92E2-E2C74705737E}"/>
              </a:ext>
            </a:extLst>
          </p:cNvPr>
          <p:cNvGrpSpPr/>
          <p:nvPr/>
        </p:nvGrpSpPr>
        <p:grpSpPr>
          <a:xfrm>
            <a:off x="1669451" y="1493889"/>
            <a:ext cx="9171361" cy="3659224"/>
            <a:chOff x="1669451" y="1493889"/>
            <a:chExt cx="9171361" cy="365922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E4FE6C7-B4CA-79E0-3EC5-D8D5A525497F}"/>
                </a:ext>
              </a:extLst>
            </p:cNvPr>
            <p:cNvGrpSpPr/>
            <p:nvPr/>
          </p:nvGrpSpPr>
          <p:grpSpPr>
            <a:xfrm>
              <a:off x="1669451" y="1493889"/>
              <a:ext cx="9171361" cy="3659224"/>
              <a:chOff x="1669451" y="1493889"/>
              <a:chExt cx="9171361" cy="365922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AE0885F-BF38-8934-F91A-8B126041DB50}"/>
                  </a:ext>
                </a:extLst>
              </p:cNvPr>
              <p:cNvGrpSpPr/>
              <p:nvPr/>
            </p:nvGrpSpPr>
            <p:grpSpPr>
              <a:xfrm>
                <a:off x="1669451" y="1493889"/>
                <a:ext cx="9171361" cy="3659224"/>
                <a:chOff x="1669451" y="1493889"/>
                <a:chExt cx="9171361" cy="365922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1611B11-44A5-BB08-19CE-96812C9CC0FD}"/>
                    </a:ext>
                  </a:extLst>
                </p:cNvPr>
                <p:cNvGrpSpPr/>
                <p:nvPr/>
              </p:nvGrpSpPr>
              <p:grpSpPr>
                <a:xfrm>
                  <a:off x="1669451" y="2023740"/>
                  <a:ext cx="2681498" cy="850913"/>
                  <a:chOff x="889685" y="1912876"/>
                  <a:chExt cx="2681498" cy="850913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04B00D8-BE26-88B5-D51A-644D7A419D79}"/>
                      </a:ext>
                    </a:extLst>
                  </p:cNvPr>
                  <p:cNvSpPr txBox="1"/>
                  <p:nvPr/>
                </p:nvSpPr>
                <p:spPr>
                  <a:xfrm>
                    <a:off x="889686" y="1912876"/>
                    <a:ext cx="268149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dirty="0">
                        <a:effectLst/>
                        <a:latin typeface="Calibri" panose="020F0502020204030204" pitchFamily="34" charset="0"/>
                      </a:rPr>
                      <a:t>Model 1: Price Optimization</a:t>
                    </a:r>
                    <a:endParaRPr lang="en-SG" dirty="0">
                      <a:effectLst/>
                    </a:endParaRP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1CA1621-4AA3-DE60-06F2-B57A3F6B8100}"/>
                      </a:ext>
                    </a:extLst>
                  </p:cNvPr>
                  <p:cNvSpPr txBox="1"/>
                  <p:nvPr/>
                </p:nvSpPr>
                <p:spPr>
                  <a:xfrm>
                    <a:off x="889686" y="2184444"/>
                    <a:ext cx="268149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dirty="0">
                        <a:effectLst/>
                        <a:latin typeface="Calibri" panose="020F0502020204030204" pitchFamily="34" charset="0"/>
                      </a:rPr>
                      <a:t>Model 2: Abnormally Detection</a:t>
                    </a:r>
                    <a:endParaRPr lang="en-SG" dirty="0">
                      <a:effectLst/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B7460B5-2837-EB18-8CB3-A5714590B65B}"/>
                      </a:ext>
                    </a:extLst>
                  </p:cNvPr>
                  <p:cNvSpPr txBox="1"/>
                  <p:nvPr/>
                </p:nvSpPr>
                <p:spPr>
                  <a:xfrm>
                    <a:off x="889685" y="2456012"/>
                    <a:ext cx="24412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SG" dirty="0">
                        <a:effectLst/>
                        <a:latin typeface="Calibri" panose="020F0502020204030204" pitchFamily="34" charset="0"/>
                      </a:rPr>
                      <a:t>Model 3:</a:t>
                    </a:r>
                    <a:endParaRPr lang="en-SG" dirty="0">
                      <a:effectLst/>
                    </a:endParaRPr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0AA0015-E82E-C660-8C1F-063785304575}"/>
                    </a:ext>
                  </a:extLst>
                </p:cNvPr>
                <p:cNvGrpSpPr/>
                <p:nvPr/>
              </p:nvGrpSpPr>
              <p:grpSpPr>
                <a:xfrm>
                  <a:off x="5784065" y="1493889"/>
                  <a:ext cx="5056747" cy="3659224"/>
                  <a:chOff x="4041762" y="1605099"/>
                  <a:chExt cx="5056747" cy="365922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CEF0BE2-ACBD-A79C-3FCD-B9F026435978}"/>
                      </a:ext>
                    </a:extLst>
                  </p:cNvPr>
                  <p:cNvGrpSpPr/>
                  <p:nvPr/>
                </p:nvGrpSpPr>
                <p:grpSpPr>
                  <a:xfrm>
                    <a:off x="4041762" y="1605099"/>
                    <a:ext cx="5056747" cy="3659224"/>
                    <a:chOff x="4041762" y="1605099"/>
                    <a:chExt cx="5056747" cy="3659224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0B822F1A-820F-0E5C-6656-C55E8B0F36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1762" y="1605099"/>
                      <a:ext cx="5056747" cy="3659224"/>
                      <a:chOff x="3240193" y="1584252"/>
                      <a:chExt cx="5056747" cy="3659224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BD3521B7-F8C9-660D-A74E-2A46A805F0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40193" y="1584252"/>
                        <a:ext cx="5056747" cy="3659224"/>
                        <a:chOff x="3240193" y="1584252"/>
                        <a:chExt cx="5056747" cy="3659224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64A6D73F-C975-0E0D-65E2-FD95D7E45A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40193" y="1584252"/>
                          <a:ext cx="5056747" cy="3659224"/>
                          <a:chOff x="1039253" y="1041991"/>
                          <a:chExt cx="5056747" cy="3659224"/>
                        </a:xfrm>
                      </p:grpSpPr>
                      <p:grpSp>
                        <p:nvGrpSpPr>
                          <p:cNvPr id="12" name="Group 11">
                            <a:extLst>
                              <a:ext uri="{FF2B5EF4-FFF2-40B4-BE49-F238E27FC236}">
                                <a16:creationId xmlns:a16="http://schemas.microsoft.com/office/drawing/2014/main" id="{B942B6B3-0999-C9CC-5F0E-8A077464D4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9253" y="1041991"/>
                            <a:ext cx="5056747" cy="3659224"/>
                            <a:chOff x="1039253" y="1041991"/>
                            <a:chExt cx="5056747" cy="3659224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CDDE28E6-A24D-62DD-75D7-71DAAC7A25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9253" y="1041991"/>
                              <a:ext cx="5056747" cy="3659224"/>
                              <a:chOff x="1039253" y="1041991"/>
                              <a:chExt cx="5056747" cy="3659224"/>
                            </a:xfrm>
                          </p:grpSpPr>
                          <p:sp>
                            <p:nvSpPr>
                              <p:cNvPr id="2" name="Rectangle 1">
                                <a:extLst>
                                  <a:ext uri="{FF2B5EF4-FFF2-40B4-BE49-F238E27FC236}">
                                    <a16:creationId xmlns:a16="http://schemas.microsoft.com/office/drawing/2014/main" id="{FB159ACA-1428-93E0-C5AD-D276A11436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9253" y="1041991"/>
                                <a:ext cx="5056747" cy="3274828"/>
                              </a:xfrm>
                              <a:prstGeom prst="rect">
                                <a:avLst/>
                              </a:prstGeom>
                              <a:ln w="6350"/>
                            </p:spPr>
                            <p:style>
                              <a:lnRef idx="2">
                                <a:schemeClr val="accent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pic>
                            <p:nvPicPr>
                              <p:cNvPr id="1028" name="Picture 4" descr="Cloudera | The Hybrid Data Company">
                                <a:extLst>
                                  <a:ext uri="{FF2B5EF4-FFF2-40B4-BE49-F238E27FC236}">
                                    <a16:creationId xmlns:a16="http://schemas.microsoft.com/office/drawing/2014/main" id="{D42F517D-4CE7-0C92-A080-221BF714244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 rotWithShape="1"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9700" t="34088" r="11382" b="35461"/>
                              <a:stretch/>
                            </p:blipFill>
                            <p:spPr bwMode="auto">
                              <a:xfrm>
                                <a:off x="3570761" y="4477931"/>
                                <a:ext cx="1105786" cy="2232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030" name="Picture 6">
                                <a:extLst>
                                  <a:ext uri="{FF2B5EF4-FFF2-40B4-BE49-F238E27FC236}">
                                    <a16:creationId xmlns:a16="http://schemas.microsoft.com/office/drawing/2014/main" id="{76CDC5BF-EDF7-449E-9569-A3983DA5E9A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0306" y="4413608"/>
                                <a:ext cx="1112585" cy="28760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cxnSp>
                          <p:nvCxnSpPr>
                            <p:cNvPr id="10" name="Straight Connector 9">
                              <a:extLst>
                                <a:ext uri="{FF2B5EF4-FFF2-40B4-BE49-F238E27FC236}">
                                  <a16:creationId xmlns:a16="http://schemas.microsoft.com/office/drawing/2014/main" id="{2774F6ED-1399-1699-8121-FBF31941B01A}"/>
                                </a:ext>
                              </a:extLst>
                            </p:cNvPr>
                            <p:cNvCxnSpPr>
                              <a:stCxn id="2" idx="0"/>
                              <a:endCxn id="2" idx="2"/>
                            </p:cNvCxnSpPr>
                            <p:nvPr/>
                          </p:nvCxnSpPr>
                          <p:spPr>
                            <a:xfrm>
                              <a:off x="3567627" y="1041991"/>
                              <a:ext cx="0" cy="3274828"/>
                            </a:xfrm>
                            <a:prstGeom prst="line">
                              <a:avLst/>
                            </a:prstGeom>
                            <a:ln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24D6E720-D9A1-22D2-B5BF-CAE441C1C1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670995" y="1043521"/>
                            <a:ext cx="187305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just"/>
                            <a:r>
                              <a:rPr lang="en-SG" sz="1400" b="1" dirty="0">
                                <a:effectLst/>
                                <a:latin typeface="Calibri" panose="020F0502020204030204" pitchFamily="34" charset="0"/>
                              </a:rPr>
                              <a:t>Analytics Cluster</a:t>
                            </a:r>
                            <a:endParaRPr lang="en-SG" b="1" dirty="0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5" name="TextBox 14">
                            <a:extLst>
                              <a:ext uri="{FF2B5EF4-FFF2-40B4-BE49-F238E27FC236}">
                                <a16:creationId xmlns:a16="http://schemas.microsoft.com/office/drawing/2014/main" id="{5224F093-BB89-F299-9EAC-A583E882E3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38207" y="1041991"/>
                            <a:ext cx="187305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just"/>
                            <a:r>
                              <a:rPr lang="en-SG" sz="1400" b="1" dirty="0">
                                <a:effectLst/>
                                <a:latin typeface="Calibri" panose="020F0502020204030204" pitchFamily="34" charset="0"/>
                              </a:rPr>
                              <a:t>Operation Cluster</a:t>
                            </a:r>
                            <a:endParaRPr lang="en-SG" b="1" dirty="0">
                              <a:effectLst/>
                            </a:endParaRPr>
                          </a:p>
                        </p:txBody>
                      </p:sp>
                    </p:grp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01459C9A-C464-B45A-F1F0-6A26D36DA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19824" y="2020186"/>
                          <a:ext cx="1681510" cy="1658679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2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D13D8F22-45CA-E14C-378D-F5F22C5D5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1999" y="2020185"/>
                          <a:ext cx="1681510" cy="1658679"/>
                        </a:xfrm>
                        <a:prstGeom prst="rect">
                          <a:avLst/>
                        </a:prstGeom>
                      </p:spPr>
                      <p:style>
                        <a:lnRef idx="1">
                          <a:schemeClr val="accent2"/>
                        </a:lnRef>
                        <a:fillRef idx="2">
                          <a:schemeClr val="accent2"/>
                        </a:fillRef>
                        <a:effectRef idx="1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pic>
                    <p:nvPicPr>
                      <p:cNvPr id="1032" name="Picture 8" descr="How to create an AWS S3 Bucket? - CloudySave">
                        <a:extLst>
                          <a:ext uri="{FF2B5EF4-FFF2-40B4-BE49-F238E27FC236}">
                            <a16:creationId xmlns:a16="http://schemas.microsoft.com/office/drawing/2014/main" id="{862EDBC2-3A04-A4FA-7A35-16342C65DD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222" t="9690" r="20607" b="9389"/>
                      <a:stretch/>
                    </p:blipFill>
                    <p:spPr bwMode="auto">
                      <a:xfrm>
                        <a:off x="3491224" y="4043994"/>
                        <a:ext cx="457200" cy="446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0" name="Picture 8" descr="How to create an AWS S3 Bucket? - CloudySave">
                        <a:extLst>
                          <a:ext uri="{FF2B5EF4-FFF2-40B4-BE49-F238E27FC236}">
                            <a16:creationId xmlns:a16="http://schemas.microsoft.com/office/drawing/2014/main" id="{88E8DF03-0A33-1C79-0329-64067DDB6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223" t="9690" r="20608" b="33144"/>
                      <a:stretch/>
                    </p:blipFill>
                    <p:spPr bwMode="auto">
                      <a:xfrm>
                        <a:off x="5867406" y="4043994"/>
                        <a:ext cx="457188" cy="315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1" name="Picture 8" descr="How to create an AWS S3 Bucket? - CloudySave">
                        <a:extLst>
                          <a:ext uri="{FF2B5EF4-FFF2-40B4-BE49-F238E27FC236}">
                            <a16:creationId xmlns:a16="http://schemas.microsoft.com/office/drawing/2014/main" id="{9F295F66-34AE-D2A7-589B-EEF9D96B5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223" t="9690" r="20608" b="33144"/>
                      <a:stretch/>
                    </p:blipFill>
                    <p:spPr bwMode="auto">
                      <a:xfrm>
                        <a:off x="6303605" y="4043994"/>
                        <a:ext cx="457188" cy="315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2" name="Picture 8" descr="How to create an AWS S3 Bucket? - CloudySave">
                        <a:extLst>
                          <a:ext uri="{FF2B5EF4-FFF2-40B4-BE49-F238E27FC236}">
                            <a16:creationId xmlns:a16="http://schemas.microsoft.com/office/drawing/2014/main" id="{0719F94F-4F1D-A2FA-F1EE-2F4C39D30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223" t="9690" r="20608" b="33144"/>
                      <a:stretch/>
                    </p:blipFill>
                    <p:spPr bwMode="auto">
                      <a:xfrm>
                        <a:off x="6727607" y="4046564"/>
                        <a:ext cx="457188" cy="315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82EE09F6-F3D4-6809-8DBB-3A8535E7D4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7406" y="4001462"/>
                        <a:ext cx="1405241" cy="3934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3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E81C0B13-FD92-94DC-9B3C-7105847683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72476" y="3926123"/>
                        <a:ext cx="99631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just"/>
                        <a:r>
                          <a:rPr lang="en-SG" dirty="0">
                            <a:latin typeface="Calibri" panose="020F0502020204030204" pitchFamily="34" charset="0"/>
                          </a:rPr>
                          <a:t>Production Data</a:t>
                        </a:r>
                        <a:endParaRPr lang="en-SG" dirty="0">
                          <a:effectLst/>
                        </a:endParaRP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6FF0304A-3FBE-3F3E-043D-18C6C60FE0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31749" y="4077124"/>
                        <a:ext cx="13951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just"/>
                        <a:r>
                          <a:rPr lang="en-SG" dirty="0">
                            <a:latin typeface="Calibri" panose="020F0502020204030204" pitchFamily="34" charset="0"/>
                          </a:rPr>
                          <a:t>Your Own Data</a:t>
                        </a:r>
                        <a:endParaRPr lang="en-SG" dirty="0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38B04578-115C-784A-3C7B-BD08F503D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7886" y="2169624"/>
                      <a:ext cx="1211491" cy="970128"/>
                      <a:chOff x="2691641" y="1697146"/>
                      <a:chExt cx="1211491" cy="970128"/>
                    </a:xfrm>
                  </p:grpSpPr>
                  <p:pic>
                    <p:nvPicPr>
                      <p:cNvPr id="1034" name="Picture 10" descr="Data scientist - Free professions and jobs icons">
                        <a:extLst>
                          <a:ext uri="{FF2B5EF4-FFF2-40B4-BE49-F238E27FC236}">
                            <a16:creationId xmlns:a16="http://schemas.microsoft.com/office/drawing/2014/main" id="{541BBA83-9FC3-D4BC-C48F-844AF3F7E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0" y="1697146"/>
                        <a:ext cx="598519" cy="689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74B626E7-04B0-F0F1-1E81-FDC1107F27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91641" y="2359497"/>
                        <a:ext cx="121149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just"/>
                        <a:r>
                          <a:rPr lang="en-SG" dirty="0">
                            <a:latin typeface="Calibri" panose="020F0502020204030204" pitchFamily="34" charset="0"/>
                          </a:rPr>
                          <a:t>Data Scientist</a:t>
                        </a:r>
                        <a:endParaRPr lang="en-SG" dirty="0">
                          <a:effectLst/>
                        </a:endParaRPr>
                      </a:p>
                    </p:txBody>
                  </p:sp>
                </p:grp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EBFFED4-6268-3351-9098-20038A5DDA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2815" y="3154572"/>
                    <a:ext cx="1396160" cy="86773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50D663B8-4404-2263-DF34-C611329F2A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569283" y="3156890"/>
                    <a:ext cx="690649" cy="84429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40B408-67B7-CFD7-DD36-F85580B1397E}"/>
                  </a:ext>
                </a:extLst>
              </p:cNvPr>
              <p:cNvSpPr txBox="1"/>
              <p:nvPr/>
            </p:nvSpPr>
            <p:spPr>
              <a:xfrm>
                <a:off x="4852680" y="2147750"/>
                <a:ext cx="13951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SG" dirty="0">
                    <a:effectLst/>
                  </a:rPr>
                  <a:t>Training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09A5876-BE8A-D050-7EB2-880139405519}"/>
                  </a:ext>
                </a:extLst>
              </p:cNvPr>
              <p:cNvCxnSpPr/>
              <p:nvPr/>
            </p:nvCxnSpPr>
            <p:spPr>
              <a:xfrm flipH="1">
                <a:off x="4110654" y="2449196"/>
                <a:ext cx="21530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F32BD3E-1C85-F3BE-4E00-F5CE259FD32E}"/>
                </a:ext>
              </a:extLst>
            </p:cNvPr>
            <p:cNvCxnSpPr/>
            <p:nvPr/>
          </p:nvCxnSpPr>
          <p:spPr>
            <a:xfrm>
              <a:off x="1697182" y="2966757"/>
              <a:ext cx="23187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2" name="Picture 18" descr="OpenShift - Wikipedia">
            <a:extLst>
              <a:ext uri="{FF2B5EF4-FFF2-40B4-BE49-F238E27FC236}">
                <a16:creationId xmlns:a16="http://schemas.microsoft.com/office/drawing/2014/main" id="{2B81276C-DF29-7D59-867B-281E92FA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960" y="1493888"/>
            <a:ext cx="1281965" cy="13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357B8DB-8EC3-22E0-E180-DB456D19AC8B}"/>
              </a:ext>
            </a:extLst>
          </p:cNvPr>
          <p:cNvGrpSpPr/>
          <p:nvPr/>
        </p:nvGrpSpPr>
        <p:grpSpPr>
          <a:xfrm>
            <a:off x="4752753" y="4994328"/>
            <a:ext cx="5411973" cy="307777"/>
            <a:chOff x="4752753" y="4994328"/>
            <a:chExt cx="5411973" cy="30777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FEA12DF-1816-C05B-AA8D-B67E0E1D7061}"/>
                </a:ext>
              </a:extLst>
            </p:cNvPr>
            <p:cNvCxnSpPr>
              <a:cxnSpLocks/>
            </p:cNvCxnSpPr>
            <p:nvPr/>
          </p:nvCxnSpPr>
          <p:spPr>
            <a:xfrm>
              <a:off x="4752753" y="5295014"/>
              <a:ext cx="5411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6B542C-86C0-92A8-8A37-1AF7281FDEEC}"/>
                </a:ext>
              </a:extLst>
            </p:cNvPr>
            <p:cNvSpPr txBox="1"/>
            <p:nvPr/>
          </p:nvSpPr>
          <p:spPr>
            <a:xfrm>
              <a:off x="4848675" y="4994328"/>
              <a:ext cx="16269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</a:rPr>
                <a:t>Batch Prediction</a:t>
              </a:r>
              <a:endParaRPr lang="en-SG" dirty="0">
                <a:effectLst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A82A0A-D7BB-4A98-7BD5-21AFF05EE78F}"/>
              </a:ext>
            </a:extLst>
          </p:cNvPr>
          <p:cNvGrpSpPr/>
          <p:nvPr/>
        </p:nvGrpSpPr>
        <p:grpSpPr>
          <a:xfrm>
            <a:off x="4732461" y="3474253"/>
            <a:ext cx="6825130" cy="2196105"/>
            <a:chOff x="4732461" y="3474253"/>
            <a:chExt cx="6825130" cy="219610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400A3B5-2C95-FEEE-452B-0007C5F749A7}"/>
                </a:ext>
              </a:extLst>
            </p:cNvPr>
            <p:cNvGrpSpPr/>
            <p:nvPr/>
          </p:nvGrpSpPr>
          <p:grpSpPr>
            <a:xfrm>
              <a:off x="4752753" y="3474253"/>
              <a:ext cx="6804838" cy="2150370"/>
              <a:chOff x="4752753" y="3474253"/>
              <a:chExt cx="6804838" cy="215037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F19606-61F5-5A49-219C-93B8D5D3AEF8}"/>
                  </a:ext>
                </a:extLst>
              </p:cNvPr>
              <p:cNvCxnSpPr/>
              <p:nvPr/>
            </p:nvCxnSpPr>
            <p:spPr>
              <a:xfrm>
                <a:off x="4752753" y="5624623"/>
                <a:ext cx="680483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8D11DDB-E736-56B3-32B8-FC0F6CEA8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7591" y="3474253"/>
                <a:ext cx="0" cy="214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6D0A4D-9C9F-9F5E-AF37-DB48A24D16E8}"/>
                </a:ext>
              </a:extLst>
            </p:cNvPr>
            <p:cNvSpPr txBox="1"/>
            <p:nvPr/>
          </p:nvSpPr>
          <p:spPr>
            <a:xfrm>
              <a:off x="4732461" y="5362581"/>
              <a:ext cx="20624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dirty="0">
                  <a:latin typeface="Calibri" panose="020F0502020204030204" pitchFamily="34" charset="0"/>
                </a:rPr>
                <a:t>Real-time Prediction</a:t>
              </a:r>
              <a:endParaRPr lang="en-SG" dirty="0">
                <a:effectLst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57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Viet Linh</dc:creator>
  <cp:lastModifiedBy>NGUYEN Ha Quan</cp:lastModifiedBy>
  <cp:revision>90</cp:revision>
  <dcterms:created xsi:type="dcterms:W3CDTF">2022-07-04T15:47:50Z</dcterms:created>
  <dcterms:modified xsi:type="dcterms:W3CDTF">2022-10-12T06:47:52Z</dcterms:modified>
</cp:coreProperties>
</file>