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1" r:id="rId5"/>
    <p:sldId id="265" r:id="rId6"/>
    <p:sldId id="262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09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023F-D1AE-8E00-ED50-53D69D01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E3919-1370-DBD7-E94F-A563CB54C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4ECE-1BAB-0E5E-9380-6396931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A655-AB1A-1B37-8C0B-FF132825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5CBE-92F2-7AFC-9714-1485DBDB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8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0F8F-86FF-5168-42A3-A0931887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E233-1AA8-D4B4-BB45-4B854D64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6F8D-9475-11D1-3D00-CBAFEE2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A959-F1FA-6A2D-5AFC-2F4867E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AB48-72B6-DF63-E251-4DAC6E24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8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1B666-5C33-F81D-3AA8-355386212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ABAA-4437-E333-9C99-874B8DE76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6D1C-762E-C7B0-A44C-26ADC36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BF4A-0C90-1AD5-7D1B-7BAFF5FD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48ED-6ABD-647C-1C40-59F23315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9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AD10-3291-A7BB-EF3F-64882A89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7D81-9954-B100-10D5-E51A72B5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D133-1B6D-F2F8-0345-34846BED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F076-3110-80D0-F59B-E30E20DB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C5C0-4849-8F6E-39AC-E6C999E0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1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A764-F05B-C998-5612-D18DDB2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C3BA-CC7D-5CC3-D3A1-829FF15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9793B-E8DE-007A-17CC-0410E94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00C9-919E-5247-95DB-E99589EA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301A-CB54-DF33-5F39-F0FFB447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4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C71-FCF3-4ACE-AA02-457BBA09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1691-B153-700E-0D33-1CE4189B5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EB0CA-47B0-9873-2889-55A982AE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EDBCB-7DD4-75F7-59A4-707CFAFC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4728-0FD1-9FDE-6A71-36D4F7BB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02B3-7BE6-3699-117C-BD2E71B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0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3BFB-1D02-7A49-E014-AF43B3ED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9C658-F276-21BA-CD0B-624F5E90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73422-D813-EE4C-4CB3-332958D0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24326-C5DB-8462-5E37-F5033935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3AB03-C336-FBA8-1D65-61CAB6A4B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7BA99-9E11-E78E-BF27-7ACA7A4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4280D-AD34-7CA0-88C6-7A9DA77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9CCAD-7A7B-148E-9379-FD9DEEBC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1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9E66-E72B-3C74-6DBD-29C2AED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C9D39-0A87-4737-78D9-65B3951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C582-39F6-F840-D164-E4E48105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8D211-F640-DE04-D3F1-DABD0C8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02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83507-81D9-9F29-98FD-09547E0B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47EB7-3DA0-E73A-6D83-BB5AB34F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88BF2-4497-5A4E-F2F3-FA02BB5B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5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F07-FEB6-E42E-56FC-307D07F3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23A2-D782-BC2D-E2DD-F84ED69B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99FF6-2126-4094-0A04-CF633AC8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58F2C-852E-7AD2-2C31-D11D0D5B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73491-CA33-707A-236B-6D805F7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A0FCF-7C62-B59E-7B84-AAD56EA6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56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597D-946A-58BA-8F9D-1608693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E4460-950C-AFC8-388B-93DD13F12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2C7B0-3D38-48FD-9D0B-A10D0BB8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F22D-12EE-7016-7120-64FDC784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34EB8-73B8-4084-DE7A-15F7E0B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79688-1798-5981-1246-CB9E845F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8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E607B-E21E-8CB6-ADE2-39642565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AA4B-D0AA-5CF2-E694-BD5441CC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204B-48FB-7F63-DDBE-BB10D56ED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FA36-3EF8-4B6D-AEE3-B687F9118A17}" type="datetimeFigureOut">
              <a:rPr lang="en-SG" smtClean="0"/>
              <a:t>20/11/22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DD00-D48B-6692-5FBB-D97C366AA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8F49-D66B-6018-5B37-4325895A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2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FC63-8498-0907-621D-645DDF26681C}"/>
              </a:ext>
            </a:extLst>
          </p:cNvPr>
          <p:cNvSpPr txBox="1"/>
          <p:nvPr/>
        </p:nvSpPr>
        <p:spPr>
          <a:xfrm>
            <a:off x="230821" y="40231"/>
            <a:ext cx="392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? Model Monitoring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C0E3F-6A07-ED9F-9ADB-17A879F4E672}"/>
              </a:ext>
            </a:extLst>
          </p:cNvPr>
          <p:cNvSpPr txBox="1"/>
          <p:nvPr/>
        </p:nvSpPr>
        <p:spPr>
          <a:xfrm>
            <a:off x="96193" y="785727"/>
            <a:ext cx="1115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Train-serving skew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Model performing well during development but poorly after production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8356A2-9F0D-67EC-356C-3A792112C68E}"/>
              </a:ext>
            </a:extLst>
          </p:cNvPr>
          <p:cNvGrpSpPr/>
          <p:nvPr/>
        </p:nvGrpSpPr>
        <p:grpSpPr>
          <a:xfrm>
            <a:off x="2371062" y="1323396"/>
            <a:ext cx="6216502" cy="3360745"/>
            <a:chOff x="2371062" y="1323396"/>
            <a:chExt cx="6216502" cy="3360745"/>
          </a:xfrm>
        </p:grpSpPr>
        <p:pic>
          <p:nvPicPr>
            <p:cNvPr id="32" name="Picture 2" descr="Two different distributions of images with letters.">
              <a:extLst>
                <a:ext uri="{FF2B5EF4-FFF2-40B4-BE49-F238E27FC236}">
                  <a16:creationId xmlns:a16="http://schemas.microsoft.com/office/drawing/2014/main" id="{656DBACA-0ACD-2013-DA61-77005BDE9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66"/>
            <a:stretch/>
          </p:blipFill>
          <p:spPr bwMode="auto">
            <a:xfrm>
              <a:off x="2371062" y="1323396"/>
              <a:ext cx="6216502" cy="2976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853A6A-7CAA-2D4A-2C93-EFDF4C3EF36E}"/>
                </a:ext>
              </a:extLst>
            </p:cNvPr>
            <p:cNvSpPr txBox="1"/>
            <p:nvPr/>
          </p:nvSpPr>
          <p:spPr>
            <a:xfrm>
              <a:off x="2371062" y="4376364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0" dirty="0">
                  <a:solidFill>
                    <a:srgbClr val="1A1B1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Training-serving skew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67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FC63-8498-0907-621D-645DDF26681C}"/>
              </a:ext>
            </a:extLst>
          </p:cNvPr>
          <p:cNvSpPr txBox="1"/>
          <p:nvPr/>
        </p:nvSpPr>
        <p:spPr>
          <a:xfrm>
            <a:off x="230821" y="40231"/>
            <a:ext cx="392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? Model Monitoring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C0E3F-6A07-ED9F-9ADB-17A879F4E672}"/>
              </a:ext>
            </a:extLst>
          </p:cNvPr>
          <p:cNvSpPr txBox="1"/>
          <p:nvPr/>
        </p:nvSpPr>
        <p:spPr>
          <a:xfrm>
            <a:off x="96193" y="785727"/>
            <a:ext cx="111530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Train-serving skew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Model performing well during development but poorly after production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Distribution shifts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Model performing well when first deployed, but poorly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Covariate shift: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distribution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Label shift: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output distribution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Concept drift: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patterns the model learned no longer hold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104085-C3F8-199C-0952-E6A4529959E1}"/>
              </a:ext>
            </a:extLst>
          </p:cNvPr>
          <p:cNvGrpSpPr/>
          <p:nvPr/>
        </p:nvGrpSpPr>
        <p:grpSpPr>
          <a:xfrm>
            <a:off x="5852262" y="2656706"/>
            <a:ext cx="5843552" cy="3355200"/>
            <a:chOff x="5405694" y="2254103"/>
            <a:chExt cx="5843552" cy="3356982"/>
          </a:xfrm>
        </p:grpSpPr>
        <p:pic>
          <p:nvPicPr>
            <p:cNvPr id="3074" name="Picture 2" descr="Plot that shows model decay without retraining VS regularly updated model.">
              <a:extLst>
                <a:ext uri="{FF2B5EF4-FFF2-40B4-BE49-F238E27FC236}">
                  <a16:creationId xmlns:a16="http://schemas.microsoft.com/office/drawing/2014/main" id="{FE05B825-F385-4EF3-D0A8-388F98E21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40"/>
            <a:stretch/>
          </p:blipFill>
          <p:spPr bwMode="auto">
            <a:xfrm>
              <a:off x="5405694" y="2254103"/>
              <a:ext cx="5843552" cy="3062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FF86-2BFE-FD9A-EA63-5ADAA7D33311}"/>
                </a:ext>
              </a:extLst>
            </p:cNvPr>
            <p:cNvSpPr txBox="1"/>
            <p:nvPr/>
          </p:nvSpPr>
          <p:spPr>
            <a:xfrm>
              <a:off x="5417787" y="5303308"/>
              <a:ext cx="55192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SG" sz="1400" b="0" dirty="0">
                  <a:solidFill>
                    <a:srgbClr val="1A1B1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odel performance over time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52FE6D-9977-9D22-9051-4C34B7D4598C}"/>
              </a:ext>
            </a:extLst>
          </p:cNvPr>
          <p:cNvGrpSpPr/>
          <p:nvPr/>
        </p:nvGrpSpPr>
        <p:grpSpPr>
          <a:xfrm>
            <a:off x="230821" y="2656706"/>
            <a:ext cx="6097772" cy="3353398"/>
            <a:chOff x="230821" y="2656706"/>
            <a:chExt cx="6097772" cy="335339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39CFA31C-20EA-8A0E-063A-E8BDF70CC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1" y="2656706"/>
              <a:ext cx="5519257" cy="3011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FFA998-D0CF-D810-622D-0DDF00064327}"/>
                </a:ext>
              </a:extLst>
            </p:cNvPr>
            <p:cNvSpPr txBox="1"/>
            <p:nvPr/>
          </p:nvSpPr>
          <p:spPr>
            <a:xfrm>
              <a:off x="230821" y="5702327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SG" dirty="0"/>
                <a:t>Feature distribution in training and production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FC63-8498-0907-621D-645DDF26681C}"/>
              </a:ext>
            </a:extLst>
          </p:cNvPr>
          <p:cNvSpPr txBox="1"/>
          <p:nvPr/>
        </p:nvSpPr>
        <p:spPr>
          <a:xfrm>
            <a:off x="230821" y="40231"/>
            <a:ext cx="392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? Model Monitoring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C0E3F-6A07-ED9F-9ADB-17A879F4E672}"/>
              </a:ext>
            </a:extLst>
          </p:cNvPr>
          <p:cNvSpPr txBox="1"/>
          <p:nvPr/>
        </p:nvSpPr>
        <p:spPr>
          <a:xfrm>
            <a:off x="96193" y="909247"/>
            <a:ext cx="111530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Type of Shift/Drifts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Sudden Shifts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Gradual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Sudden shifts are easier to detect than gradual shifts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Shifts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Temporal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Spatial shift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application gets a new group of user, or your application is now served on a different type of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Temporal shift: same users, same devices, but behaviors change over time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565FB-A511-BB3A-251F-455AAF90C77A}"/>
              </a:ext>
            </a:extLst>
          </p:cNvPr>
          <p:cNvGrpSpPr/>
          <p:nvPr/>
        </p:nvGrpSpPr>
        <p:grpSpPr>
          <a:xfrm>
            <a:off x="5355414" y="2649878"/>
            <a:ext cx="6097772" cy="1642865"/>
            <a:chOff x="230821" y="4118219"/>
            <a:chExt cx="6097772" cy="16428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FFA998-D0CF-D810-622D-0DDF00064327}"/>
                </a:ext>
              </a:extLst>
            </p:cNvPr>
            <p:cNvSpPr txBox="1"/>
            <p:nvPr/>
          </p:nvSpPr>
          <p:spPr>
            <a:xfrm>
              <a:off x="230821" y="5453307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Gradual Concept Drift</a:t>
              </a:r>
            </a:p>
          </p:txBody>
        </p:sp>
        <p:pic>
          <p:nvPicPr>
            <p:cNvPr id="8194" name="Picture 2" descr="Gradual concept drift.">
              <a:extLst>
                <a:ext uri="{FF2B5EF4-FFF2-40B4-BE49-F238E27FC236}">
                  <a16:creationId xmlns:a16="http://schemas.microsoft.com/office/drawing/2014/main" id="{C4C55363-FB31-41B3-2B26-C2550AB60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06"/>
            <a:stretch/>
          </p:blipFill>
          <p:spPr bwMode="auto">
            <a:xfrm>
              <a:off x="669414" y="4118219"/>
              <a:ext cx="5220586" cy="1384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45FB-466C-619A-018C-1A5CFCB4A7C3}"/>
              </a:ext>
            </a:extLst>
          </p:cNvPr>
          <p:cNvGrpSpPr/>
          <p:nvPr/>
        </p:nvGrpSpPr>
        <p:grpSpPr>
          <a:xfrm>
            <a:off x="-163843" y="2718877"/>
            <a:ext cx="5519257" cy="1573866"/>
            <a:chOff x="5864355" y="4180177"/>
            <a:chExt cx="5519257" cy="15738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FF86-2BFE-FD9A-EA63-5ADAA7D33311}"/>
                </a:ext>
              </a:extLst>
            </p:cNvPr>
            <p:cNvSpPr txBox="1"/>
            <p:nvPr/>
          </p:nvSpPr>
          <p:spPr>
            <a:xfrm>
              <a:off x="5864355" y="5446429"/>
              <a:ext cx="5519257" cy="307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Sudden Concept Drift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96" name="Picture 4" descr="Sudden concept drift.">
              <a:extLst>
                <a:ext uri="{FF2B5EF4-FFF2-40B4-BE49-F238E27FC236}">
                  <a16:creationId xmlns:a16="http://schemas.microsoft.com/office/drawing/2014/main" id="{5B9C17FB-0A30-FEEF-C6C7-1C7BE1568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54"/>
            <a:stretch/>
          </p:blipFill>
          <p:spPr bwMode="auto">
            <a:xfrm>
              <a:off x="6262576" y="4180177"/>
              <a:ext cx="4986670" cy="1266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30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02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#1: Ground Truth Labels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C4FF880-A0E5-4351-0B1B-E073BDAEA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3440"/>
              </p:ext>
            </p:extLst>
          </p:nvPr>
        </p:nvGraphicFramePr>
        <p:xfrm>
          <a:off x="383175" y="1458217"/>
          <a:ext cx="561280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8780499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2789835483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960299120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2863876767"/>
                    </a:ext>
                  </a:extLst>
                </a:gridCol>
                <a:gridCol w="1201478">
                  <a:extLst>
                    <a:ext uri="{9D8B030D-6E8A-4147-A177-3AD203B41FA5}">
                      <a16:colId xmlns:a16="http://schemas.microsoft.com/office/drawing/2014/main" val="215990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1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038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1CA80-758D-3850-E11B-4E96BE872B44}"/>
              </a:ext>
            </a:extLst>
          </p:cNvPr>
          <p:cNvGrpSpPr/>
          <p:nvPr/>
        </p:nvGrpSpPr>
        <p:grpSpPr>
          <a:xfrm>
            <a:off x="3676947" y="2558688"/>
            <a:ext cx="2440319" cy="1277370"/>
            <a:chOff x="3655681" y="3609624"/>
            <a:chExt cx="2440319" cy="1277370"/>
          </a:xfrm>
        </p:grpSpPr>
        <p:pic>
          <p:nvPicPr>
            <p:cNvPr id="11" name="Google Shape;158;p2">
              <a:extLst>
                <a:ext uri="{FF2B5EF4-FFF2-40B4-BE49-F238E27FC236}">
                  <a16:creationId xmlns:a16="http://schemas.microsoft.com/office/drawing/2014/main" id="{6C01B86D-0291-0547-B193-6F874FA1847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81971" y="3611537"/>
              <a:ext cx="639710" cy="773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6;p3">
              <a:extLst>
                <a:ext uri="{FF2B5EF4-FFF2-40B4-BE49-F238E27FC236}">
                  <a16:creationId xmlns:a16="http://schemas.microsoft.com/office/drawing/2014/main" id="{58576E49-7647-877D-0CB3-AAD2E5C661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9052" y="3609624"/>
              <a:ext cx="827512" cy="713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25;p2">
              <a:extLst>
                <a:ext uri="{FF2B5EF4-FFF2-40B4-BE49-F238E27FC236}">
                  <a16:creationId xmlns:a16="http://schemas.microsoft.com/office/drawing/2014/main" id="{16C2EBD4-D3BC-7EBD-CA08-14F1A026F163}"/>
                </a:ext>
              </a:extLst>
            </p:cNvPr>
            <p:cNvSpPr txBox="1"/>
            <p:nvPr/>
          </p:nvSpPr>
          <p:spPr>
            <a:xfrm>
              <a:off x="4981745" y="4425370"/>
              <a:ext cx="1114255" cy="461624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Non-Relational</a:t>
              </a:r>
            </a:p>
            <a:p>
              <a:pPr marR="0"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Schema-less</a:t>
              </a:r>
              <a:endParaRPr dirty="0"/>
            </a:p>
          </p:txBody>
        </p:sp>
        <p:sp>
          <p:nvSpPr>
            <p:cNvPr id="14" name="Google Shape;125;p2">
              <a:extLst>
                <a:ext uri="{FF2B5EF4-FFF2-40B4-BE49-F238E27FC236}">
                  <a16:creationId xmlns:a16="http://schemas.microsoft.com/office/drawing/2014/main" id="{871D91ED-8262-0DA2-3397-67B1237932B9}"/>
                </a:ext>
              </a:extLst>
            </p:cNvPr>
            <p:cNvSpPr txBox="1"/>
            <p:nvPr/>
          </p:nvSpPr>
          <p:spPr>
            <a:xfrm>
              <a:off x="3655681" y="4425370"/>
              <a:ext cx="1114255" cy="27695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7B1C79-8744-A1D3-A225-8F5D4A51B796}"/>
              </a:ext>
            </a:extLst>
          </p:cNvPr>
          <p:cNvGrpSpPr/>
          <p:nvPr/>
        </p:nvGrpSpPr>
        <p:grpSpPr>
          <a:xfrm>
            <a:off x="8785613" y="1536050"/>
            <a:ext cx="1763839" cy="861895"/>
            <a:chOff x="9006942" y="2402030"/>
            <a:chExt cx="1763839" cy="861895"/>
          </a:xfrm>
        </p:grpSpPr>
        <p:pic>
          <p:nvPicPr>
            <p:cNvPr id="22" name="Picture 10" descr="Data scientist - Free professions and jobs icons">
              <a:extLst>
                <a:ext uri="{FF2B5EF4-FFF2-40B4-BE49-F238E27FC236}">
                  <a16:creationId xmlns:a16="http://schemas.microsoft.com/office/drawing/2014/main" id="{8B13CF12-5D9C-D81A-2B32-14C05823B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9935" y="2402030"/>
              <a:ext cx="608185" cy="60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80F04D-2A77-6C43-BC16-476F970FE280}"/>
                </a:ext>
              </a:extLst>
            </p:cNvPr>
            <p:cNvSpPr txBox="1"/>
            <p:nvPr/>
          </p:nvSpPr>
          <p:spPr>
            <a:xfrm>
              <a:off x="9006942" y="2956148"/>
              <a:ext cx="17638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Scientist</a:t>
              </a:r>
              <a:endParaRPr lang="en-SG" sz="140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862823-8322-C541-34D6-895F1CB5CFB8}"/>
              </a:ext>
            </a:extLst>
          </p:cNvPr>
          <p:cNvSpPr txBox="1"/>
          <p:nvPr/>
        </p:nvSpPr>
        <p:spPr>
          <a:xfrm>
            <a:off x="300448" y="792103"/>
            <a:ext cx="112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Accuracy-related metrics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measure model performance work by comparing the model’s predictions to ground truth (GT) Labels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DD9B1-61A1-9A0A-ADD3-7445C044BF13}"/>
              </a:ext>
            </a:extLst>
          </p:cNvPr>
          <p:cNvSpPr txBox="1"/>
          <p:nvPr/>
        </p:nvSpPr>
        <p:spPr>
          <a:xfrm>
            <a:off x="300448" y="4280907"/>
            <a:ext cx="6408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&amp; 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SG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 feedback 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predictions: click through, upvote, downvote, duration watch, etc.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– Recommender System: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rec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X minutes, no click 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bad rec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65B5D17-9236-6446-E672-206EE289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38" y="3651393"/>
            <a:ext cx="4871046" cy="310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41F56F4-22B1-6E0E-9B02-47275F72905C}"/>
              </a:ext>
            </a:extLst>
          </p:cNvPr>
          <p:cNvGrpSpPr/>
          <p:nvPr/>
        </p:nvGrpSpPr>
        <p:grpSpPr>
          <a:xfrm>
            <a:off x="6000308" y="1397611"/>
            <a:ext cx="3273305" cy="1689437"/>
            <a:chOff x="6000308" y="1397611"/>
            <a:chExt cx="3273305" cy="16894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A90F3C-FCE5-7976-8797-DA8499322139}"/>
                </a:ext>
              </a:extLst>
            </p:cNvPr>
            <p:cNvGrpSpPr/>
            <p:nvPr/>
          </p:nvGrpSpPr>
          <p:grpSpPr>
            <a:xfrm>
              <a:off x="6000308" y="1397611"/>
              <a:ext cx="3273305" cy="1689437"/>
              <a:chOff x="6000308" y="1397611"/>
              <a:chExt cx="3273305" cy="16894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1492DF9-8A9C-C293-F5DE-AAF63A62FA7B}"/>
                  </a:ext>
                </a:extLst>
              </p:cNvPr>
              <p:cNvGrpSpPr/>
              <p:nvPr/>
            </p:nvGrpSpPr>
            <p:grpSpPr>
              <a:xfrm>
                <a:off x="6000308" y="2191994"/>
                <a:ext cx="3009753" cy="895054"/>
                <a:chOff x="5979042" y="3242930"/>
                <a:chExt cx="3009753" cy="895054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AB69056-B15C-037E-6F3F-E1305E2FF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9042" y="3242930"/>
                  <a:ext cx="30097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124" name="Picture 4" descr="Kafka: The first concept - ITZone">
                  <a:extLst>
                    <a:ext uri="{FF2B5EF4-FFF2-40B4-BE49-F238E27FC236}">
                      <a16:creationId xmlns:a16="http://schemas.microsoft.com/office/drawing/2014/main" id="{3ADDE512-D6B8-2B1B-53C3-9B9A861F40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7088" y="3261684"/>
                  <a:ext cx="1348154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B2E539-7225-D257-74F4-D439C3BCC519}"/>
                  </a:ext>
                </a:extLst>
              </p:cNvPr>
              <p:cNvSpPr txBox="1"/>
              <p:nvPr/>
            </p:nvSpPr>
            <p:spPr>
              <a:xfrm>
                <a:off x="6041902" y="1397611"/>
                <a:ext cx="323171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Alert policy: condition for alert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Notification channels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</a:p>
            </p:txBody>
          </p:sp>
        </p:grp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EB0D10B3-0F97-5A58-18F6-E079E34FB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075" y="2263947"/>
              <a:ext cx="1177971" cy="67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7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02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#1: Ground Truth Labels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15F1B-6330-11C1-8405-C75A35FBF7C2}"/>
              </a:ext>
            </a:extLst>
          </p:cNvPr>
          <p:cNvSpPr txBox="1"/>
          <p:nvPr/>
        </p:nvSpPr>
        <p:spPr>
          <a:xfrm>
            <a:off x="230821" y="765761"/>
            <a:ext cx="10412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Cumulative and Sliding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Cumulative statistics contain information from previous time windows, they might obscure what happens in a specific time window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8BD57-41F7-2765-E3C3-89823DD92EC9}"/>
              </a:ext>
            </a:extLst>
          </p:cNvPr>
          <p:cNvGrpSpPr/>
          <p:nvPr/>
        </p:nvGrpSpPr>
        <p:grpSpPr>
          <a:xfrm>
            <a:off x="2508394" y="1433404"/>
            <a:ext cx="5901960" cy="3106700"/>
            <a:chOff x="2340719" y="1029365"/>
            <a:chExt cx="7053138" cy="3787429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761A868E-AEEA-845A-E2EA-6080EC77F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719" y="1029365"/>
              <a:ext cx="7053138" cy="3479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C8DD6B-B7C7-C5B5-E19E-952B7BB9AA89}"/>
                </a:ext>
              </a:extLst>
            </p:cNvPr>
            <p:cNvSpPr txBox="1"/>
            <p:nvPr/>
          </p:nvSpPr>
          <p:spPr>
            <a:xfrm>
              <a:off x="3144578" y="4509017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Cumulative accuracy hides the sudden dip in accuracy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A69884-849F-7640-1255-55A72B4A81C5}"/>
              </a:ext>
            </a:extLst>
          </p:cNvPr>
          <p:cNvSpPr txBox="1"/>
          <p:nvPr/>
        </p:nvSpPr>
        <p:spPr>
          <a:xfrm>
            <a:off x="230821" y="4628588"/>
            <a:ext cx="1125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 #2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GT labels might be unavailable or too delayed to be useful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ACB193-B650-C6FE-4283-7892988A76EF}"/>
              </a:ext>
            </a:extLst>
          </p:cNvPr>
          <p:cNvGrpSpPr/>
          <p:nvPr/>
        </p:nvGrpSpPr>
        <p:grpSpPr>
          <a:xfrm>
            <a:off x="1949858" y="5083573"/>
            <a:ext cx="7819068" cy="1644604"/>
            <a:chOff x="230821" y="5093645"/>
            <a:chExt cx="7819068" cy="16446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4DC6BB-63F0-9F9F-2253-060DED93E63B}"/>
                </a:ext>
              </a:extLst>
            </p:cNvPr>
            <p:cNvGrpSpPr/>
            <p:nvPr/>
          </p:nvGrpSpPr>
          <p:grpSpPr>
            <a:xfrm>
              <a:off x="230821" y="5093645"/>
              <a:ext cx="7819068" cy="1644604"/>
              <a:chOff x="500911" y="1784396"/>
              <a:chExt cx="7819068" cy="164460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C30B7D8-95A3-0DD4-1591-1DB166F83C96}"/>
                  </a:ext>
                </a:extLst>
              </p:cNvPr>
              <p:cNvGrpSpPr/>
              <p:nvPr/>
            </p:nvGrpSpPr>
            <p:grpSpPr>
              <a:xfrm>
                <a:off x="500911" y="1784396"/>
                <a:ext cx="7819068" cy="1309679"/>
                <a:chOff x="1053804" y="1582377"/>
                <a:chExt cx="7819068" cy="130967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7B40ED4B-0EA5-CFDD-AADC-37DD11C8B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3804" y="2135372"/>
                  <a:ext cx="7819068" cy="756684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61C3DC-1335-281B-4812-927F207FA37C}"/>
                    </a:ext>
                  </a:extLst>
                </p:cNvPr>
                <p:cNvSpPr txBox="1"/>
                <p:nvPr/>
              </p:nvSpPr>
              <p:spPr>
                <a:xfrm>
                  <a:off x="1216389" y="1582377"/>
                  <a:ext cx="2295092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Prediction is served</a:t>
                  </a:r>
                </a:p>
                <a:p>
                  <a:pPr algn="ctr"/>
                  <a:r>
                    <a:rPr lang="en-SG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E.g. Transactions in </a:t>
                  </a:r>
                  <a:r>
                    <a:rPr lang="en-SG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30 Nov </a:t>
                  </a:r>
                  <a:r>
                    <a:rPr lang="en-SG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will be roll-overed or not 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BEE2BDF-085C-DF50-FE9F-E75C1DB56437}"/>
                    </a:ext>
                  </a:extLst>
                </p:cNvPr>
                <p:cNvSpPr txBox="1"/>
                <p:nvPr/>
              </p:nvSpPr>
              <p:spPr>
                <a:xfrm>
                  <a:off x="5134718" y="1641120"/>
                  <a:ext cx="114203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GT Label is generated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3E77F-0B11-674B-545B-8B4F08282473}"/>
                  </a:ext>
                </a:extLst>
              </p:cNvPr>
              <p:cNvSpPr txBox="1"/>
              <p:nvPr/>
            </p:nvSpPr>
            <p:spPr>
              <a:xfrm>
                <a:off x="2958587" y="2905780"/>
                <a:ext cx="11420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Feedback loop length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73C437-CC90-8D94-A843-7D0E571E95BB}"/>
                </a:ext>
              </a:extLst>
            </p:cNvPr>
            <p:cNvSpPr txBox="1"/>
            <p:nvPr/>
          </p:nvSpPr>
          <p:spPr>
            <a:xfrm>
              <a:off x="888642" y="6215029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 Nov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183399-6BDE-BE2A-4B77-D149959D3937}"/>
                </a:ext>
              </a:extLst>
            </p:cNvPr>
            <p:cNvSpPr txBox="1"/>
            <p:nvPr/>
          </p:nvSpPr>
          <p:spPr>
            <a:xfrm>
              <a:off x="4405592" y="6186071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 Nov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8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4869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Statistical Methods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8E04B-5D3E-237A-387C-1C62031E3405}"/>
              </a:ext>
            </a:extLst>
          </p:cNvPr>
          <p:cNvSpPr txBox="1"/>
          <p:nvPr/>
        </p:nvSpPr>
        <p:spPr>
          <a:xfrm>
            <a:off x="6026525" y="823820"/>
            <a:ext cx="60038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to detect whether 2 distributions are the same/shifted:</a:t>
            </a:r>
            <a:endParaRPr lang="en-SG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ompare statistics like </a:t>
            </a:r>
            <a:r>
              <a:rPr lang="en-SG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mean, median, variance, quantiles, skewness, kurtosis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Two-sample hypothesis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(e.g., Kolmogorov–Smirnov 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a test to determine whether the difference between two populations (two sets of data) is statistically significant.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highly recommended to reduce the dimensionality of the data before performing a two-sample test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AA61A0E-231C-B235-2E9F-3E0A195AFF2A}"/>
              </a:ext>
            </a:extLst>
          </p:cNvPr>
          <p:cNvSpPr/>
          <p:nvPr/>
        </p:nvSpPr>
        <p:spPr>
          <a:xfrm>
            <a:off x="754726" y="969361"/>
            <a:ext cx="1031358" cy="5542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0E7688-4B99-F2DA-452C-184A6A0A61AF}"/>
              </a:ext>
            </a:extLst>
          </p:cNvPr>
          <p:cNvSpPr/>
          <p:nvPr/>
        </p:nvSpPr>
        <p:spPr>
          <a:xfrm>
            <a:off x="791940" y="2321839"/>
            <a:ext cx="627322" cy="474490"/>
          </a:xfrm>
          <a:prstGeom prst="roundRect">
            <a:avLst/>
          </a:prstGeom>
          <a:solidFill>
            <a:srgbClr val="009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68B2809-70F1-D784-C536-C1C15B90EF1F}"/>
              </a:ext>
            </a:extLst>
          </p:cNvPr>
          <p:cNvSpPr/>
          <p:nvPr/>
        </p:nvSpPr>
        <p:spPr>
          <a:xfrm>
            <a:off x="1052631" y="2973549"/>
            <a:ext cx="627322" cy="474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pic>
        <p:nvPicPr>
          <p:cNvPr id="12290" name="Picture 2" descr="Predictive models - Free computer icons">
            <a:extLst>
              <a:ext uri="{FF2B5EF4-FFF2-40B4-BE49-F238E27FC236}">
                <a16:creationId xmlns:a16="http://schemas.microsoft.com/office/drawing/2014/main" id="{B3342483-B6CE-B223-A3E4-08065E0D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101247"/>
            <a:ext cx="844697" cy="8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81A97E-AD69-AD4E-5D9B-E96E633A35E0}"/>
              </a:ext>
            </a:extLst>
          </p:cNvPr>
          <p:cNvSpPr/>
          <p:nvPr/>
        </p:nvSpPr>
        <p:spPr>
          <a:xfrm>
            <a:off x="806804" y="1625982"/>
            <a:ext cx="844697" cy="42106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E5E7D9-540D-382E-2B6F-D28313B02D4F}"/>
              </a:ext>
            </a:extLst>
          </p:cNvPr>
          <p:cNvGrpSpPr/>
          <p:nvPr/>
        </p:nvGrpSpPr>
        <p:grpSpPr>
          <a:xfrm>
            <a:off x="1722991" y="980227"/>
            <a:ext cx="1142035" cy="307777"/>
            <a:chOff x="1755074" y="1990320"/>
            <a:chExt cx="1142035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E178B2E-D4B1-2930-EEF6-269B1D70E3A9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1818167" y="2256571"/>
              <a:ext cx="9888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A91893-8F50-8551-8978-684F26BD7570}"/>
                </a:ext>
              </a:extLst>
            </p:cNvPr>
            <p:cNvSpPr txBox="1"/>
            <p:nvPr/>
          </p:nvSpPr>
          <p:spPr>
            <a:xfrm>
              <a:off x="1755074" y="1990320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5597C3-EB7A-BEC3-C6A4-34A1CCB44636}"/>
              </a:ext>
            </a:extLst>
          </p:cNvPr>
          <p:cNvGrpSpPr/>
          <p:nvPr/>
        </p:nvGrpSpPr>
        <p:grpSpPr>
          <a:xfrm>
            <a:off x="1651501" y="1515077"/>
            <a:ext cx="1170487" cy="307777"/>
            <a:chOff x="1645196" y="1949438"/>
            <a:chExt cx="1170487" cy="30777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E24482C-66A2-3AEC-1A88-3E0484BA2066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V="1">
              <a:off x="1645196" y="2256571"/>
              <a:ext cx="1161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050FD6-C74A-3EFC-D7FE-D41701FCAD86}"/>
                </a:ext>
              </a:extLst>
            </p:cNvPr>
            <p:cNvSpPr txBox="1"/>
            <p:nvPr/>
          </p:nvSpPr>
          <p:spPr>
            <a:xfrm>
              <a:off x="1673648" y="1949438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91B83D3-C84C-3CD4-0998-49388A2C4CE6}"/>
              </a:ext>
            </a:extLst>
          </p:cNvPr>
          <p:cNvGrpSpPr/>
          <p:nvPr/>
        </p:nvGrpSpPr>
        <p:grpSpPr>
          <a:xfrm>
            <a:off x="3676394" y="1648991"/>
            <a:ext cx="1813212" cy="421061"/>
            <a:chOff x="3662555" y="2648512"/>
            <a:chExt cx="1813212" cy="42106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99C987-5308-3318-8F3F-BDFAFF04462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2A4C020-D70D-803B-D8EB-4A8FF5DFA146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1B2983-13AF-7617-594E-AEEFC0EDF25F}"/>
              </a:ext>
            </a:extLst>
          </p:cNvPr>
          <p:cNvGrpSpPr/>
          <p:nvPr/>
        </p:nvGrpSpPr>
        <p:grpSpPr>
          <a:xfrm>
            <a:off x="2826460" y="1945944"/>
            <a:ext cx="842400" cy="1372976"/>
            <a:chOff x="2858543" y="2956037"/>
            <a:chExt cx="842400" cy="1372976"/>
          </a:xfrm>
        </p:grpSpPr>
        <p:pic>
          <p:nvPicPr>
            <p:cNvPr id="53" name="Picture 2" descr="Predictive models - Free computer icons">
              <a:extLst>
                <a:ext uri="{FF2B5EF4-FFF2-40B4-BE49-F238E27FC236}">
                  <a16:creationId xmlns:a16="http://schemas.microsoft.com/office/drawing/2014/main" id="{2CFEE983-3E85-AAEA-9A88-08F04D2D0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543" y="3486613"/>
              <a:ext cx="842400" cy="84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256F424-27AF-204E-510C-25660470917C}"/>
                </a:ext>
              </a:extLst>
            </p:cNvPr>
            <p:cNvCxnSpPr>
              <a:cxnSpLocks/>
              <a:stCxn id="12290" idx="2"/>
            </p:cNvCxnSpPr>
            <p:nvPr/>
          </p:nvCxnSpPr>
          <p:spPr>
            <a:xfrm>
              <a:off x="3278595" y="2956037"/>
              <a:ext cx="0" cy="472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89D7A3-AD4A-A1CB-BA3C-0FF0BB941160}"/>
              </a:ext>
            </a:extLst>
          </p:cNvPr>
          <p:cNvGrpSpPr/>
          <p:nvPr/>
        </p:nvGrpSpPr>
        <p:grpSpPr>
          <a:xfrm>
            <a:off x="0" y="1847085"/>
            <a:ext cx="5777061" cy="688738"/>
            <a:chOff x="32083" y="2857178"/>
            <a:chExt cx="5777061" cy="68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BB9E51-4BAB-9F62-574C-28A62C188F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0" y="3183110"/>
              <a:ext cx="55783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599304-75A9-633A-4418-B8BFF2F179FF}"/>
                </a:ext>
              </a:extLst>
            </p:cNvPr>
            <p:cNvSpPr txBox="1"/>
            <p:nvPr/>
          </p:nvSpPr>
          <p:spPr>
            <a:xfrm>
              <a:off x="32083" y="2857178"/>
              <a:ext cx="8446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A59A4C-D8A9-C223-5842-E38FE107B3CB}"/>
                </a:ext>
              </a:extLst>
            </p:cNvPr>
            <p:cNvSpPr txBox="1"/>
            <p:nvPr/>
          </p:nvSpPr>
          <p:spPr>
            <a:xfrm>
              <a:off x="32083" y="3238139"/>
              <a:ext cx="8446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B742221-A695-9160-B1A7-03A319ED03CE}"/>
              </a:ext>
            </a:extLst>
          </p:cNvPr>
          <p:cNvGrpSpPr/>
          <p:nvPr/>
        </p:nvGrpSpPr>
        <p:grpSpPr>
          <a:xfrm>
            <a:off x="1467614" y="2434082"/>
            <a:ext cx="1529569" cy="307777"/>
            <a:chOff x="1805128" y="1992324"/>
            <a:chExt cx="1142035" cy="30777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5C880CC-BC78-DB3D-60AF-6F3A4E6E90B5}"/>
                </a:ext>
              </a:extLst>
            </p:cNvPr>
            <p:cNvCxnSpPr/>
            <p:nvPr/>
          </p:nvCxnSpPr>
          <p:spPr>
            <a:xfrm flipV="1">
              <a:off x="1818167" y="2256571"/>
              <a:ext cx="9888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8B515CE2-18B3-CCD0-A294-75D86C1A8223}"/>
                </a:ext>
              </a:extLst>
            </p:cNvPr>
            <p:cNvSpPr txBox="1"/>
            <p:nvPr/>
          </p:nvSpPr>
          <p:spPr>
            <a:xfrm>
              <a:off x="1805128" y="1992324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5121" name="Group 5120">
            <a:extLst>
              <a:ext uri="{FF2B5EF4-FFF2-40B4-BE49-F238E27FC236}">
                <a16:creationId xmlns:a16="http://schemas.microsoft.com/office/drawing/2014/main" id="{6481BE29-98E0-5205-BD24-47498F69163B}"/>
              </a:ext>
            </a:extLst>
          </p:cNvPr>
          <p:cNvGrpSpPr/>
          <p:nvPr/>
        </p:nvGrpSpPr>
        <p:grpSpPr>
          <a:xfrm>
            <a:off x="3685869" y="2471343"/>
            <a:ext cx="1813212" cy="421061"/>
            <a:chOff x="3662555" y="2648512"/>
            <a:chExt cx="1813212" cy="421061"/>
          </a:xfrm>
        </p:grpSpPr>
        <p:cxnSp>
          <p:nvCxnSpPr>
            <p:cNvPr id="5122" name="Straight Arrow Connector 5121">
              <a:extLst>
                <a:ext uri="{FF2B5EF4-FFF2-40B4-BE49-F238E27FC236}">
                  <a16:creationId xmlns:a16="http://schemas.microsoft.com/office/drawing/2014/main" id="{AA82EE32-6C1B-63E4-8AA8-9CFFFD34838D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ounded Rectangle 5122">
              <a:extLst>
                <a:ext uri="{FF2B5EF4-FFF2-40B4-BE49-F238E27FC236}">
                  <a16:creationId xmlns:a16="http://schemas.microsoft.com/office/drawing/2014/main" id="{2C8F8C71-F876-C3FD-6F97-00C7F0563BF1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B3A346EB-5511-327A-9CFC-F16931D516C0}"/>
              </a:ext>
            </a:extLst>
          </p:cNvPr>
          <p:cNvGrpSpPr/>
          <p:nvPr/>
        </p:nvGrpSpPr>
        <p:grpSpPr>
          <a:xfrm>
            <a:off x="1626483" y="2944176"/>
            <a:ext cx="1199128" cy="307777"/>
            <a:chOff x="1753532" y="1998037"/>
            <a:chExt cx="1142035" cy="307777"/>
          </a:xfrm>
        </p:grpSpPr>
        <p:cxnSp>
          <p:nvCxnSpPr>
            <p:cNvPr id="5127" name="Straight Arrow Connector 5126">
              <a:extLst>
                <a:ext uri="{FF2B5EF4-FFF2-40B4-BE49-F238E27FC236}">
                  <a16:creationId xmlns:a16="http://schemas.microsoft.com/office/drawing/2014/main" id="{95634446-64BC-9DB9-2E84-7B60B75AE1D0}"/>
                </a:ext>
              </a:extLst>
            </p:cNvPr>
            <p:cNvCxnSpPr>
              <a:cxnSpLocks/>
            </p:cNvCxnSpPr>
            <p:nvPr/>
          </p:nvCxnSpPr>
          <p:spPr>
            <a:xfrm>
              <a:off x="1818167" y="2256572"/>
              <a:ext cx="106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8" name="TextBox 5127">
              <a:extLst>
                <a:ext uri="{FF2B5EF4-FFF2-40B4-BE49-F238E27FC236}">
                  <a16:creationId xmlns:a16="http://schemas.microsoft.com/office/drawing/2014/main" id="{57D87C65-EE22-41AF-3A38-61087C76952F}"/>
                </a:ext>
              </a:extLst>
            </p:cNvPr>
            <p:cNvSpPr txBox="1"/>
            <p:nvPr/>
          </p:nvSpPr>
          <p:spPr>
            <a:xfrm>
              <a:off x="1753532" y="1998037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A9560742-3607-3C36-77CB-01BA5931949A}"/>
              </a:ext>
            </a:extLst>
          </p:cNvPr>
          <p:cNvGrpSpPr/>
          <p:nvPr/>
        </p:nvGrpSpPr>
        <p:grpSpPr>
          <a:xfrm>
            <a:off x="3685869" y="3040491"/>
            <a:ext cx="1813212" cy="421061"/>
            <a:chOff x="3662555" y="2648512"/>
            <a:chExt cx="1813212" cy="421061"/>
          </a:xfrm>
        </p:grpSpPr>
        <p:cxnSp>
          <p:nvCxnSpPr>
            <p:cNvPr id="5130" name="Straight Arrow Connector 5129">
              <a:extLst>
                <a:ext uri="{FF2B5EF4-FFF2-40B4-BE49-F238E27FC236}">
                  <a16:creationId xmlns:a16="http://schemas.microsoft.com/office/drawing/2014/main" id="{EE334DE0-F068-F5CD-304F-4367279783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1" name="Rounded Rectangle 5130">
              <a:extLst>
                <a:ext uri="{FF2B5EF4-FFF2-40B4-BE49-F238E27FC236}">
                  <a16:creationId xmlns:a16="http://schemas.microsoft.com/office/drawing/2014/main" id="{63D6E717-BAC9-E059-2716-661438EC34D6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4EBFDA85-4ACB-786F-F880-C7F429143580}"/>
              </a:ext>
            </a:extLst>
          </p:cNvPr>
          <p:cNvSpPr/>
          <p:nvPr/>
        </p:nvSpPr>
        <p:spPr>
          <a:xfrm>
            <a:off x="691633" y="1568016"/>
            <a:ext cx="1031358" cy="13243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56C3050-1933-ECE3-7010-838BA3CE38CA}"/>
              </a:ext>
            </a:extLst>
          </p:cNvPr>
          <p:cNvSpPr/>
          <p:nvPr/>
        </p:nvSpPr>
        <p:spPr>
          <a:xfrm>
            <a:off x="768165" y="2274116"/>
            <a:ext cx="1031358" cy="13243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699E9F26-091E-F347-1F62-9663FEDE5A15}"/>
              </a:ext>
            </a:extLst>
          </p:cNvPr>
          <p:cNvSpPr/>
          <p:nvPr/>
        </p:nvSpPr>
        <p:spPr>
          <a:xfrm>
            <a:off x="4260288" y="1510822"/>
            <a:ext cx="1306835" cy="14627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BB1EE5CC-F38D-75B8-0761-9C557AA74055}"/>
              </a:ext>
            </a:extLst>
          </p:cNvPr>
          <p:cNvSpPr/>
          <p:nvPr/>
        </p:nvSpPr>
        <p:spPr>
          <a:xfrm>
            <a:off x="4291030" y="2386607"/>
            <a:ext cx="1312049" cy="114049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5" name="Google Shape;125;p2">
            <a:extLst>
              <a:ext uri="{FF2B5EF4-FFF2-40B4-BE49-F238E27FC236}">
                <a16:creationId xmlns:a16="http://schemas.microsoft.com/office/drawing/2014/main" id="{2AA8A56A-85BF-BD52-4683-87D94321B7FC}"/>
              </a:ext>
            </a:extLst>
          </p:cNvPr>
          <p:cNvSpPr txBox="1"/>
          <p:nvPr/>
        </p:nvSpPr>
        <p:spPr>
          <a:xfrm>
            <a:off x="623777" y="3860812"/>
            <a:ext cx="1258643" cy="461624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Feature Shift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Monitoring</a:t>
            </a:r>
          </a:p>
        </p:txBody>
      </p:sp>
      <p:sp>
        <p:nvSpPr>
          <p:cNvPr id="5146" name="Google Shape;125;p2">
            <a:extLst>
              <a:ext uri="{FF2B5EF4-FFF2-40B4-BE49-F238E27FC236}">
                <a16:creationId xmlns:a16="http://schemas.microsoft.com/office/drawing/2014/main" id="{C9D79713-10F2-D032-B100-D6FEFC6C2928}"/>
              </a:ext>
            </a:extLst>
          </p:cNvPr>
          <p:cNvSpPr txBox="1"/>
          <p:nvPr/>
        </p:nvSpPr>
        <p:spPr>
          <a:xfrm>
            <a:off x="4133694" y="3880451"/>
            <a:ext cx="1552729" cy="461624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Label Shift Monitoring</a:t>
            </a:r>
          </a:p>
        </p:txBody>
      </p:sp>
      <p:sp>
        <p:nvSpPr>
          <p:cNvPr id="5147" name="TextBox 5146">
            <a:extLst>
              <a:ext uri="{FF2B5EF4-FFF2-40B4-BE49-F238E27FC236}">
                <a16:creationId xmlns:a16="http://schemas.microsoft.com/office/drawing/2014/main" id="{DB662E83-6A7F-A9AD-DDEF-F8E6C1851BDF}"/>
              </a:ext>
            </a:extLst>
          </p:cNvPr>
          <p:cNvSpPr txBox="1"/>
          <p:nvPr/>
        </p:nvSpPr>
        <p:spPr>
          <a:xfrm>
            <a:off x="262422" y="4751375"/>
            <a:ext cx="5833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inference data from Day 1 and the inference data from Day 2 are statistically different, it’s likely that the underlying data distribution has shifted between Day1  and Day 2.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C47EA-AD62-E7BA-F04A-7CAADCBFCC14}"/>
              </a:ext>
            </a:extLst>
          </p:cNvPr>
          <p:cNvGrpSpPr/>
          <p:nvPr/>
        </p:nvGrpSpPr>
        <p:grpSpPr>
          <a:xfrm>
            <a:off x="6547833" y="3598504"/>
            <a:ext cx="4810122" cy="3000804"/>
            <a:chOff x="6758102" y="3607900"/>
            <a:chExt cx="4810122" cy="3000804"/>
          </a:xfrm>
        </p:grpSpPr>
        <p:pic>
          <p:nvPicPr>
            <p:cNvPr id="3" name="Picture 2" descr="Calendar&#10;&#10;Description automatically generated">
              <a:extLst>
                <a:ext uri="{FF2B5EF4-FFF2-40B4-BE49-F238E27FC236}">
                  <a16:creationId xmlns:a16="http://schemas.microsoft.com/office/drawing/2014/main" id="{5B16CD24-41B3-EE9C-01B1-4FC6D4526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46"/>
            <a:stretch/>
          </p:blipFill>
          <p:spPr>
            <a:xfrm>
              <a:off x="6758102" y="3607900"/>
              <a:ext cx="4810121" cy="24160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3E56D3-DFDA-529C-8888-C5D5BC12E41B}"/>
                </a:ext>
              </a:extLst>
            </p:cNvPr>
            <p:cNvSpPr txBox="1"/>
            <p:nvPr/>
          </p:nvSpPr>
          <p:spPr>
            <a:xfrm>
              <a:off x="6758102" y="6023929"/>
              <a:ext cx="48101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Alibi Detect - open-source package with the implementations of many drift detection algorithms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172A5F-F15F-24B3-EB41-6FE64B68D477}"/>
              </a:ext>
            </a:extLst>
          </p:cNvPr>
          <p:cNvCxnSpPr>
            <a:stCxn id="5145" idx="3"/>
            <a:endCxn id="5146" idx="1"/>
          </p:cNvCxnSpPr>
          <p:nvPr/>
        </p:nvCxnSpPr>
        <p:spPr>
          <a:xfrm>
            <a:off x="1882420" y="4091624"/>
            <a:ext cx="2251274" cy="19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7" grpId="0" animBg="1"/>
      <p:bldP spid="38" grpId="0" animBg="1"/>
      <p:bldP spid="39" grpId="0" animBg="1"/>
      <p:bldP spid="5134" grpId="0" animBg="1"/>
      <p:bldP spid="5135" grpId="0" animBg="1"/>
      <p:bldP spid="5137" grpId="0" animBg="1"/>
      <p:bldP spid="5138" grpId="0" animBg="1"/>
      <p:bldP spid="5145" grpId="0" animBg="1"/>
      <p:bldP spid="5146" grpId="0" animBg="1"/>
      <p:bldP spid="5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4869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Statistical Methods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5D7D2-41CC-CA12-0E37-258AE7856C01}"/>
              </a:ext>
            </a:extLst>
          </p:cNvPr>
          <p:cNvSpPr txBox="1"/>
          <p:nvPr/>
        </p:nvSpPr>
        <p:spPr>
          <a:xfrm>
            <a:off x="230821" y="798846"/>
            <a:ext cx="1185640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concerns for Feature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Expensive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Hundreds of models in production, and each model uses hundreds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Tracking features is useful for debugging purposes, but not very useful for detecting model performance degradation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practice, an individual feature’s minor changes might not harm the model’s performance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problem of feature monitoring becomes the problem of trying to decide which feature shifts are critical and which are not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Feature Importance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Feature Generation is performed in multiple steps (ETL, Feature Engineering)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Hard to root-cause harmful change in a feature caused by a change in the underlying input distribution or by an error in one of the multiple processing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Difference in Data Availability for Each Category is misled as Feature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example, in batch prediction, Product A has ~300 transactions per day, but in Day 100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Product A is only traded 10 times only, so this might cause the difference in the overall statistic between Day 99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&amp; Day 100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input batches  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C7F3CC-6C08-1397-8DD3-1A86B1422F95}"/>
              </a:ext>
            </a:extLst>
          </p:cNvPr>
          <p:cNvSpPr/>
          <p:nvPr/>
        </p:nvSpPr>
        <p:spPr>
          <a:xfrm>
            <a:off x="3559633" y="4810439"/>
            <a:ext cx="627322" cy="474490"/>
          </a:xfrm>
          <a:prstGeom prst="roundRect">
            <a:avLst/>
          </a:prstGeom>
          <a:solidFill>
            <a:srgbClr val="009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99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DB099E-77F3-A5A3-FD34-0FCA05385340}"/>
              </a:ext>
            </a:extLst>
          </p:cNvPr>
          <p:cNvSpPr/>
          <p:nvPr/>
        </p:nvSpPr>
        <p:spPr>
          <a:xfrm>
            <a:off x="3820324" y="5462149"/>
            <a:ext cx="627322" cy="474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100</a:t>
            </a:r>
          </a:p>
        </p:txBody>
      </p:sp>
      <p:pic>
        <p:nvPicPr>
          <p:cNvPr id="8" name="Picture 2" descr="Predictive models - Free computer icons">
            <a:extLst>
              <a:ext uri="{FF2B5EF4-FFF2-40B4-BE49-F238E27FC236}">
                <a16:creationId xmlns:a16="http://schemas.microsoft.com/office/drawing/2014/main" id="{7A75546C-FBF1-CD1C-C888-215AA63A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53" y="4965120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214CD6-E622-3580-CA71-EF824F452B87}"/>
              </a:ext>
            </a:extLst>
          </p:cNvPr>
          <p:cNvGrpSpPr/>
          <p:nvPr/>
        </p:nvGrpSpPr>
        <p:grpSpPr>
          <a:xfrm>
            <a:off x="4235307" y="4922682"/>
            <a:ext cx="1529569" cy="307777"/>
            <a:chOff x="1805128" y="1992324"/>
            <a:chExt cx="1142035" cy="30777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46B67-0F09-D746-BAB5-0A861D0770E9}"/>
                </a:ext>
              </a:extLst>
            </p:cNvPr>
            <p:cNvCxnSpPr/>
            <p:nvPr/>
          </p:nvCxnSpPr>
          <p:spPr>
            <a:xfrm flipV="1">
              <a:off x="1818167" y="2256571"/>
              <a:ext cx="9888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8E8A2F-01A7-7AEB-6867-C7055E20FF13}"/>
                </a:ext>
              </a:extLst>
            </p:cNvPr>
            <p:cNvSpPr txBox="1"/>
            <p:nvPr/>
          </p:nvSpPr>
          <p:spPr>
            <a:xfrm>
              <a:off x="1805128" y="1992324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EE9A47-8FFC-E8E4-FC71-DD7F163F6861}"/>
              </a:ext>
            </a:extLst>
          </p:cNvPr>
          <p:cNvGrpSpPr/>
          <p:nvPr/>
        </p:nvGrpSpPr>
        <p:grpSpPr>
          <a:xfrm>
            <a:off x="6453562" y="4959943"/>
            <a:ext cx="1813212" cy="421061"/>
            <a:chOff x="3662555" y="2648512"/>
            <a:chExt cx="1813212" cy="4210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AFF38B-BB39-5DE4-8268-AB634A5E0406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C557EF7-E8EA-E68A-A1B8-3BC22991EECB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EE453-E527-BE14-2219-4DB27DDDA34B}"/>
              </a:ext>
            </a:extLst>
          </p:cNvPr>
          <p:cNvGrpSpPr/>
          <p:nvPr/>
        </p:nvGrpSpPr>
        <p:grpSpPr>
          <a:xfrm>
            <a:off x="4394176" y="5432776"/>
            <a:ext cx="1199128" cy="307777"/>
            <a:chOff x="1753532" y="1998037"/>
            <a:chExt cx="1142035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46640B-7559-3F9C-6344-E7AE4C177479}"/>
                </a:ext>
              </a:extLst>
            </p:cNvPr>
            <p:cNvCxnSpPr>
              <a:cxnSpLocks/>
            </p:cNvCxnSpPr>
            <p:nvPr/>
          </p:nvCxnSpPr>
          <p:spPr>
            <a:xfrm>
              <a:off x="1818167" y="2256572"/>
              <a:ext cx="106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21ABBB-E6F8-9E5D-47FD-47985DB1AD76}"/>
                </a:ext>
              </a:extLst>
            </p:cNvPr>
            <p:cNvSpPr txBox="1"/>
            <p:nvPr/>
          </p:nvSpPr>
          <p:spPr>
            <a:xfrm>
              <a:off x="1753532" y="1998037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A18F22-B1AD-A092-1EC6-5F30C0C8DCE1}"/>
              </a:ext>
            </a:extLst>
          </p:cNvPr>
          <p:cNvGrpSpPr/>
          <p:nvPr/>
        </p:nvGrpSpPr>
        <p:grpSpPr>
          <a:xfrm>
            <a:off x="6453562" y="5529091"/>
            <a:ext cx="1813212" cy="421061"/>
            <a:chOff x="3662555" y="2648512"/>
            <a:chExt cx="1813212" cy="42106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57A1D2-0E26-C5F0-211E-B02D41D621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AD311A9-9763-0479-6F03-3A340FD1D46C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70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473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#3: Feature Validation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A27E-33EB-70F9-D9AD-5E1416BF5770}"/>
              </a:ext>
            </a:extLst>
          </p:cNvPr>
          <p:cNvSpPr txBox="1"/>
          <p:nvPr/>
        </p:nvSpPr>
        <p:spPr>
          <a:xfrm>
            <a:off x="329437" y="831019"/>
            <a:ext cx="103939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ensuring that your features follow an expected schema.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these expectations are violated, there might be a shift in the underlying distribution.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for a given feature, we can define Feature schema expectations: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min, max, or median values of a feature are within an acceptable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values of a feature satisfy a regex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all the values of a feature belong to a predefined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values of a feature are always greater than the values of another feature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40639-9A2D-737F-6204-E667F6C81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1"/>
          <a:stretch/>
        </p:blipFill>
        <p:spPr bwMode="auto">
          <a:xfrm>
            <a:off x="4656364" y="3316210"/>
            <a:ext cx="6578930" cy="13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706813-8AEC-8478-7D96-48D7EF28B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0" b="26926"/>
          <a:stretch/>
        </p:blipFill>
        <p:spPr bwMode="auto">
          <a:xfrm>
            <a:off x="802327" y="3240547"/>
            <a:ext cx="3270909" cy="32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4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798</Words>
  <Application>Microsoft Macintosh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Viet Linh</dc:creator>
  <cp:lastModifiedBy>NGUYEN Ha Quan</cp:lastModifiedBy>
  <cp:revision>54</cp:revision>
  <dcterms:created xsi:type="dcterms:W3CDTF">2022-11-15T15:18:52Z</dcterms:created>
  <dcterms:modified xsi:type="dcterms:W3CDTF">2022-11-20T08:50:30Z</dcterms:modified>
</cp:coreProperties>
</file>