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58" r:id="rId5"/>
    <p:sldId id="259" r:id="rId6"/>
    <p:sldId id="260" r:id="rId7"/>
    <p:sldId id="261" r:id="rId8"/>
    <p:sldId id="262" r:id="rId9"/>
    <p:sldId id="263" r:id="rId10"/>
    <p:sldId id="265"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Lato Black" panose="020F0502020204030203" pitchFamily="34" charset="0"/>
      <p:bold r:id="rId22"/>
      <p:boldItalic r:id="rId23"/>
    </p:embeddedFont>
    <p:embeddedFont>
      <p:font typeface="Poppins" panose="00000500000000000000" pitchFamily="2"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odexx-05/Automated-Cheque-Processin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CODEXX</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5213538" cy="377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000000"/>
              </a:buClr>
              <a:buSzPts val="1800"/>
              <a:buFont typeface="Arial"/>
              <a:buNone/>
            </a:pPr>
            <a:r>
              <a:rPr lang="en" sz="1700" b="1" i="0" u="none" strike="noStrike" cap="none" dirty="0">
                <a:solidFill>
                  <a:schemeClr val="lt1"/>
                </a:solidFill>
                <a:latin typeface="Trebuchet MS"/>
                <a:ea typeface="Trebuchet MS"/>
                <a:cs typeface="Trebuchet MS"/>
                <a:sym typeface="Trebuchet MS"/>
              </a:rPr>
              <a:t>Your team bio : </a:t>
            </a:r>
            <a:r>
              <a:rPr lang="en" sz="1700" i="0" u="none" strike="noStrike" cap="none" dirty="0">
                <a:solidFill>
                  <a:schemeClr val="lt1"/>
                </a:solidFill>
                <a:latin typeface="Trebuchet MS"/>
                <a:ea typeface="Trebuchet MS"/>
                <a:cs typeface="Trebuchet MS"/>
                <a:sym typeface="Trebuchet MS"/>
              </a:rPr>
              <a:t>We are a team of passionate engineers, who loves to solve real world problems.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494700" y="1903762"/>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768336" y="2731162"/>
            <a:ext cx="4896657" cy="37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 sz="1500" dirty="0"/>
              <a:t>Team member names:</a:t>
            </a:r>
          </a:p>
          <a:p>
            <a:pPr marL="0" lvl="0" indent="0" algn="l" rtl="0">
              <a:lnSpc>
                <a:spcPct val="100000"/>
              </a:lnSpc>
              <a:spcBef>
                <a:spcPts val="0"/>
              </a:spcBef>
              <a:spcAft>
                <a:spcPts val="1600"/>
              </a:spcAft>
              <a:buSzPts val="1800"/>
              <a:buNone/>
            </a:pPr>
            <a:r>
              <a:rPr lang="en" sz="1500" dirty="0"/>
              <a:t>Kishore Akash YS – Knowledge Institute of Technology</a:t>
            </a:r>
          </a:p>
          <a:p>
            <a:pPr marL="0" lvl="0" indent="0" algn="l" rtl="0">
              <a:lnSpc>
                <a:spcPct val="100000"/>
              </a:lnSpc>
              <a:spcBef>
                <a:spcPts val="0"/>
              </a:spcBef>
              <a:spcAft>
                <a:spcPts val="1600"/>
              </a:spcAft>
              <a:buSzPts val="1800"/>
              <a:buNone/>
            </a:pPr>
            <a:r>
              <a:rPr lang="en" sz="1500" dirty="0"/>
              <a:t>Mythili K – Knowledge Institute of Technology</a:t>
            </a:r>
          </a:p>
          <a:p>
            <a:pPr marL="0" lvl="0" indent="0" algn="l" rtl="0">
              <a:lnSpc>
                <a:spcPct val="100000"/>
              </a:lnSpc>
              <a:spcBef>
                <a:spcPts val="0"/>
              </a:spcBef>
              <a:spcAft>
                <a:spcPts val="1600"/>
              </a:spcAft>
              <a:buSzPts val="1800"/>
              <a:buNone/>
            </a:pPr>
            <a:r>
              <a:rPr lang="en" sz="1500" dirty="0"/>
              <a:t>Karthikeyan R – Knowledge Institute of Technology</a:t>
            </a:r>
          </a:p>
          <a:p>
            <a:pPr marL="0" lvl="0" indent="0" algn="l" rtl="0">
              <a:lnSpc>
                <a:spcPct val="100000"/>
              </a:lnSpc>
              <a:spcBef>
                <a:spcPts val="0"/>
              </a:spcBef>
              <a:spcAft>
                <a:spcPts val="1600"/>
              </a:spcAft>
              <a:buSzPts val="1800"/>
              <a:buNone/>
            </a:pPr>
            <a:r>
              <a:rPr lang="en" sz="1500" dirty="0"/>
              <a:t>S</a:t>
            </a:r>
            <a:r>
              <a:rPr lang="en-IN" sz="1500" dirty="0"/>
              <a:t>h</a:t>
            </a:r>
            <a:r>
              <a:rPr lang="en" sz="1500" dirty="0"/>
              <a:t>aran MV – Knowledge Institute of Technology</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201735"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52700" y="86460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2000" i="0" dirty="0">
                <a:solidFill>
                  <a:schemeClr val="tx1"/>
                </a:solidFill>
                <a:effectLst/>
                <a:latin typeface="Calibri" panose="020F0502020204030204" pitchFamily="34" charset="0"/>
                <a:cs typeface="Calibri" panose="020F0502020204030204" pitchFamily="34" charset="0"/>
              </a:rPr>
              <a:t>Bank handles large volumes of cheques in the clearing process. The process involves many technical verifications including signature verification. Some of these steps are manual and require human intervention to complete the process. The current process requires a high human capital deployment and longer processing time.</a:t>
            </a:r>
          </a:p>
          <a:p>
            <a:pPr marL="0" marR="0" lvl="0" indent="0" algn="just" rtl="0">
              <a:lnSpc>
                <a:spcPct val="100000"/>
              </a:lnSpc>
              <a:spcBef>
                <a:spcPts val="0"/>
              </a:spcBef>
              <a:spcAft>
                <a:spcPts val="0"/>
              </a:spcAft>
              <a:buClr>
                <a:srgbClr val="000000"/>
              </a:buClr>
              <a:buSzPts val="1400"/>
              <a:buFont typeface="Arial"/>
              <a:buNone/>
            </a:pPr>
            <a:endParaRPr lang="en-US" sz="2000" u="none" strike="noStrike" cap="none" dirty="0">
              <a:solidFill>
                <a:schemeClr val="tx1"/>
              </a:solidFill>
              <a:latin typeface="Calibri" panose="020F0502020204030204" pitchFamily="34" charset="0"/>
              <a:ea typeface="Lato"/>
              <a:cs typeface="Calibri" panose="020F0502020204030204"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US" sz="2000" i="0" dirty="0">
                <a:solidFill>
                  <a:schemeClr val="tx1"/>
                </a:solidFill>
                <a:latin typeface="Calibri" panose="020F0502020204030204" pitchFamily="34" charset="0"/>
                <a:ea typeface="Lato"/>
                <a:cs typeface="Calibri" panose="020F0502020204030204" pitchFamily="34" charset="0"/>
                <a:sym typeface="Lato"/>
              </a:rPr>
              <a:t>Therefore, to give accurate verification  with minimal amount of time and also to reduce the human involvement in clearing process.</a:t>
            </a:r>
          </a:p>
          <a:p>
            <a:pPr marL="0" marR="0" lvl="0" indent="0" algn="just" rtl="0">
              <a:lnSpc>
                <a:spcPct val="100000"/>
              </a:lnSpc>
              <a:spcBef>
                <a:spcPts val="0"/>
              </a:spcBef>
              <a:spcAft>
                <a:spcPts val="0"/>
              </a:spcAft>
              <a:buClr>
                <a:srgbClr val="000000"/>
              </a:buClr>
              <a:buSzPts val="1400"/>
              <a:buFont typeface="Arial"/>
              <a:buNone/>
            </a:pPr>
            <a:r>
              <a:rPr lang="en-US" sz="2000" i="0" dirty="0">
                <a:solidFill>
                  <a:schemeClr val="tx1"/>
                </a:solidFill>
                <a:latin typeface="Calibri" panose="020F0502020204030204" pitchFamily="34" charset="0"/>
                <a:ea typeface="Lato"/>
                <a:cs typeface="Calibri" panose="020F0502020204030204" pitchFamily="34" charset="0"/>
                <a:sym typeface="Lato"/>
              </a:rPr>
              <a:t>We are trying to create an automated cheque processing system.</a:t>
            </a:r>
            <a:endParaRPr sz="1400" i="0" u="none" strike="noStrike" cap="none" dirty="0">
              <a:solidFill>
                <a:schemeClr val="tx1"/>
              </a:solidFill>
              <a:latin typeface="Calibri" panose="020F0502020204030204" pitchFamily="34" charset="0"/>
              <a:ea typeface="Lato"/>
              <a:cs typeface="Calibri" panose="020F0502020204030204" pitchFamily="34" charset="0"/>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58860" y="308132"/>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52700" y="966836"/>
            <a:ext cx="8238600" cy="3414300"/>
          </a:xfrm>
          <a:prstGeom prst="rect">
            <a:avLst/>
          </a:prstGeom>
          <a:noFill/>
          <a:ln>
            <a:noFill/>
          </a:ln>
        </p:spPr>
        <p:txBody>
          <a:bodyPr spcFirstLastPara="1" wrap="square" lIns="91425" tIns="91425" rIns="91425" bIns="91425" anchor="t" anchorCtr="0">
            <a:noAutofit/>
          </a:bodyPr>
          <a:lstStyle/>
          <a:p>
            <a:pPr marL="342900" marR="0" lvl="0" indent="-342900" algn="just" fontAlgn="t">
              <a:spcBef>
                <a:spcPts val="0"/>
              </a:spcBef>
              <a:spcAft>
                <a:spcPts val="300"/>
              </a:spcAft>
              <a:buFont typeface="Symbol" panose="05050102010706020507" pitchFamily="18" charset="2"/>
              <a:buChar char=""/>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prevent the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 of a cheque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to a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wrongful</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holder.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just" fontAlgn="t">
              <a:spcBef>
                <a:spcPts val="0"/>
              </a:spcBef>
              <a:spcAft>
                <a:spcPts val="300"/>
              </a:spcAft>
              <a:buFont typeface="Symbol" panose="05050102010706020507" pitchFamily="18" charset="2"/>
              <a:buChar char=""/>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assure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safe payment </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 money to the genuine receiver of the proceeds of the cheque.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just" fontAlgn="t">
              <a:spcBef>
                <a:spcPts val="0"/>
              </a:spcBef>
              <a:spcAft>
                <a:spcPts val="300"/>
              </a:spcAft>
              <a:buFont typeface="Symbol" panose="05050102010706020507" pitchFamily="18" charset="2"/>
              <a:buChar char=""/>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assure safety in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circulation</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of cheques.</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just" fontAlgn="t">
              <a:spcBef>
                <a:spcPts val="0"/>
              </a:spcBef>
              <a:spcAft>
                <a:spcPts val="300"/>
              </a:spcAft>
              <a:buFont typeface="Symbol" panose="05050102010706020507" pitchFamily="18" charset="2"/>
              <a:buChar char=""/>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reduce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processing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time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processing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cost</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just" fontAlgn="t">
              <a:spcBef>
                <a:spcPts val="0"/>
              </a:spcBef>
              <a:spcAft>
                <a:spcPts val="300"/>
              </a:spcAft>
              <a:buFont typeface="Symbol" panose="05050102010706020507" pitchFamily="18" charset="2"/>
              <a:buChar char=""/>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help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cheque truncation</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1026" name="Picture 2" descr="Cheque Processing">
            <a:extLst>
              <a:ext uri="{FF2B5EF4-FFF2-40B4-BE49-F238E27FC236}">
                <a16:creationId xmlns:a16="http://schemas.microsoft.com/office/drawing/2014/main" id="{28AFF890-3079-C75D-A30D-7EF5D8AF2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158" y="2346591"/>
            <a:ext cx="3874237" cy="27969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52700" y="2464030"/>
            <a:ext cx="8238600" cy="2341512"/>
          </a:xfrm>
          <a:prstGeom prst="rect">
            <a:avLst/>
          </a:prstGeom>
          <a:noFill/>
          <a:ln>
            <a:noFill/>
          </a:ln>
        </p:spPr>
        <p:txBody>
          <a:bodyPr spcFirstLastPara="1" wrap="square" lIns="91425" tIns="91425" rIns="91425" bIns="91425" anchor="t" anchorCtr="0">
            <a:noAutofit/>
          </a:bodyPr>
          <a:lstStyle/>
          <a:p>
            <a:pPr marL="0" marR="0" lvl="0" indent="0" algn="l" rtl="0">
              <a:spcAft>
                <a:spcPts val="1000"/>
              </a:spcAft>
              <a:buClr>
                <a:srgbClr val="000000"/>
              </a:buClr>
              <a:buSzPts val="1400"/>
              <a:buFont typeface="Arial"/>
              <a:buNone/>
            </a:pPr>
            <a:r>
              <a:rPr lang="en" sz="1400" b="1" i="0" u="none" strike="noStrike" cap="none" dirty="0">
                <a:solidFill>
                  <a:schemeClr val="tx1"/>
                </a:solidFill>
                <a:highlight>
                  <a:srgbClr val="FFFFFF"/>
                </a:highlight>
                <a:latin typeface="Lato"/>
                <a:ea typeface="Lato"/>
                <a:cs typeface="Lato"/>
                <a:sym typeface="Lato"/>
              </a:rPr>
              <a:t>What are the alternatives/competitive products for the problem you are solving?</a:t>
            </a:r>
          </a:p>
          <a:p>
            <a:pPr marL="285750" marR="0" lvl="0" indent="-285750" algn="l" rtl="0">
              <a:spcAft>
                <a:spcPts val="1000"/>
              </a:spcAft>
              <a:buClr>
                <a:srgbClr val="000000"/>
              </a:buClr>
              <a:buSzPts val="1400"/>
              <a:buFont typeface="Wingdings" panose="05000000000000000000" pitchFamily="2" charset="2"/>
              <a:buChar char="q"/>
            </a:pPr>
            <a:r>
              <a:rPr lang="en-US" sz="1400"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rPr>
              <a:t>The procedure for clearing cheques is currently being developed. </a:t>
            </a:r>
          </a:p>
          <a:p>
            <a:pPr marL="285750" marR="0" lvl="0" indent="-285750" algn="l" rtl="0">
              <a:spcAft>
                <a:spcPts val="1000"/>
              </a:spcAft>
              <a:buClr>
                <a:srgbClr val="000000"/>
              </a:buClr>
              <a:buSzPts val="1400"/>
              <a:buFont typeface="Wingdings" panose="05000000000000000000" pitchFamily="2" charset="2"/>
              <a:buChar char="q"/>
            </a:pPr>
            <a:r>
              <a:rPr lang="en-US" sz="1400"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rPr>
              <a:t>Many of the key competitors continued to work on their product. Accuracy is the key factor that counts. </a:t>
            </a:r>
          </a:p>
          <a:p>
            <a:pPr marL="285750" marR="0" lvl="0" indent="-285750" algn="l" rtl="0">
              <a:spcAft>
                <a:spcPts val="1000"/>
              </a:spcAft>
              <a:buClr>
                <a:srgbClr val="000000"/>
              </a:buClr>
              <a:buSzPts val="1400"/>
              <a:buFont typeface="Wingdings" panose="05000000000000000000" pitchFamily="2" charset="2"/>
              <a:buChar char="q"/>
            </a:pPr>
            <a:r>
              <a:rPr lang="en-US" sz="1400"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rPr>
              <a:t>A densely layered network that comprehends the intricacy of the data can produce the greatest metrics. </a:t>
            </a:r>
          </a:p>
          <a:p>
            <a:pPr marL="285750" marR="0" lvl="0" indent="-285750" algn="l" rtl="0">
              <a:spcAft>
                <a:spcPts val="1000"/>
              </a:spcAft>
              <a:buClr>
                <a:srgbClr val="000000"/>
              </a:buClr>
              <a:buSzPts val="1400"/>
              <a:buFont typeface="Wingdings" panose="05000000000000000000" pitchFamily="2" charset="2"/>
              <a:buChar char="q"/>
            </a:pPr>
            <a:r>
              <a:rPr lang="en-US" sz="1400"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rPr>
              <a:t>Alternatives to our concept are now in the development stage rather than on the market.</a:t>
            </a:r>
            <a:endParaRPr lang="en" sz="1400" i="0" u="none" strike="noStrike" cap="none" dirty="0">
              <a:solidFill>
                <a:srgbClr val="222222"/>
              </a:solidFill>
              <a:highlight>
                <a:srgbClr val="FFFFFF"/>
              </a:highlight>
              <a:latin typeface="Arial" panose="020B0604020202020204" pitchFamily="34" charset="0"/>
              <a:ea typeface="Lato"/>
              <a:cs typeface="Arial" panose="020B0604020202020204" pitchFamily="34" charset="0"/>
              <a:sym typeface="Lato"/>
            </a:endParaRPr>
          </a:p>
        </p:txBody>
      </p:sp>
      <p:sp>
        <p:nvSpPr>
          <p:cNvPr id="360" name="Google Shape;360;p4"/>
          <p:cNvSpPr txBox="1">
            <a:spLocks noGrp="1"/>
          </p:cNvSpPr>
          <p:nvPr>
            <p:ph type="title"/>
          </p:nvPr>
        </p:nvSpPr>
        <p:spPr>
          <a:xfrm>
            <a:off x="177923" y="17472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
        <p:nvSpPr>
          <p:cNvPr id="2" name="TextBox 1">
            <a:extLst>
              <a:ext uri="{FF2B5EF4-FFF2-40B4-BE49-F238E27FC236}">
                <a16:creationId xmlns:a16="http://schemas.microsoft.com/office/drawing/2014/main" id="{410B9BF1-B28E-E936-29F1-8BAB293436DA}"/>
              </a:ext>
            </a:extLst>
          </p:cNvPr>
          <p:cNvSpPr txBox="1"/>
          <p:nvPr/>
        </p:nvSpPr>
        <p:spPr>
          <a:xfrm>
            <a:off x="452700" y="750724"/>
            <a:ext cx="7500938" cy="1600438"/>
          </a:xfrm>
          <a:prstGeom prst="rect">
            <a:avLst/>
          </a:prstGeom>
          <a:noFill/>
        </p:spPr>
        <p:txBody>
          <a:bodyPr wrap="square" rtlCol="0">
            <a:spAutoFit/>
          </a:bodyPr>
          <a:lstStyle/>
          <a:p>
            <a:r>
              <a:rPr lang="en-US" b="1" dirty="0"/>
              <a:t>Tech Stack to be used:</a:t>
            </a:r>
          </a:p>
          <a:p>
            <a:pPr marL="285750" indent="-285750">
              <a:buFont typeface="Wingdings" panose="05000000000000000000" pitchFamily="2" charset="2"/>
              <a:buChar char="q"/>
            </a:pPr>
            <a:r>
              <a:rPr lang="en-US" dirty="0"/>
              <a:t>Python</a:t>
            </a:r>
          </a:p>
          <a:p>
            <a:pPr marL="285750" indent="-285750">
              <a:buFont typeface="Wingdings" panose="05000000000000000000" pitchFamily="2" charset="2"/>
              <a:buChar char="q"/>
            </a:pPr>
            <a:r>
              <a:rPr lang="en-US" dirty="0"/>
              <a:t>Flask</a:t>
            </a:r>
          </a:p>
          <a:p>
            <a:pPr marL="285750" indent="-285750">
              <a:buFont typeface="Wingdings" panose="05000000000000000000" pitchFamily="2" charset="2"/>
              <a:buChar char="q"/>
            </a:pPr>
            <a:r>
              <a:rPr lang="en-US" dirty="0"/>
              <a:t>Open CV</a:t>
            </a:r>
          </a:p>
          <a:p>
            <a:pPr marL="285750" indent="-285750">
              <a:buFont typeface="Wingdings" panose="05000000000000000000" pitchFamily="2" charset="2"/>
              <a:buChar char="q"/>
            </a:pPr>
            <a:r>
              <a:rPr lang="en-US" dirty="0"/>
              <a:t>Magnetic character recognition</a:t>
            </a:r>
          </a:p>
          <a:p>
            <a:pPr marL="285750" indent="-285750">
              <a:buFont typeface="Wingdings" panose="05000000000000000000" pitchFamily="2" charset="2"/>
              <a:buChar char="q"/>
            </a:pPr>
            <a:r>
              <a:rPr lang="en-US" dirty="0"/>
              <a:t>Transfer and Federated learning methodologies</a:t>
            </a:r>
          </a:p>
          <a:p>
            <a:pPr marL="285750" indent="-285750">
              <a:buFont typeface="Wingdings" panose="05000000000000000000" pitchFamily="2" charset="2"/>
              <a:buChar char="q"/>
            </a:pPr>
            <a:r>
              <a:rPr lang="en-IN" dirty="0"/>
              <a:t>Convolution Neural Networks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78062" y="1899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510058" y="612475"/>
            <a:ext cx="8123883" cy="333276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0"/>
              </a:spcBef>
              <a:spcAft>
                <a:spcPts val="0"/>
              </a:spcAft>
              <a:buClr>
                <a:srgbClr val="000000"/>
              </a:buClr>
              <a:buSzPts val="1400"/>
            </a:pPr>
            <a:r>
              <a:rPr lang="en-US" sz="1400" b="0" dirty="0">
                <a:solidFill>
                  <a:srgbClr val="121111"/>
                </a:solidFill>
                <a:latin typeface="Arial" panose="020B0604020202020204" pitchFamily="34" charset="0"/>
                <a:cs typeface="Arial" panose="020B0604020202020204" pitchFamily="34" charset="0"/>
                <a:sym typeface="Lato"/>
              </a:rPr>
              <a:t>Azure is useful for scaling the Machine learning models that we used to deploy in clouds.</a:t>
            </a:r>
            <a:br>
              <a:rPr lang="en-US" sz="1400" b="0" dirty="0">
                <a:solidFill>
                  <a:srgbClr val="121111"/>
                </a:solidFill>
                <a:latin typeface="Arial" panose="020B0604020202020204" pitchFamily="34" charset="0"/>
                <a:cs typeface="Arial" panose="020B0604020202020204" pitchFamily="34" charset="0"/>
                <a:sym typeface="Lato"/>
              </a:rPr>
            </a:br>
            <a:br>
              <a:rPr lang="en-US" sz="1400" b="0" dirty="0">
                <a:solidFill>
                  <a:srgbClr val="121111"/>
                </a:solidFill>
                <a:latin typeface="Arial" panose="020B0604020202020204" pitchFamily="34" charset="0"/>
                <a:cs typeface="Arial" panose="020B0604020202020204" pitchFamily="34" charset="0"/>
                <a:sym typeface="Lato"/>
              </a:rPr>
            </a:br>
            <a:r>
              <a:rPr lang="en-US" sz="1400" b="0" dirty="0">
                <a:solidFill>
                  <a:srgbClr val="121111"/>
                </a:solidFill>
                <a:latin typeface="Arial" panose="020B0604020202020204" pitchFamily="34" charset="0"/>
                <a:cs typeface="Arial" panose="020B0604020202020204" pitchFamily="34" charset="0"/>
                <a:sym typeface="Lato"/>
              </a:rPr>
              <a:t>As the cheque clearing process is tedious, it involves a lot of computation power. </a:t>
            </a:r>
            <a:br>
              <a:rPr lang="en-US" sz="1400" b="0" dirty="0">
                <a:solidFill>
                  <a:srgbClr val="121111"/>
                </a:solidFill>
                <a:latin typeface="Arial" panose="020B0604020202020204" pitchFamily="34" charset="0"/>
                <a:cs typeface="Arial" panose="020B0604020202020204" pitchFamily="34" charset="0"/>
                <a:sym typeface="Lato"/>
              </a:rPr>
            </a:br>
            <a:br>
              <a:rPr lang="en-US" sz="1400" b="0" dirty="0">
                <a:solidFill>
                  <a:srgbClr val="121111"/>
                </a:solidFill>
                <a:latin typeface="Arial" panose="020B0604020202020204" pitchFamily="34" charset="0"/>
                <a:cs typeface="Arial" panose="020B0604020202020204" pitchFamily="34" charset="0"/>
                <a:sym typeface="Lato"/>
              </a:rPr>
            </a:br>
            <a:r>
              <a:rPr lang="en-US" sz="1400" b="0" dirty="0">
                <a:solidFill>
                  <a:srgbClr val="121111"/>
                </a:solidFill>
                <a:latin typeface="Arial" panose="020B0604020202020204" pitchFamily="34" charset="0"/>
                <a:cs typeface="Arial" panose="020B0604020202020204" pitchFamily="34" charset="0"/>
                <a:sym typeface="Lato"/>
              </a:rPr>
              <a:t>With the help of Azure ML designer the computation needs can be automated and done in a easier manner.</a:t>
            </a:r>
            <a:br>
              <a:rPr lang="en-US" sz="1400" b="0" dirty="0">
                <a:solidFill>
                  <a:srgbClr val="121111"/>
                </a:solidFill>
                <a:latin typeface="Arial" panose="020B0604020202020204" pitchFamily="34" charset="0"/>
                <a:cs typeface="Arial" panose="020B0604020202020204" pitchFamily="34" charset="0"/>
                <a:sym typeface="Lato"/>
              </a:rPr>
            </a:br>
            <a:br>
              <a:rPr lang="en-US" sz="1400" b="0" dirty="0">
                <a:solidFill>
                  <a:srgbClr val="121111"/>
                </a:solidFill>
                <a:latin typeface="Arial" panose="020B0604020202020204" pitchFamily="34" charset="0"/>
                <a:cs typeface="Arial" panose="020B0604020202020204" pitchFamily="34" charset="0"/>
                <a:sym typeface="Lato"/>
              </a:rPr>
            </a:br>
            <a:r>
              <a:rPr lang="en-US" sz="1400" b="0" dirty="0">
                <a:solidFill>
                  <a:srgbClr val="121111"/>
                </a:solidFill>
                <a:latin typeface="Arial" panose="020B0604020202020204" pitchFamily="34" charset="0"/>
                <a:cs typeface="Arial" panose="020B0604020202020204" pitchFamily="34" charset="0"/>
                <a:sym typeface="Lato"/>
              </a:rPr>
              <a:t>Azure helps us to deploy the pipeline for the whole project management.</a:t>
            </a:r>
            <a:br>
              <a:rPr lang="en-US" sz="1400" b="0" dirty="0">
                <a:solidFill>
                  <a:srgbClr val="121111"/>
                </a:solidFill>
                <a:latin typeface="Arial" panose="020B0604020202020204" pitchFamily="34" charset="0"/>
                <a:cs typeface="Arial" panose="020B0604020202020204" pitchFamily="34" charset="0"/>
                <a:sym typeface="Lato"/>
              </a:rPr>
            </a:br>
            <a:br>
              <a:rPr lang="en-US" sz="1400" b="0" dirty="0">
                <a:solidFill>
                  <a:srgbClr val="121111"/>
                </a:solidFill>
                <a:latin typeface="Arial" panose="020B0604020202020204" pitchFamily="34" charset="0"/>
                <a:cs typeface="Arial" panose="020B0604020202020204" pitchFamily="34" charset="0"/>
                <a:sym typeface="Lato"/>
              </a:rPr>
            </a:br>
            <a:r>
              <a:rPr lang="en-US" sz="1400" b="0" dirty="0">
                <a:solidFill>
                  <a:srgbClr val="121111"/>
                </a:solidFill>
                <a:latin typeface="Arial" panose="020B0604020202020204" pitchFamily="34" charset="0"/>
                <a:cs typeface="Arial" panose="020B0604020202020204" pitchFamily="34" charset="0"/>
                <a:sym typeface="Lato"/>
              </a:rPr>
              <a:t>It also helps us to integrate our pipelines with other cloud services, Where we can embed our services with leading tech stack. </a:t>
            </a:r>
          </a:p>
        </p:txBody>
      </p:sp>
      <p:pic>
        <p:nvPicPr>
          <p:cNvPr id="2050" name="Picture 2" descr="Clearing House Techniques &amp; Operations Before Liberation WarAfter  Liberation War The State Bank of Pakistan which was the central bank of the  country. - ppt download">
            <a:extLst>
              <a:ext uri="{FF2B5EF4-FFF2-40B4-BE49-F238E27FC236}">
                <a16:creationId xmlns:a16="http://schemas.microsoft.com/office/drawing/2014/main" id="{4F492185-89C3-3521-18AD-2FBDE8B5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884" y="3193613"/>
            <a:ext cx="3288229" cy="1844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144586" y="2899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342900" marR="0" lvl="0" indent="-342900" algn="just">
              <a:lnSpc>
                <a:spcPct val="115000"/>
              </a:lnSpc>
              <a:spcBef>
                <a:spcPts val="0"/>
              </a:spcBef>
              <a:spcAft>
                <a:spcPts val="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Our model enables for speedier check clearing by </a:t>
            </a:r>
            <a:r>
              <a:rPr lang="en-IN" sz="2000" b="1" dirty="0">
                <a:effectLst/>
                <a:latin typeface="Calibri" panose="020F0502020204030204" pitchFamily="34" charset="0"/>
                <a:ea typeface="Calibri" panose="020F0502020204030204" pitchFamily="34" charset="0"/>
                <a:cs typeface="Calibri" panose="020F0502020204030204" pitchFamily="34" charset="0"/>
              </a:rPr>
              <a:t>Automated Cheque Processing</a:t>
            </a:r>
            <a:r>
              <a:rPr lang="en-IN" sz="2000" dirty="0">
                <a:effectLst/>
                <a:latin typeface="Calibri" panose="020F0502020204030204" pitchFamily="34" charset="0"/>
                <a:ea typeface="Calibri" panose="020F0502020204030204" pitchFamily="34" charset="0"/>
                <a:cs typeface="Calibri" panose="020F0502020204030204" pitchFamily="34" charset="0"/>
              </a:rPr>
              <a:t> (ACP). Paper cheques were once </a:t>
            </a:r>
            <a:r>
              <a:rPr lang="en-IN" sz="2000" b="1" dirty="0">
                <a:effectLst/>
                <a:latin typeface="Calibri" panose="020F0502020204030204" pitchFamily="34" charset="0"/>
                <a:ea typeface="Calibri" panose="020F0502020204030204" pitchFamily="34" charset="0"/>
                <a:cs typeface="Calibri" panose="020F0502020204030204" pitchFamily="34" charset="0"/>
              </a:rPr>
              <a:t>physically processed</a:t>
            </a:r>
            <a:r>
              <a:rPr lang="en-IN" sz="2000" dirty="0">
                <a:effectLst/>
                <a:latin typeface="Calibri" panose="020F0502020204030204" pitchFamily="34" charset="0"/>
                <a:ea typeface="Calibri" panose="020F0502020204030204" pitchFamily="34" charset="0"/>
                <a:cs typeface="Calibri" panose="020F0502020204030204" pitchFamily="34" charset="0"/>
              </a:rPr>
              <a:t>, which may take up to </a:t>
            </a:r>
            <a:r>
              <a:rPr lang="en-IN" sz="20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seven days to clear</a:t>
            </a:r>
            <a:r>
              <a:rPr lang="en-IN" sz="2000" dirty="0">
                <a:effectLst/>
                <a:latin typeface="Calibri" panose="020F0502020204030204" pitchFamily="34" charset="0"/>
                <a:ea typeface="Calibri" panose="020F0502020204030204" pitchFamily="34" charset="0"/>
                <a:cs typeface="Calibri" panose="020F0502020204030204" pitchFamily="34" charset="0"/>
              </a:rPr>
              <a:t>. These algorithms are intended to pre-process a </a:t>
            </a:r>
            <a:r>
              <a:rPr lang="en-IN" sz="2000" b="1" dirty="0">
                <a:effectLst/>
                <a:latin typeface="Calibri" panose="020F0502020204030204" pitchFamily="34" charset="0"/>
                <a:ea typeface="Calibri" panose="020F0502020204030204" pitchFamily="34" charset="0"/>
                <a:cs typeface="Calibri" panose="020F0502020204030204" pitchFamily="34" charset="0"/>
              </a:rPr>
              <a:t>scanned image of a cheque</a:t>
            </a:r>
            <a:r>
              <a:rPr lang="en-IN" sz="2000" dirty="0">
                <a:effectLst/>
                <a:latin typeface="Calibri" panose="020F0502020204030204" pitchFamily="34" charset="0"/>
                <a:ea typeface="Calibri" panose="020F0502020204030204" pitchFamily="34" charset="0"/>
                <a:cs typeface="Calibri" panose="020F0502020204030204" pitchFamily="34" charset="0"/>
              </a:rPr>
              <a:t>, find and extract various pieces of data from it, and generate </a:t>
            </a:r>
            <a:r>
              <a:rPr lang="en-IN" sz="2000" b="1" dirty="0">
                <a:effectLst/>
                <a:latin typeface="Calibri" panose="020F0502020204030204" pitchFamily="34" charset="0"/>
                <a:ea typeface="Calibri" panose="020F0502020204030204" pitchFamily="34" charset="0"/>
                <a:cs typeface="Calibri" panose="020F0502020204030204" pitchFamily="34" charset="0"/>
              </a:rPr>
              <a:t>recognition results</a:t>
            </a:r>
            <a:r>
              <a:rPr lang="en-IN" sz="2000" dirty="0">
                <a:effectLst/>
                <a:latin typeface="Calibri" panose="020F0502020204030204" pitchFamily="34" charset="0"/>
                <a:ea typeface="Calibri" panose="020F0502020204030204" pitchFamily="34" charset="0"/>
                <a:cs typeface="Calibri" panose="020F0502020204030204" pitchFamily="34" charset="0"/>
              </a:rPr>
              <a:t> for these items </a:t>
            </a:r>
            <a:r>
              <a:rPr lang="en-IN" sz="2000" b="1" dirty="0">
                <a:effectLst/>
                <a:latin typeface="Calibri" panose="020F0502020204030204" pitchFamily="34" charset="0"/>
                <a:ea typeface="Calibri" panose="020F0502020204030204" pitchFamily="34" charset="0"/>
                <a:cs typeface="Calibri" panose="020F0502020204030204" pitchFamily="34" charset="0"/>
              </a:rPr>
              <a:t>utilizing models</a:t>
            </a:r>
            <a:r>
              <a:rPr lang="en-IN" sz="2000" dirty="0">
                <a:effectLst/>
                <a:latin typeface="Calibri" panose="020F0502020204030204" pitchFamily="34" charset="0"/>
                <a:ea typeface="Calibri" panose="020F0502020204030204" pitchFamily="34" charset="0"/>
                <a:cs typeface="Calibri" panose="020F0502020204030204" pitchFamily="34" charset="0"/>
              </a:rPr>
              <a:t> established for each function.</a:t>
            </a:r>
            <a:endParaRPr lang="en-IN" sz="2000" dirty="0">
              <a:effectLst/>
              <a:latin typeface="Calibri" panose="020F0502020204030204" pitchFamily="34" charset="0"/>
              <a:ea typeface="Arial" panose="020B0604020202020204" pitchFamily="34" charset="0"/>
              <a:cs typeface="Calibri" panose="020F0502020204030204" pitchFamily="34" charset="0"/>
            </a:endParaRPr>
          </a:p>
          <a:p>
            <a:pPr marL="0" marR="0" algn="just">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rPr>
              <a:t> </a:t>
            </a: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230310" y="19248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686779" y="960716"/>
            <a:ext cx="8238600" cy="3414300"/>
          </a:xfrm>
          <a:prstGeom prst="rect">
            <a:avLst/>
          </a:prstGeom>
          <a:noFill/>
          <a:ln>
            <a:noFill/>
          </a:ln>
        </p:spPr>
        <p:txBody>
          <a:bodyPr spcFirstLastPara="1" wrap="square" lIns="91425" tIns="91425" rIns="91425" bIns="91425" anchor="t" anchorCtr="0">
            <a:noAutofit/>
          </a:bodyPr>
          <a:lstStyle/>
          <a:p>
            <a:pPr marL="342900" marR="0" lvl="0" indent="-342900" algn="just">
              <a:lnSpc>
                <a:spcPct val="115000"/>
              </a:lnSpc>
              <a:spcBef>
                <a:spcPts val="0"/>
              </a:spcBef>
              <a:spcAft>
                <a:spcPts val="0"/>
              </a:spcAft>
              <a:buFont typeface="Symbol" panose="05050102010706020507" pitchFamily="18" charset="2"/>
              <a:buChar char=""/>
            </a:pPr>
            <a:r>
              <a:rPr lang="en-IN" sz="2000" dirty="0">
                <a:effectLst/>
                <a:latin typeface="Calibri" panose="020F0502020204030204" pitchFamily="34" charset="0"/>
                <a:ea typeface="Arial" panose="020B0604020202020204" pitchFamily="34" charset="0"/>
                <a:cs typeface="Calibri" panose="020F0502020204030204" pitchFamily="34" charset="0"/>
              </a:rPr>
              <a:t>Instead of submitting a real cheque for </a:t>
            </a:r>
            <a:r>
              <a:rPr lang="en-IN" sz="2000" b="1" dirty="0">
                <a:effectLst/>
                <a:latin typeface="Calibri" panose="020F0502020204030204" pitchFamily="34" charset="0"/>
                <a:ea typeface="Arial" panose="020B0604020202020204" pitchFamily="34" charset="0"/>
                <a:cs typeface="Calibri" panose="020F0502020204030204" pitchFamily="34" charset="0"/>
              </a:rPr>
              <a:t>clearing</a:t>
            </a:r>
            <a:r>
              <a:rPr lang="en-IN" sz="2000" dirty="0">
                <a:effectLst/>
                <a:latin typeface="Calibri" panose="020F0502020204030204" pitchFamily="34" charset="0"/>
                <a:ea typeface="Arial" panose="020B0604020202020204" pitchFamily="34" charset="0"/>
                <a:cs typeface="Calibri" panose="020F0502020204030204" pitchFamily="34" charset="0"/>
              </a:rPr>
              <a:t>, the presenting bank uses appropriate technology and </a:t>
            </a:r>
            <a:r>
              <a:rPr lang="en-IN" sz="2000" b="1" dirty="0">
                <a:effectLst/>
                <a:latin typeface="Calibri" panose="020F0502020204030204" pitchFamily="34" charset="0"/>
                <a:ea typeface="Arial" panose="020B0604020202020204" pitchFamily="34" charset="0"/>
                <a:cs typeface="Calibri" panose="020F0502020204030204" pitchFamily="34" charset="0"/>
              </a:rPr>
              <a:t>software</a:t>
            </a:r>
            <a:r>
              <a:rPr lang="en-IN" sz="2000" dirty="0">
                <a:effectLst/>
                <a:latin typeface="Calibri" panose="020F0502020204030204" pitchFamily="34" charset="0"/>
                <a:ea typeface="Arial" panose="020B0604020202020204" pitchFamily="34" charset="0"/>
                <a:cs typeface="Calibri" panose="020F0502020204030204" pitchFamily="34" charset="0"/>
              </a:rPr>
              <a:t> to take a picture of the paper cheque. </a:t>
            </a:r>
          </a:p>
          <a:p>
            <a:pPr marL="342900" marR="0" lvl="0" indent="-342900" algn="just">
              <a:lnSpc>
                <a:spcPct val="115000"/>
              </a:lnSpc>
              <a:spcBef>
                <a:spcPts val="0"/>
              </a:spcBef>
              <a:spcAft>
                <a:spcPts val="0"/>
              </a:spcAft>
              <a:buFont typeface="Symbol" panose="05050102010706020507" pitchFamily="18" charset="2"/>
              <a:buChar char=""/>
            </a:pPr>
            <a:r>
              <a:rPr lang="en-IN" sz="2000" dirty="0">
                <a:effectLst/>
                <a:latin typeface="Calibri" panose="020F0502020204030204" pitchFamily="34" charset="0"/>
                <a:ea typeface="Arial" panose="020B0604020202020204" pitchFamily="34" charset="0"/>
                <a:cs typeface="Calibri" panose="020F0502020204030204" pitchFamily="34" charset="0"/>
              </a:rPr>
              <a:t>The picture will then pass through </a:t>
            </a:r>
            <a:r>
              <a:rPr lang="en-IN" sz="2000" b="1" dirty="0">
                <a:effectLst/>
                <a:latin typeface="Calibri" panose="020F0502020204030204" pitchFamily="34" charset="0"/>
                <a:ea typeface="Arial" panose="020B0604020202020204" pitchFamily="34" charset="0"/>
                <a:cs typeface="Calibri" panose="020F0502020204030204" pitchFamily="34" charset="0"/>
              </a:rPr>
              <a:t>numerous clearing stages</a:t>
            </a:r>
            <a:r>
              <a:rPr lang="en-IN" sz="2000" dirty="0">
                <a:effectLst/>
                <a:latin typeface="Calibri" panose="020F0502020204030204" pitchFamily="34" charset="0"/>
                <a:ea typeface="Arial" panose="020B0604020202020204" pitchFamily="34" charset="0"/>
                <a:cs typeface="Calibri" panose="020F0502020204030204" pitchFamily="34" charset="0"/>
              </a:rPr>
              <a:t> before the transaction is finalized using the image data. </a:t>
            </a:r>
          </a:p>
          <a:p>
            <a:pPr marL="342900" marR="0" lvl="0" indent="-342900" algn="just">
              <a:lnSpc>
                <a:spcPct val="115000"/>
              </a:lnSpc>
              <a:spcBef>
                <a:spcPts val="0"/>
              </a:spcBef>
              <a:spcAft>
                <a:spcPts val="0"/>
              </a:spcAft>
              <a:buFont typeface="Symbol" panose="05050102010706020507" pitchFamily="18" charset="2"/>
              <a:buChar char=""/>
            </a:pPr>
            <a:r>
              <a:rPr lang="en-IN" sz="2000" dirty="0">
                <a:effectLst/>
                <a:latin typeface="Calibri" panose="020F0502020204030204" pitchFamily="34" charset="0"/>
                <a:ea typeface="Arial" panose="020B0604020202020204" pitchFamily="34" charset="0"/>
                <a:cs typeface="Calibri" panose="020F0502020204030204" pitchFamily="34" charset="0"/>
              </a:rPr>
              <a:t>We are employing a </a:t>
            </a:r>
            <a:r>
              <a:rPr lang="en-IN" sz="2000" b="1" dirty="0">
                <a:effectLst/>
                <a:latin typeface="Calibri" panose="020F0502020204030204" pitchFamily="34" charset="0"/>
                <a:ea typeface="Arial" panose="020B0604020202020204" pitchFamily="34" charset="0"/>
                <a:cs typeface="Calibri" panose="020F0502020204030204" pitchFamily="34" charset="0"/>
              </a:rPr>
              <a:t>hybrid model</a:t>
            </a:r>
            <a:r>
              <a:rPr lang="en-IN" sz="2000" dirty="0">
                <a:effectLst/>
                <a:latin typeface="Calibri" panose="020F0502020204030204" pitchFamily="34" charset="0"/>
                <a:ea typeface="Arial" panose="020B0604020202020204" pitchFamily="34" charset="0"/>
                <a:cs typeface="Calibri" panose="020F0502020204030204" pitchFamily="34" charset="0"/>
              </a:rPr>
              <a:t> comprised of many algorithms. </a:t>
            </a:r>
          </a:p>
          <a:p>
            <a:pPr marL="342900" marR="0" lvl="0" indent="-342900" algn="just">
              <a:lnSpc>
                <a:spcPct val="115000"/>
              </a:lnSpc>
              <a:spcBef>
                <a:spcPts val="0"/>
              </a:spcBef>
              <a:spcAft>
                <a:spcPts val="0"/>
              </a:spcAft>
              <a:buFont typeface="Symbol" panose="05050102010706020507" pitchFamily="18" charset="2"/>
              <a:buChar char=""/>
            </a:pPr>
            <a:r>
              <a:rPr lang="en-IN" sz="2000" dirty="0">
                <a:effectLst/>
                <a:latin typeface="Calibri" panose="020F0502020204030204" pitchFamily="34" charset="0"/>
                <a:ea typeface="Arial" panose="020B0604020202020204" pitchFamily="34" charset="0"/>
                <a:cs typeface="Calibri" panose="020F0502020204030204" pitchFamily="34" charset="0"/>
              </a:rPr>
              <a:t>This model assists in processing the check in an </a:t>
            </a:r>
            <a:r>
              <a:rPr lang="en-IN" sz="2000" b="1" dirty="0">
                <a:effectLst/>
                <a:latin typeface="Calibri" panose="020F0502020204030204" pitchFamily="34" charset="0"/>
                <a:ea typeface="Arial" panose="020B0604020202020204" pitchFamily="34" charset="0"/>
                <a:cs typeface="Calibri" panose="020F0502020204030204" pitchFamily="34" charset="0"/>
              </a:rPr>
              <a:t>efficient</a:t>
            </a:r>
            <a:r>
              <a:rPr lang="en-IN" sz="2000" dirty="0">
                <a:effectLst/>
                <a:latin typeface="Calibri" panose="020F0502020204030204" pitchFamily="34" charset="0"/>
                <a:ea typeface="Arial" panose="020B0604020202020204" pitchFamily="34" charset="0"/>
                <a:cs typeface="Calibri" panose="020F0502020204030204" pitchFamily="34" charset="0"/>
              </a:rPr>
              <a:t> and </a:t>
            </a:r>
            <a:r>
              <a:rPr lang="en-IN" sz="2000" b="1" dirty="0">
                <a:effectLst/>
                <a:latin typeface="Calibri" panose="020F0502020204030204" pitchFamily="34" charset="0"/>
                <a:ea typeface="Arial" panose="020B0604020202020204" pitchFamily="34" charset="0"/>
                <a:cs typeface="Calibri" panose="020F0502020204030204" pitchFamily="34" charset="0"/>
              </a:rPr>
              <a:t>timely manner</a:t>
            </a:r>
            <a:r>
              <a:rPr lang="en-IN" sz="20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gn="just">
              <a:lnSpc>
                <a:spcPct val="115000"/>
              </a:lnSpc>
              <a:spcBef>
                <a:spcPts val="0"/>
              </a:spcBef>
              <a:spcAft>
                <a:spcPts val="0"/>
              </a:spcAft>
              <a:buFont typeface="Symbol" panose="05050102010706020507" pitchFamily="18" charset="2"/>
              <a:buChar char=""/>
            </a:pPr>
            <a:r>
              <a:rPr lang="en-IN" sz="2000" dirty="0">
                <a:effectLst/>
                <a:latin typeface="Calibri" panose="020F0502020204030204" pitchFamily="34" charset="0"/>
                <a:ea typeface="Arial" panose="020B0604020202020204" pitchFamily="34" charset="0"/>
                <a:cs typeface="Calibri" panose="020F0502020204030204" pitchFamily="34" charset="0"/>
              </a:rPr>
              <a:t>This AI-based technique provides </a:t>
            </a:r>
            <a:r>
              <a:rPr lang="en-IN" sz="2000" b="1" dirty="0">
                <a:effectLst/>
                <a:latin typeface="Calibri" panose="020F0502020204030204" pitchFamily="34" charset="0"/>
                <a:ea typeface="Arial" panose="020B0604020202020204" pitchFamily="34" charset="0"/>
                <a:cs typeface="Calibri" panose="020F0502020204030204" pitchFamily="34" charset="0"/>
              </a:rPr>
              <a:t>high processing accuracy</a:t>
            </a:r>
            <a:r>
              <a:rPr lang="en-IN" sz="2000" dirty="0">
                <a:effectLst/>
                <a:latin typeface="Calibri" panose="020F0502020204030204" pitchFamily="34" charset="0"/>
                <a:ea typeface="Arial" panose="020B0604020202020204" pitchFamily="34" charset="0"/>
                <a:cs typeface="Calibri" panose="020F0502020204030204" pitchFamily="34" charset="0"/>
              </a:rPr>
              <a:t>.</a:t>
            </a:r>
          </a:p>
          <a:p>
            <a:pPr marL="0" marR="0" lvl="0" indent="0" algn="just" rtl="0">
              <a:lnSpc>
                <a:spcPct val="100000"/>
              </a:lnSpc>
              <a:spcBef>
                <a:spcPts val="0"/>
              </a:spcBef>
              <a:spcAft>
                <a:spcPts val="0"/>
              </a:spcAft>
              <a:buClr>
                <a:srgbClr val="000000"/>
              </a:buClr>
              <a:buSzPts val="1400"/>
              <a:buFont typeface="Arial"/>
              <a:buNone/>
            </a:pPr>
            <a:endParaRPr lang="en-US" dirty="0">
              <a:solidFill>
                <a:srgbClr val="121111"/>
              </a:solidFill>
              <a:latin typeface="Poppins" panose="00000500000000000000" pitchFamily="2"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304800" y="177209"/>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701749" y="1360968"/>
            <a:ext cx="7528507" cy="2308294"/>
          </a:xfrm>
          <a:prstGeom prst="rect">
            <a:avLst/>
          </a:prstGeom>
          <a:noFill/>
          <a:ln>
            <a:noFill/>
          </a:ln>
        </p:spPr>
        <p:txBody>
          <a:bodyPr spcFirstLastPara="1" wrap="square" lIns="91425" tIns="91425" rIns="91425" bIns="91425" anchor="t" anchorCtr="0">
            <a:spAutoFit/>
          </a:bodyPr>
          <a:lstStyle/>
          <a:p>
            <a:pPr marL="342900" marR="0" lvl="0" indent="-342900" algn="just">
              <a:lnSpc>
                <a:spcPct val="115000"/>
              </a:lnSpc>
              <a:spcBef>
                <a:spcPts val="0"/>
              </a:spcBef>
              <a:spcAft>
                <a:spcPts val="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It can really impact the banking sector by drastically improving the </a:t>
            </a:r>
            <a:r>
              <a:rPr lang="en-IN" sz="2000" b="1" dirty="0">
                <a:effectLst/>
                <a:latin typeface="Calibri" panose="020F0502020204030204" pitchFamily="34" charset="0"/>
                <a:ea typeface="Calibri" panose="020F0502020204030204" pitchFamily="34" charset="0"/>
                <a:cs typeface="Calibri" panose="020F0502020204030204" pitchFamily="34" charset="0"/>
              </a:rPr>
              <a:t>speed of cheque verification</a:t>
            </a:r>
            <a:r>
              <a:rPr lang="en-IN" sz="2000" dirty="0">
                <a:effectLst/>
                <a:latin typeface="Calibri" panose="020F0502020204030204" pitchFamily="34" charset="0"/>
                <a:ea typeface="Calibri" panose="020F0502020204030204" pitchFamily="34" charset="0"/>
                <a:cs typeface="Calibri" panose="020F0502020204030204" pitchFamily="34" charset="0"/>
              </a:rPr>
              <a:t>.</a:t>
            </a:r>
            <a:endParaRPr lang="en-IN" sz="20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Banks can truly </a:t>
            </a:r>
            <a:r>
              <a:rPr lang="en-IN" sz="2000" b="1" dirty="0">
                <a:effectLst/>
                <a:latin typeface="Calibri" panose="020F0502020204030204" pitchFamily="34" charset="0"/>
                <a:ea typeface="Calibri" panose="020F0502020204030204" pitchFamily="34" charset="0"/>
                <a:cs typeface="Calibri" panose="020F0502020204030204" pitchFamily="34" charset="0"/>
              </a:rPr>
              <a:t>improve their efficiency</a:t>
            </a:r>
            <a:r>
              <a:rPr lang="en-IN" sz="2000" dirty="0">
                <a:effectLst/>
                <a:latin typeface="Calibri" panose="020F0502020204030204" pitchFamily="34" charset="0"/>
                <a:ea typeface="Calibri" panose="020F0502020204030204" pitchFamily="34" charset="0"/>
                <a:cs typeface="Calibri" panose="020F0502020204030204" pitchFamily="34" charset="0"/>
              </a:rPr>
              <a:t> and </a:t>
            </a:r>
            <a:r>
              <a:rPr lang="en-IN" sz="2000" b="1" dirty="0">
                <a:effectLst/>
                <a:latin typeface="Calibri" panose="020F0502020204030204" pitchFamily="34" charset="0"/>
                <a:ea typeface="Calibri" panose="020F0502020204030204" pitchFamily="34" charset="0"/>
                <a:cs typeface="Calibri" panose="020F0502020204030204" pitchFamily="34" charset="0"/>
              </a:rPr>
              <a:t>customer satisfaction</a:t>
            </a:r>
            <a:r>
              <a:rPr lang="en-IN" sz="2000" dirty="0">
                <a:effectLst/>
                <a:latin typeface="Calibri" panose="020F0502020204030204" pitchFamily="34" charset="0"/>
                <a:ea typeface="Calibri" panose="020F0502020204030204" pitchFamily="34" charset="0"/>
                <a:cs typeface="Calibri" panose="020F0502020204030204" pitchFamily="34" charset="0"/>
              </a:rPr>
              <a:t> by implement this method.</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Hence soon, after its implementation it will </a:t>
            </a:r>
            <a:r>
              <a:rPr lang="en-IN" sz="2000" b="1" dirty="0">
                <a:effectLst/>
                <a:latin typeface="Calibri" panose="020F0502020204030204" pitchFamily="34" charset="0"/>
                <a:ea typeface="Calibri" panose="020F0502020204030204" pitchFamily="34" charset="0"/>
                <a:cs typeface="Calibri" panose="020F0502020204030204" pitchFamily="34" charset="0"/>
              </a:rPr>
              <a:t>replace</a:t>
            </a:r>
            <a:r>
              <a:rPr lang="en-IN" sz="2000" dirty="0">
                <a:effectLst/>
                <a:latin typeface="Calibri" panose="020F0502020204030204" pitchFamily="34" charset="0"/>
                <a:ea typeface="Calibri" panose="020F0502020204030204" pitchFamily="34" charset="0"/>
                <a:cs typeface="Calibri" panose="020F0502020204030204" pitchFamily="34" charset="0"/>
              </a:rPr>
              <a:t> the normal stagnant </a:t>
            </a:r>
            <a:r>
              <a:rPr lang="en-IN" sz="2000" b="1" dirty="0">
                <a:effectLst/>
                <a:latin typeface="Calibri" panose="020F0502020204030204" pitchFamily="34" charset="0"/>
                <a:ea typeface="Calibri" panose="020F0502020204030204" pitchFamily="34" charset="0"/>
                <a:cs typeface="Calibri" panose="020F0502020204030204" pitchFamily="34" charset="0"/>
              </a:rPr>
              <a:t>time-consuming</a:t>
            </a:r>
            <a:r>
              <a:rPr lang="en-IN" sz="2000" dirty="0">
                <a:effectLst/>
                <a:latin typeface="Calibri" panose="020F0502020204030204" pitchFamily="34" charset="0"/>
                <a:ea typeface="Calibri" panose="020F0502020204030204" pitchFamily="34" charset="0"/>
                <a:cs typeface="Calibri" panose="020F0502020204030204" pitchFamily="34" charset="0"/>
              </a:rPr>
              <a:t> cheque verification process.</a:t>
            </a:r>
          </a:p>
        </p:txBody>
      </p:sp>
      <p:sp>
        <p:nvSpPr>
          <p:cNvPr id="3" name="TextBox 2">
            <a:extLst>
              <a:ext uri="{FF2B5EF4-FFF2-40B4-BE49-F238E27FC236}">
                <a16:creationId xmlns:a16="http://schemas.microsoft.com/office/drawing/2014/main" id="{1FAD9902-54A4-5E18-473F-74414742B6F4}"/>
              </a:ext>
            </a:extLst>
          </p:cNvPr>
          <p:cNvSpPr txBox="1"/>
          <p:nvPr/>
        </p:nvSpPr>
        <p:spPr>
          <a:xfrm>
            <a:off x="701749" y="4006478"/>
            <a:ext cx="7960241" cy="646331"/>
          </a:xfrm>
          <a:prstGeom prst="rect">
            <a:avLst/>
          </a:prstGeom>
          <a:noFill/>
        </p:spPr>
        <p:txBody>
          <a:bodyPr wrap="square">
            <a:spAutoFit/>
          </a:bodyPr>
          <a:lstStyle/>
          <a:p>
            <a:r>
              <a:rPr lang="en-IN" sz="1800" b="1" i="0" u="none" strike="noStrike" cap="none" dirty="0">
                <a:solidFill>
                  <a:srgbClr val="000000"/>
                </a:solidFill>
                <a:effectLst>
                  <a:outerShdw blurRad="38100" dist="38100" dir="2700000" algn="tl">
                    <a:srgbClr val="000000">
                      <a:alpha val="43137"/>
                    </a:srgbClr>
                  </a:outerShdw>
                </a:effectLst>
                <a:latin typeface="Calibri" panose="020F0502020204030204" pitchFamily="34" charset="0"/>
                <a:ea typeface="Lato"/>
                <a:cs typeface="Calibri" panose="020F0502020204030204" pitchFamily="34" charset="0"/>
                <a:sym typeface="Lato"/>
              </a:rPr>
              <a:t>GITHUB LINK : </a:t>
            </a:r>
            <a:r>
              <a:rPr lang="en-IN" sz="1800" b="1" dirty="0">
                <a:effectLst>
                  <a:outerShdw blurRad="38100" dist="38100" dir="2700000" algn="tl">
                    <a:srgbClr val="000000">
                      <a:alpha val="43137"/>
                    </a:srgbClr>
                  </a:outerShdw>
                </a:effectLst>
                <a:latin typeface="Calibri" panose="020F0502020204030204" pitchFamily="34" charset="0"/>
                <a:ea typeface="Lato"/>
                <a:cs typeface="Calibri" panose="020F0502020204030204" pitchFamily="34" charset="0"/>
                <a:sym typeface="Lato"/>
              </a:rPr>
              <a:t> </a:t>
            </a:r>
            <a:r>
              <a:rPr lang="en-IN" sz="1800" b="1" dirty="0">
                <a:solidFill>
                  <a:srgbClr val="1B2E85"/>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https://github.com/Codexx-05/Automated-Cheque-Processing</a:t>
            </a:r>
            <a:endParaRPr lang="en-IN" sz="1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7ADC0D-6CC7-47C4-39F3-F9B769ECAEF0}"/>
              </a:ext>
            </a:extLst>
          </p:cNvPr>
          <p:cNvSpPr>
            <a:spLocks noGrp="1"/>
          </p:cNvSpPr>
          <p:nvPr>
            <p:ph type="title"/>
          </p:nvPr>
        </p:nvSpPr>
        <p:spPr>
          <a:xfrm>
            <a:off x="158860" y="95513"/>
            <a:ext cx="5647500" cy="576000"/>
          </a:xfrm>
        </p:spPr>
        <p:txBody>
          <a:bodyPr/>
          <a:lstStyle/>
          <a:p>
            <a:r>
              <a:rPr lang="en-US" dirty="0"/>
              <a:t>Ideation diagram:</a:t>
            </a:r>
            <a:endParaRPr lang="en-IN" dirty="0"/>
          </a:p>
        </p:txBody>
      </p:sp>
      <p:pic>
        <p:nvPicPr>
          <p:cNvPr id="6" name="Picture 5">
            <a:extLst>
              <a:ext uri="{FF2B5EF4-FFF2-40B4-BE49-F238E27FC236}">
                <a16:creationId xmlns:a16="http://schemas.microsoft.com/office/drawing/2014/main" id="{9B2D7D2A-910A-594A-7EAF-5B49C5099C1F}"/>
              </a:ext>
            </a:extLst>
          </p:cNvPr>
          <p:cNvPicPr>
            <a:picLocks noChangeAspect="1"/>
          </p:cNvPicPr>
          <p:nvPr/>
        </p:nvPicPr>
        <p:blipFill rotWithShape="1">
          <a:blip r:embed="rId2"/>
          <a:srcRect l="30313" t="15106" r="29219" b="6667"/>
          <a:stretch/>
        </p:blipFill>
        <p:spPr>
          <a:xfrm>
            <a:off x="1664493" y="850107"/>
            <a:ext cx="5986463" cy="4129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8808043"/>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645</Words>
  <Application>Microsoft Office PowerPoint</Application>
  <PresentationFormat>On-screen Show (16:9)</PresentationFormat>
  <Paragraphs>52</Paragraphs>
  <Slides>10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Lato</vt:lpstr>
      <vt:lpstr>Symbol</vt:lpstr>
      <vt:lpstr>Wingdings</vt:lpstr>
      <vt:lpstr>Trebuchet MS</vt:lpstr>
      <vt:lpstr>Calibri</vt:lpstr>
      <vt:lpstr>Arial</vt:lpstr>
      <vt:lpstr>Lato Black</vt:lpstr>
      <vt:lpstr>Poppins</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Ideation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kishore akash y.s</cp:lastModifiedBy>
  <cp:revision>4</cp:revision>
  <dcterms:modified xsi:type="dcterms:W3CDTF">2022-09-20T15:09:44Z</dcterms:modified>
</cp:coreProperties>
</file>