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41148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313"/>
    <a:srgbClr val="94E67E"/>
    <a:srgbClr val="003B3A"/>
    <a:srgbClr val="153B0B"/>
    <a:srgbClr val="00A6A6"/>
    <a:srgbClr val="267FAC"/>
    <a:srgbClr val="84C4E4"/>
    <a:srgbClr val="68B7DE"/>
    <a:srgbClr val="BBDEF0"/>
    <a:srgbClr val="FBE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4660"/>
  </p:normalViewPr>
  <p:slideViewPr>
    <p:cSldViewPr snapToGrid="0">
      <p:cViewPr varScale="1">
        <p:scale>
          <a:sx n="22" d="100"/>
          <a:sy n="22" d="100"/>
        </p:scale>
        <p:origin x="25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5985936"/>
            <a:ext cx="34975800" cy="12733867"/>
          </a:xfrm>
        </p:spPr>
        <p:txBody>
          <a:bodyPr anchor="b"/>
          <a:lstStyle>
            <a:lvl1pPr algn="ctr">
              <a:defRPr sz="2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0" y="19210869"/>
            <a:ext cx="30861000" cy="8830731"/>
          </a:xfrm>
        </p:spPr>
        <p:txBody>
          <a:bodyPr/>
          <a:lstStyle>
            <a:lvl1pPr marL="0" indent="0" algn="ctr">
              <a:buNone/>
              <a:defRPr sz="10800"/>
            </a:lvl1pPr>
            <a:lvl2pPr marL="2057400" indent="0" algn="ctr">
              <a:buNone/>
              <a:defRPr sz="9000"/>
            </a:lvl2pPr>
            <a:lvl3pPr marL="4114800" indent="0" algn="ctr">
              <a:buNone/>
              <a:defRPr sz="8100"/>
            </a:lvl3pPr>
            <a:lvl4pPr marL="6172200" indent="0" algn="ctr">
              <a:buNone/>
              <a:defRPr sz="7200"/>
            </a:lvl4pPr>
            <a:lvl5pPr marL="8229600" indent="0" algn="ctr">
              <a:buNone/>
              <a:defRPr sz="7200"/>
            </a:lvl5pPr>
            <a:lvl6pPr marL="10287000" indent="0" algn="ctr">
              <a:buNone/>
              <a:defRPr sz="7200"/>
            </a:lvl6pPr>
            <a:lvl7pPr marL="12344400" indent="0" algn="ctr">
              <a:buNone/>
              <a:defRPr sz="7200"/>
            </a:lvl7pPr>
            <a:lvl8pPr marL="14401800" indent="0" algn="ctr">
              <a:buNone/>
              <a:defRPr sz="7200"/>
            </a:lvl8pPr>
            <a:lvl9pPr marL="16459200" indent="0" algn="ctr">
              <a:buNone/>
              <a:defRPr sz="7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B668-FA65-4F8E-BF48-94DACEEFFC2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E73E-8421-44DE-A7BC-EC72D5A2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B668-FA65-4F8E-BF48-94DACEEFFC2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E73E-8421-44DE-A7BC-EC72D5A2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9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0" y="1947334"/>
            <a:ext cx="8872538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27" y="1947334"/>
            <a:ext cx="26103263" cy="3099646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B668-FA65-4F8E-BF48-94DACEEFFC2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E73E-8421-44DE-A7BC-EC72D5A2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1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B668-FA65-4F8E-BF48-94DACEEFFC2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E73E-8421-44DE-A7BC-EC72D5A2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4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6" y="9118611"/>
            <a:ext cx="35490150" cy="15214597"/>
          </a:xfrm>
        </p:spPr>
        <p:txBody>
          <a:bodyPr anchor="b"/>
          <a:lstStyle>
            <a:lvl1pPr>
              <a:defRPr sz="2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6" y="24477144"/>
            <a:ext cx="35490150" cy="8000997"/>
          </a:xfrm>
        </p:spPr>
        <p:txBody>
          <a:bodyPr/>
          <a:lstStyle>
            <a:lvl1pPr marL="0" indent="0">
              <a:buNone/>
              <a:defRPr sz="10800">
                <a:solidFill>
                  <a:schemeClr val="tx1"/>
                </a:solidFill>
              </a:defRPr>
            </a:lvl1pPr>
            <a:lvl2pPr marL="20574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 marL="411480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3pPr>
            <a:lvl4pPr marL="61722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8229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02870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23444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4401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64592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B668-FA65-4F8E-BF48-94DACEEFFC2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E73E-8421-44DE-A7BC-EC72D5A2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25" y="9736667"/>
            <a:ext cx="1748790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75" y="9736667"/>
            <a:ext cx="17487900" cy="23207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B668-FA65-4F8E-BF48-94DACEEFFC2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E73E-8421-44DE-A7BC-EC72D5A2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1947342"/>
            <a:ext cx="3549015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89" y="8966203"/>
            <a:ext cx="17407530" cy="4394197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89" y="13360400"/>
            <a:ext cx="17407530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7" y="8966203"/>
            <a:ext cx="17493260" cy="4394197"/>
          </a:xfrm>
        </p:spPr>
        <p:txBody>
          <a:bodyPr anchor="b"/>
          <a:lstStyle>
            <a:lvl1pPr marL="0" indent="0">
              <a:buNone/>
              <a:defRPr sz="10800" b="1"/>
            </a:lvl1pPr>
            <a:lvl2pPr marL="2057400" indent="0">
              <a:buNone/>
              <a:defRPr sz="9000" b="1"/>
            </a:lvl2pPr>
            <a:lvl3pPr marL="4114800" indent="0">
              <a:buNone/>
              <a:defRPr sz="8100" b="1"/>
            </a:lvl3pPr>
            <a:lvl4pPr marL="6172200" indent="0">
              <a:buNone/>
              <a:defRPr sz="7200" b="1"/>
            </a:lvl4pPr>
            <a:lvl5pPr marL="8229600" indent="0">
              <a:buNone/>
              <a:defRPr sz="7200" b="1"/>
            </a:lvl5pPr>
            <a:lvl6pPr marL="10287000" indent="0">
              <a:buNone/>
              <a:defRPr sz="7200" b="1"/>
            </a:lvl6pPr>
            <a:lvl7pPr marL="12344400" indent="0">
              <a:buNone/>
              <a:defRPr sz="7200" b="1"/>
            </a:lvl7pPr>
            <a:lvl8pPr marL="14401800" indent="0">
              <a:buNone/>
              <a:defRPr sz="7200" b="1"/>
            </a:lvl8pPr>
            <a:lvl9pPr marL="16459200" indent="0">
              <a:buNone/>
              <a:defRPr sz="7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7" y="13360400"/>
            <a:ext cx="17493260" cy="196511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B668-FA65-4F8E-BF48-94DACEEFFC2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E73E-8421-44DE-A7BC-EC72D5A2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B668-FA65-4F8E-BF48-94DACEEFFC2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E73E-8421-44DE-A7BC-EC72D5A2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B668-FA65-4F8E-BF48-94DACEEFFC2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E73E-8421-44DE-A7BC-EC72D5A2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2438400"/>
            <a:ext cx="13271301" cy="8534400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59" y="5266275"/>
            <a:ext cx="20831175" cy="25992667"/>
          </a:xfrm>
        </p:spPr>
        <p:txBody>
          <a:bodyPr/>
          <a:lstStyle>
            <a:lvl1pPr>
              <a:defRPr sz="14400"/>
            </a:lvl1pPr>
            <a:lvl2pPr>
              <a:defRPr sz="12600"/>
            </a:lvl2pPr>
            <a:lvl3pPr>
              <a:defRPr sz="108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10972800"/>
            <a:ext cx="13271301" cy="20328469"/>
          </a:xfrm>
        </p:spPr>
        <p:txBody>
          <a:bodyPr/>
          <a:lstStyle>
            <a:lvl1pPr marL="0" indent="0">
              <a:buNone/>
              <a:defRPr sz="7200"/>
            </a:lvl1pPr>
            <a:lvl2pPr marL="2057400" indent="0">
              <a:buNone/>
              <a:defRPr sz="6300"/>
            </a:lvl2pPr>
            <a:lvl3pPr marL="4114800" indent="0">
              <a:buNone/>
              <a:defRPr sz="5400"/>
            </a:lvl3pPr>
            <a:lvl4pPr marL="6172200" indent="0">
              <a:buNone/>
              <a:defRPr sz="4500"/>
            </a:lvl4pPr>
            <a:lvl5pPr marL="8229600" indent="0">
              <a:buNone/>
              <a:defRPr sz="4500"/>
            </a:lvl5pPr>
            <a:lvl6pPr marL="10287000" indent="0">
              <a:buNone/>
              <a:defRPr sz="4500"/>
            </a:lvl6pPr>
            <a:lvl7pPr marL="12344400" indent="0">
              <a:buNone/>
              <a:defRPr sz="4500"/>
            </a:lvl7pPr>
            <a:lvl8pPr marL="14401800" indent="0">
              <a:buNone/>
              <a:defRPr sz="4500"/>
            </a:lvl8pPr>
            <a:lvl9pPr marL="16459200" indent="0">
              <a:buNone/>
              <a:defRPr sz="4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B668-FA65-4F8E-BF48-94DACEEFFC2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E73E-8421-44DE-A7BC-EC72D5A2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0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2438400"/>
            <a:ext cx="13271301" cy="8534400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59" y="5266275"/>
            <a:ext cx="20831175" cy="25992667"/>
          </a:xfrm>
        </p:spPr>
        <p:txBody>
          <a:bodyPr anchor="t"/>
          <a:lstStyle>
            <a:lvl1pPr marL="0" indent="0">
              <a:buNone/>
              <a:defRPr sz="14400"/>
            </a:lvl1pPr>
            <a:lvl2pPr marL="2057400" indent="0">
              <a:buNone/>
              <a:defRPr sz="12600"/>
            </a:lvl2pPr>
            <a:lvl3pPr marL="4114800" indent="0">
              <a:buNone/>
              <a:defRPr sz="10800"/>
            </a:lvl3pPr>
            <a:lvl4pPr marL="6172200" indent="0">
              <a:buNone/>
              <a:defRPr sz="9000"/>
            </a:lvl4pPr>
            <a:lvl5pPr marL="8229600" indent="0">
              <a:buNone/>
              <a:defRPr sz="9000"/>
            </a:lvl5pPr>
            <a:lvl6pPr marL="10287000" indent="0">
              <a:buNone/>
              <a:defRPr sz="9000"/>
            </a:lvl6pPr>
            <a:lvl7pPr marL="12344400" indent="0">
              <a:buNone/>
              <a:defRPr sz="9000"/>
            </a:lvl7pPr>
            <a:lvl8pPr marL="14401800" indent="0">
              <a:buNone/>
              <a:defRPr sz="9000"/>
            </a:lvl8pPr>
            <a:lvl9pPr marL="16459200" indent="0">
              <a:buNone/>
              <a:defRPr sz="9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10972800"/>
            <a:ext cx="13271301" cy="20328469"/>
          </a:xfrm>
        </p:spPr>
        <p:txBody>
          <a:bodyPr/>
          <a:lstStyle>
            <a:lvl1pPr marL="0" indent="0">
              <a:buNone/>
              <a:defRPr sz="7200"/>
            </a:lvl1pPr>
            <a:lvl2pPr marL="2057400" indent="0">
              <a:buNone/>
              <a:defRPr sz="6300"/>
            </a:lvl2pPr>
            <a:lvl3pPr marL="4114800" indent="0">
              <a:buNone/>
              <a:defRPr sz="5400"/>
            </a:lvl3pPr>
            <a:lvl4pPr marL="6172200" indent="0">
              <a:buNone/>
              <a:defRPr sz="4500"/>
            </a:lvl4pPr>
            <a:lvl5pPr marL="8229600" indent="0">
              <a:buNone/>
              <a:defRPr sz="4500"/>
            </a:lvl5pPr>
            <a:lvl6pPr marL="10287000" indent="0">
              <a:buNone/>
              <a:defRPr sz="4500"/>
            </a:lvl6pPr>
            <a:lvl7pPr marL="12344400" indent="0">
              <a:buNone/>
              <a:defRPr sz="4500"/>
            </a:lvl7pPr>
            <a:lvl8pPr marL="14401800" indent="0">
              <a:buNone/>
              <a:defRPr sz="4500"/>
            </a:lvl8pPr>
            <a:lvl9pPr marL="16459200" indent="0">
              <a:buNone/>
              <a:defRPr sz="4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B668-FA65-4F8E-BF48-94DACEEFFC2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E73E-8421-44DE-A7BC-EC72D5A2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1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25" y="1947342"/>
            <a:ext cx="3549015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25" y="9736667"/>
            <a:ext cx="3549015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25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AB668-FA65-4F8E-BF48-94DACEEFFC2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75" y="33900542"/>
            <a:ext cx="1388745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75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E73E-8421-44DE-A7BC-EC72D5A2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3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114800" rtl="0" eaLnBrk="1" latinLnBrk="0" hangingPunct="1">
        <a:lnSpc>
          <a:spcPct val="90000"/>
        </a:lnSpc>
        <a:spcBef>
          <a:spcPct val="0"/>
        </a:spcBef>
        <a:buNone/>
        <a:defRPr sz="1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0" indent="-1028700" algn="l" defTabSz="4114800" rtl="0" eaLnBrk="1" latinLnBrk="0" hangingPunct="1">
        <a:lnSpc>
          <a:spcPct val="90000"/>
        </a:lnSpc>
        <a:spcBef>
          <a:spcPts val="4500"/>
        </a:spcBef>
        <a:buFont typeface="Arial" panose="020B0604020202020204" pitchFamily="34" charset="0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0" indent="-1028700" algn="l" defTabSz="4114800" rtl="0" eaLnBrk="1" latinLnBrk="0" hangingPunct="1">
        <a:lnSpc>
          <a:spcPct val="90000"/>
        </a:lnSpc>
        <a:spcBef>
          <a:spcPts val="225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0" algn="l" defTabSz="411480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phil.howard@oit.edu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codey.winslow@oit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91924" y="364757"/>
            <a:ext cx="307641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Futura Std Book" panose="020B0502020204020303" pitchFamily="34" charset="0"/>
                <a:cs typeface="Arial" panose="020B0604020202020204" pitchFamily="34" charset="0"/>
              </a:rPr>
              <a:t>Optimized Learning</a:t>
            </a:r>
          </a:p>
          <a:p>
            <a:pPr algn="ctr"/>
            <a:r>
              <a:rPr lang="en-US" sz="8800" dirty="0">
                <a:latin typeface="Futura Std Book" panose="020B0502020204020303" pitchFamily="34" charset="0"/>
                <a:cs typeface="Arial" panose="020B0604020202020204" pitchFamily="34" charset="0"/>
              </a:rPr>
              <a:t>with Virtual Reality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2973" y="3161554"/>
            <a:ext cx="32225232" cy="257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400" dirty="0">
                <a:latin typeface="Futura Std Book" panose="020B0502020204020303" pitchFamily="34" charset="0"/>
                <a:cs typeface="Arial" panose="020B0604020202020204" pitchFamily="34" charset="0"/>
              </a:rPr>
              <a:t>Codey Winslow</a:t>
            </a:r>
          </a:p>
          <a:p>
            <a:pPr algn="ctr">
              <a:lnSpc>
                <a:spcPts val="6600"/>
              </a:lnSpc>
            </a:pPr>
            <a:r>
              <a:rPr lang="en-US" sz="5400" dirty="0">
                <a:latin typeface="Futura Std Book" panose="020B0502020204020303" pitchFamily="34" charset="0"/>
                <a:cs typeface="Arial" panose="020B0604020202020204" pitchFamily="34" charset="0"/>
              </a:rPr>
              <a:t>Dr. Philip Howard</a:t>
            </a:r>
          </a:p>
          <a:p>
            <a:pPr algn="ctr">
              <a:lnSpc>
                <a:spcPts val="6600"/>
              </a:lnSpc>
            </a:pPr>
            <a:r>
              <a:rPr lang="en-US" sz="4400" i="1" dirty="0">
                <a:latin typeface="Futura Std Book" panose="020B0502020204020303" pitchFamily="34" charset="0"/>
                <a:cs typeface="Arial" panose="020B0604020202020204" pitchFamily="34" charset="0"/>
              </a:rPr>
              <a:t>Oregon Institute of Technology</a:t>
            </a:r>
            <a:endParaRPr lang="en-US" sz="2800" i="1" dirty="0">
              <a:latin typeface="Futura Std Book" panose="020B0502020204020303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867601" y="5864308"/>
            <a:ext cx="3377807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77286" y="6535798"/>
            <a:ext cx="1195283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Futura Std Book" panose="020B0502020204020303" pitchFamily="34" charset="0"/>
                <a:cs typeface="Arial" panose="020B0604020202020204" pitchFamily="34" charset="0"/>
              </a:rPr>
              <a:t>Project Goal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153533" y="6535798"/>
            <a:ext cx="2533216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Futura Std Book" panose="020B0502020204020303" pitchFamily="34" charset="0"/>
                <a:cs typeface="Arial" panose="020B0604020202020204" pitchFamily="34" charset="0"/>
              </a:rPr>
              <a:t>What is Virtual Reality?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77286" y="26956823"/>
            <a:ext cx="1195283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Futura Std Book" panose="020B0502020204020303" pitchFamily="34" charset="0"/>
                <a:cs typeface="Arial" panose="020B0604020202020204" pitchFamily="34" charset="0"/>
              </a:rPr>
              <a:t>Experiment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77288" y="6307415"/>
            <a:ext cx="11952837" cy="652914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277289" y="26476802"/>
            <a:ext cx="11952837" cy="918037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357152" y="6276011"/>
            <a:ext cx="25715704" cy="657730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00003" y="29098223"/>
            <a:ext cx="11743033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/>
              <a:t>3 procedures for participants to learn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/>
              <a:t>Experimental group learns using VR application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/>
              <a:t>Control group learns by watching video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/>
              <a:t>Participants must perform procedures by memory on touchscreen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5400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0" y="7961895"/>
            <a:ext cx="11021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dirty="0"/>
              <a:t>The goal of the Optimized Learning with Virtual Reality project was to gather evidence on whether skills can be better learned using virtual reality technology over conventional media. 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839203" y="7961895"/>
            <a:ext cx="244864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200" dirty="0"/>
              <a:t>Virtual reality (VR) is a technology that allows a user to view a virtual world in 3D using a stereoscopic display headset with motion and position tracking</a:t>
            </a:r>
          </a:p>
          <a:p>
            <a:pPr marL="685800" indent="-685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200" dirty="0"/>
              <a:t>Users feel immersed in the environment</a:t>
            </a:r>
          </a:p>
          <a:p>
            <a:pPr marL="685800" indent="-6858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200" dirty="0"/>
              <a:t>Hand tracking using VR controllers allow a higher degree of interaction with the virtual world</a:t>
            </a:r>
            <a:endParaRPr lang="en-US" sz="5400" dirty="0"/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FF878256-0F58-4682-B6DC-06F5D64058D5}"/>
              </a:ext>
            </a:extLst>
          </p:cNvPr>
          <p:cNvSpPr txBox="1"/>
          <p:nvPr/>
        </p:nvSpPr>
        <p:spPr>
          <a:xfrm>
            <a:off x="14698154" y="13859950"/>
            <a:ext cx="1249319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Futura Std Book" panose="020B0502020204020303" pitchFamily="34" charset="0"/>
                <a:cs typeface="Arial" panose="020B0604020202020204" pitchFamily="34" charset="0"/>
              </a:rPr>
              <a:t>Project Process</a:t>
            </a: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8C0E8F5B-505C-4E1D-9388-1AAF9FF0901D}"/>
              </a:ext>
            </a:extLst>
          </p:cNvPr>
          <p:cNvSpPr/>
          <p:nvPr/>
        </p:nvSpPr>
        <p:spPr>
          <a:xfrm>
            <a:off x="14357151" y="13524808"/>
            <a:ext cx="12834205" cy="2213679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60C5FED-EEC3-4F57-9220-31F981C964A8}"/>
              </a:ext>
            </a:extLst>
          </p:cNvPr>
          <p:cNvSpPr txBox="1"/>
          <p:nvPr/>
        </p:nvSpPr>
        <p:spPr>
          <a:xfrm>
            <a:off x="14917442" y="14974591"/>
            <a:ext cx="11952836" cy="20682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/>
              <a:t>Discussed and planned project scope and expectations, and designed experiment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/>
              <a:t>Researched technologies and previous studies in the field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/>
              <a:t>Designed application used in experiment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/>
              <a:t>Prototyped, tested, and refined application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/>
              <a:t>Refine experiment design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dirty="0"/>
              <a:t>Acquire IRB approval for experiment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54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i="1" dirty="0"/>
              <a:t>In progress: perform experiment and gather data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5400" i="1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400" i="1" dirty="0"/>
              <a:t>In progress: analyze and interpret data</a:t>
            </a:r>
          </a:p>
        </p:txBody>
      </p: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08CC4D71-61C3-40EA-BD26-65DDA9EFB6A1}"/>
              </a:ext>
            </a:extLst>
          </p:cNvPr>
          <p:cNvGrpSpPr/>
          <p:nvPr/>
        </p:nvGrpSpPr>
        <p:grpSpPr>
          <a:xfrm>
            <a:off x="1400003" y="1127969"/>
            <a:ext cx="4684082" cy="3955328"/>
            <a:chOff x="5217942" y="3952233"/>
            <a:chExt cx="2289972" cy="1933696"/>
          </a:xfrm>
        </p:grpSpPr>
        <p:pic>
          <p:nvPicPr>
            <p:cNvPr id="446" name="Picture 445" descr="A close up of a sign&#10;&#10;Description automatically generated">
              <a:extLst>
                <a:ext uri="{FF2B5EF4-FFF2-40B4-BE49-F238E27FC236}">
                  <a16:creationId xmlns:a16="http://schemas.microsoft.com/office/drawing/2014/main" id="{05D66175-0110-4076-988F-996B6FF5C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7942" y="5206093"/>
              <a:ext cx="2289972" cy="679836"/>
            </a:xfrm>
            <a:prstGeom prst="rect">
              <a:avLst/>
            </a:prstGeom>
          </p:spPr>
        </p:pic>
        <p:pic>
          <p:nvPicPr>
            <p:cNvPr id="447" name="Picture 44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2A98AC5-5D7C-41A5-AE94-BAABBD3C9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3813" y="3952233"/>
              <a:ext cx="858230" cy="1182143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3C946CE-A105-4540-A23F-DF6DDA6A2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03" y="16158846"/>
            <a:ext cx="9327553" cy="69956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703DD6-19F1-447C-97F7-59045A667834}"/>
              </a:ext>
            </a:extLst>
          </p:cNvPr>
          <p:cNvSpPr txBox="1"/>
          <p:nvPr/>
        </p:nvSpPr>
        <p:spPr>
          <a:xfrm>
            <a:off x="27850586" y="13903492"/>
            <a:ext cx="1249319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Futura Std Book" panose="020B0502020204020303" pitchFamily="34" charset="0"/>
                <a:cs typeface="Arial" panose="020B0604020202020204" pitchFamily="34" charset="0"/>
              </a:rPr>
              <a:t>Touchscreen Interface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3686B31-580F-4422-9B10-086B42AF2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319" y="15544393"/>
            <a:ext cx="12118538" cy="68166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159D95B-293B-4325-8729-177F8616C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54318" y="24551816"/>
            <a:ext cx="12285734" cy="63811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4DCB402-F7A1-413F-B0F2-B8F1C1FEDDF7}"/>
              </a:ext>
            </a:extLst>
          </p:cNvPr>
          <p:cNvSpPr txBox="1"/>
          <p:nvPr/>
        </p:nvSpPr>
        <p:spPr>
          <a:xfrm>
            <a:off x="27850585" y="22893530"/>
            <a:ext cx="1249319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Futura Std Book" panose="020B0502020204020303" pitchFamily="34" charset="0"/>
                <a:cs typeface="Arial" panose="020B0604020202020204" pitchFamily="34" charset="0"/>
              </a:rPr>
              <a:t>Touchscreen in VR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45E5B1-8E55-454D-B030-5027C788C15C}"/>
              </a:ext>
            </a:extLst>
          </p:cNvPr>
          <p:cNvSpPr txBox="1"/>
          <p:nvPr/>
        </p:nvSpPr>
        <p:spPr>
          <a:xfrm>
            <a:off x="27957807" y="33545075"/>
            <a:ext cx="1228573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dirty="0"/>
              <a:t>Codey Winslow | </a:t>
            </a:r>
            <a:r>
              <a:rPr lang="en-US" sz="5400" dirty="0">
                <a:hlinkClick r:id="rId7"/>
              </a:rPr>
              <a:t>codey.winslow@oit.edu</a:t>
            </a:r>
            <a:endParaRPr lang="en-US" sz="5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dirty="0"/>
              <a:t>Dr. Phil Howard | </a:t>
            </a:r>
            <a:r>
              <a:rPr lang="en-US" sz="5400" dirty="0">
                <a:hlinkClick r:id="rId8"/>
              </a:rPr>
              <a:t>phil.howard@oit.edu</a:t>
            </a:r>
            <a:endParaRPr lang="en-US" sz="5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FF8FDF-97DD-441F-8D51-1F04A7B1978D}"/>
              </a:ext>
            </a:extLst>
          </p:cNvPr>
          <p:cNvSpPr/>
          <p:nvPr/>
        </p:nvSpPr>
        <p:spPr>
          <a:xfrm>
            <a:off x="27850585" y="31883569"/>
            <a:ext cx="12222271" cy="377360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8A872E-A877-4C5A-BB1F-D90236BC995E}"/>
              </a:ext>
            </a:extLst>
          </p:cNvPr>
          <p:cNvSpPr txBox="1"/>
          <p:nvPr/>
        </p:nvSpPr>
        <p:spPr>
          <a:xfrm>
            <a:off x="27715120" y="32093331"/>
            <a:ext cx="1249319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Futura Std Book" panose="020B0502020204020303" pitchFamily="34" charset="0"/>
                <a:cs typeface="Arial" panose="020B0604020202020204" pitchFamily="34" charset="0"/>
              </a:rPr>
              <a:t>Contact</a:t>
            </a:r>
          </a:p>
        </p:txBody>
      </p:sp>
      <p:pic>
        <p:nvPicPr>
          <p:cNvPr id="42" name="Picture 41" descr="Logo, company name&#10;&#10;Description automatically generated">
            <a:extLst>
              <a:ext uri="{FF2B5EF4-FFF2-40B4-BE49-F238E27FC236}">
                <a16:creationId xmlns:a16="http://schemas.microsoft.com/office/drawing/2014/main" id="{6B3509FD-5242-4850-8008-8D65D4C15D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6871" y="1186115"/>
            <a:ext cx="3901448" cy="390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1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2904</TotalTime>
  <Words>213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Futura Std Book</vt:lpstr>
      <vt:lpstr>Office Theme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Schauer, Katherine S. (GSFC-450.0)[InuTeq, LLC]</dc:creator>
  <cp:lastModifiedBy>Codey Winslow</cp:lastModifiedBy>
  <cp:revision>58</cp:revision>
  <dcterms:created xsi:type="dcterms:W3CDTF">2019-07-19T15:04:33Z</dcterms:created>
  <dcterms:modified xsi:type="dcterms:W3CDTF">2020-11-05T02:51:04Z</dcterms:modified>
</cp:coreProperties>
</file>