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lear Sans Bold" charset="1" panose="020B0803030202020304"/>
      <p:regular r:id="rId17"/>
    </p:embeddedFont>
    <p:embeddedFont>
      <p:font typeface="Clear Sans" charset="1" panose="020B05030302020203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24" Target="notesSlides/notesSlide7.xml" Type="http://schemas.openxmlformats.org/officeDocument/2006/relationships/notesSlide"/><Relationship Id="rId25"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least squares method is a statistical procedure to find the best fit for a set of data points. The method works by minimizing the sum of the offsets or residuals of points from the plotted curve. Least squares regression is used to predict the behavior of dependent variables.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slope of a line is a measure of its steepness. Mathematically, slope is calculated as "rise over run" (change in y divided by change in x)</a:t>
            </a:r>
          </a:p>
          <a:p>
            <a:r>
              <a:rPr lang="en-US"/>
              <a:t/>
            </a:r>
          </a:p>
          <a:p>
            <a:r>
              <a:rPr lang="en-US"/>
              <a:t>The intercept (sometimes called the “constant”) in a regression model represents the mean value of the response variable when all of the predictor variables in the model are equal to zero.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AutoShape 8" id="8"/>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9" id="9"/>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TextBox 10" id="10"/>
          <p:cNvSpPr txBox="true"/>
          <p:nvPr/>
        </p:nvSpPr>
        <p:spPr>
          <a:xfrm rot="0">
            <a:off x="4498140" y="4668751"/>
            <a:ext cx="11813183" cy="1498499"/>
          </a:xfrm>
          <a:prstGeom prst="rect">
            <a:avLst/>
          </a:prstGeom>
        </p:spPr>
        <p:txBody>
          <a:bodyPr anchor="t" rtlCol="false" tIns="0" lIns="0" bIns="0" rIns="0">
            <a:spAutoFit/>
          </a:bodyPr>
          <a:lstStyle/>
          <a:p>
            <a:pPr algn="l">
              <a:lnSpc>
                <a:spcPts val="5854"/>
              </a:lnSpc>
            </a:pPr>
            <a:r>
              <a:rPr lang="en-US" sz="5576">
                <a:solidFill>
                  <a:srgbClr val="090909"/>
                </a:solidFill>
                <a:latin typeface="Clear Sans Bold"/>
              </a:rPr>
              <a:t>Least Squares Method</a:t>
            </a:r>
          </a:p>
          <a:p>
            <a:pPr algn="l">
              <a:lnSpc>
                <a:spcPts val="5854"/>
              </a:lnSpc>
            </a:pP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Freeform 9" id="9"/>
          <p:cNvSpPr/>
          <p:nvPr/>
        </p:nvSpPr>
        <p:spPr>
          <a:xfrm flipH="false" flipV="false" rot="0">
            <a:off x="9707744" y="3511317"/>
            <a:ext cx="6824186" cy="5038153"/>
          </a:xfrm>
          <a:custGeom>
            <a:avLst/>
            <a:gdLst/>
            <a:ahLst/>
            <a:cxnLst/>
            <a:rect r="r" b="b" t="t" l="l"/>
            <a:pathLst>
              <a:path h="5038153" w="6824186">
                <a:moveTo>
                  <a:pt x="0" y="0"/>
                </a:moveTo>
                <a:lnTo>
                  <a:pt x="6824186" y="0"/>
                </a:lnTo>
                <a:lnTo>
                  <a:pt x="6824186" y="5038153"/>
                </a:lnTo>
                <a:lnTo>
                  <a:pt x="0" y="5038153"/>
                </a:lnTo>
                <a:lnTo>
                  <a:pt x="0" y="0"/>
                </a:lnTo>
                <a:close/>
              </a:path>
            </a:pathLst>
          </a:custGeom>
          <a:blipFill>
            <a:blip r:embed="rId8"/>
            <a:stretch>
              <a:fillRect l="-5613" t="0" r="-5198" b="0"/>
            </a:stretch>
          </a:blipFill>
        </p:spPr>
      </p:sp>
      <p:sp>
        <p:nvSpPr>
          <p:cNvPr name="TextBox 10" id="10"/>
          <p:cNvSpPr txBox="true"/>
          <p:nvPr/>
        </p:nvSpPr>
        <p:spPr>
          <a:xfrm rot="0">
            <a:off x="3377133" y="792945"/>
            <a:ext cx="8295138" cy="1960684"/>
          </a:xfrm>
          <a:prstGeom prst="rect">
            <a:avLst/>
          </a:prstGeom>
        </p:spPr>
        <p:txBody>
          <a:bodyPr anchor="t" rtlCol="false" tIns="0" lIns="0" bIns="0" rIns="0">
            <a:spAutoFit/>
          </a:bodyPr>
          <a:lstStyle/>
          <a:p>
            <a:pPr algn="l">
              <a:lnSpc>
                <a:spcPts val="5169"/>
              </a:lnSpc>
            </a:pPr>
            <a:r>
              <a:rPr lang="en-US" sz="4923">
                <a:solidFill>
                  <a:srgbClr val="000000"/>
                </a:solidFill>
                <a:latin typeface="Clear Sans Bold"/>
              </a:rPr>
              <a:t>What is the Least Squares Method?</a:t>
            </a:r>
          </a:p>
          <a:p>
            <a:pPr algn="l">
              <a:lnSpc>
                <a:spcPts val="5169"/>
              </a:lnSpc>
            </a:pP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12" id="12"/>
          <p:cNvSpPr txBox="true"/>
          <p:nvPr/>
        </p:nvSpPr>
        <p:spPr>
          <a:xfrm rot="0">
            <a:off x="849694" y="2802791"/>
            <a:ext cx="8858050" cy="6644816"/>
          </a:xfrm>
          <a:prstGeom prst="rect">
            <a:avLst/>
          </a:prstGeom>
        </p:spPr>
        <p:txBody>
          <a:bodyPr anchor="t" rtlCol="false" tIns="0" lIns="0" bIns="0" rIns="0">
            <a:spAutoFit/>
          </a:bodyPr>
          <a:lstStyle/>
          <a:p>
            <a:pPr algn="l">
              <a:lnSpc>
                <a:spcPts val="4347"/>
              </a:lnSpc>
            </a:pPr>
            <a:r>
              <a:rPr lang="en-US" sz="3423">
                <a:solidFill>
                  <a:srgbClr val="000000"/>
                </a:solidFill>
                <a:latin typeface="Clear Sans"/>
              </a:rPr>
              <a:t>A</a:t>
            </a:r>
            <a:r>
              <a:rPr lang="en-US" sz="3423">
                <a:solidFill>
                  <a:srgbClr val="000000"/>
                </a:solidFill>
                <a:latin typeface="Clear Sans"/>
              </a:rPr>
              <a:t> way to find the best line through a set of points by minimizing the squared differences between actual and predicted values.</a:t>
            </a:r>
          </a:p>
          <a:p>
            <a:pPr algn="l">
              <a:lnSpc>
                <a:spcPts val="4347"/>
              </a:lnSpc>
            </a:pPr>
          </a:p>
          <a:p>
            <a:pPr algn="l">
              <a:lnSpc>
                <a:spcPts val="4347"/>
              </a:lnSpc>
            </a:pPr>
            <a:r>
              <a:rPr lang="en-US" sz="3423">
                <a:solidFill>
                  <a:srgbClr val="000000"/>
                </a:solidFill>
                <a:latin typeface="Clear Sans Bold"/>
              </a:rPr>
              <a:t>Why Use Least Squares?</a:t>
            </a:r>
          </a:p>
          <a:p>
            <a:pPr algn="l">
              <a:lnSpc>
                <a:spcPts val="4347"/>
              </a:lnSpc>
            </a:pPr>
          </a:p>
          <a:p>
            <a:pPr algn="l" marL="739045" indent="-369523" lvl="1">
              <a:lnSpc>
                <a:spcPts val="4347"/>
              </a:lnSpc>
              <a:buFont typeface="Arial"/>
              <a:buChar char="•"/>
            </a:pPr>
            <a:r>
              <a:rPr lang="en-US" sz="3423">
                <a:solidFill>
                  <a:srgbClr val="000000"/>
                </a:solidFill>
                <a:latin typeface="Clear Sans"/>
              </a:rPr>
              <a:t>Simple and effective for predicting outcomes.</a:t>
            </a:r>
          </a:p>
          <a:p>
            <a:pPr algn="l" marL="739045" indent="-369523" lvl="1">
              <a:lnSpc>
                <a:spcPts val="4347"/>
              </a:lnSpc>
              <a:buFont typeface="Arial"/>
              <a:buChar char="•"/>
            </a:pPr>
            <a:r>
              <a:rPr lang="en-US" sz="3423">
                <a:solidFill>
                  <a:srgbClr val="000000"/>
                </a:solidFill>
                <a:latin typeface="Clear Sans"/>
              </a:rPr>
              <a:t>Helps find the best fit line in linear regression.</a:t>
            </a:r>
          </a:p>
          <a:p>
            <a:pPr algn="l">
              <a:lnSpc>
                <a:spcPts val="4855"/>
              </a:lnSpc>
            </a:pPr>
          </a:p>
          <a:p>
            <a:pPr algn="l">
              <a:lnSpc>
                <a:spcPts val="4855"/>
              </a:lnSpc>
            </a:pP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TextBox 9" id="9"/>
          <p:cNvSpPr txBox="true"/>
          <p:nvPr/>
        </p:nvSpPr>
        <p:spPr>
          <a:xfrm rot="0">
            <a:off x="5884083" y="1104900"/>
            <a:ext cx="4440428" cy="1312984"/>
          </a:xfrm>
          <a:prstGeom prst="rect">
            <a:avLst/>
          </a:prstGeom>
        </p:spPr>
        <p:txBody>
          <a:bodyPr anchor="t" rtlCol="false" tIns="0" lIns="0" bIns="0" rIns="0">
            <a:spAutoFit/>
          </a:bodyPr>
          <a:lstStyle/>
          <a:p>
            <a:pPr algn="l">
              <a:lnSpc>
                <a:spcPts val="5169"/>
              </a:lnSpc>
            </a:pPr>
            <a:r>
              <a:rPr lang="en-US" sz="4923">
                <a:solidFill>
                  <a:srgbClr val="000000"/>
                </a:solidFill>
                <a:latin typeface="Clear Sans Bold"/>
              </a:rPr>
              <a:t>How It Works</a:t>
            </a:r>
          </a:p>
          <a:p>
            <a:pPr algn="l">
              <a:lnSpc>
                <a:spcPts val="5169"/>
              </a:lnSpc>
            </a:pPr>
          </a:p>
        </p:txBody>
      </p:sp>
      <p:sp>
        <p:nvSpPr>
          <p:cNvPr name="TextBox 10" id="10"/>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11" id="11"/>
          <p:cNvSpPr txBox="true"/>
          <p:nvPr/>
        </p:nvSpPr>
        <p:spPr>
          <a:xfrm rot="0">
            <a:off x="1402877" y="3268873"/>
            <a:ext cx="12752696" cy="5035247"/>
          </a:xfrm>
          <a:prstGeom prst="rect">
            <a:avLst/>
          </a:prstGeom>
        </p:spPr>
        <p:txBody>
          <a:bodyPr anchor="t" rtlCol="false" tIns="0" lIns="0" bIns="0" rIns="0">
            <a:spAutoFit/>
          </a:bodyPr>
          <a:lstStyle/>
          <a:p>
            <a:pPr algn="l">
              <a:lnSpc>
                <a:spcPts val="5169"/>
              </a:lnSpc>
              <a:spcBef>
                <a:spcPct val="0"/>
              </a:spcBef>
            </a:pPr>
            <a:r>
              <a:rPr lang="en-US" sz="4923">
                <a:solidFill>
                  <a:srgbClr val="000000"/>
                </a:solidFill>
                <a:latin typeface="Clear Sans Bold"/>
              </a:rPr>
              <a:t>y = b + mx</a:t>
            </a:r>
          </a:p>
          <a:p>
            <a:pPr algn="l">
              <a:lnSpc>
                <a:spcPts val="5169"/>
              </a:lnSpc>
              <a:spcBef>
                <a:spcPct val="0"/>
              </a:spcBef>
            </a:pPr>
          </a:p>
          <a:p>
            <a:pPr algn="l">
              <a:lnSpc>
                <a:spcPts val="4539"/>
              </a:lnSpc>
              <a:spcBef>
                <a:spcPct val="0"/>
              </a:spcBef>
            </a:pPr>
            <a:r>
              <a:rPr lang="en-US" sz="4323">
                <a:solidFill>
                  <a:srgbClr val="000000"/>
                </a:solidFill>
                <a:latin typeface="Clear Sans"/>
              </a:rPr>
              <a:t>Where:</a:t>
            </a:r>
          </a:p>
          <a:p>
            <a:pPr algn="l">
              <a:lnSpc>
                <a:spcPts val="4539"/>
              </a:lnSpc>
              <a:spcBef>
                <a:spcPct val="0"/>
              </a:spcBef>
            </a:pPr>
          </a:p>
          <a:p>
            <a:pPr algn="l" marL="933350" indent="-466675" lvl="1">
              <a:lnSpc>
                <a:spcPts val="5230"/>
              </a:lnSpc>
              <a:buFont typeface="Arial"/>
              <a:buChar char="•"/>
            </a:pPr>
            <a:r>
              <a:rPr lang="en-US" sz="4323">
                <a:solidFill>
                  <a:srgbClr val="000000"/>
                </a:solidFill>
                <a:latin typeface="Clear Sans"/>
              </a:rPr>
              <a:t>y is the dependent variable (output).</a:t>
            </a:r>
          </a:p>
          <a:p>
            <a:pPr algn="l" marL="933350" indent="-466675" lvl="1">
              <a:lnSpc>
                <a:spcPts val="5230"/>
              </a:lnSpc>
              <a:buFont typeface="Arial"/>
              <a:buChar char="•"/>
            </a:pPr>
            <a:r>
              <a:rPr lang="en-US" sz="4323">
                <a:solidFill>
                  <a:srgbClr val="000000"/>
                </a:solidFill>
                <a:latin typeface="Clear Sans"/>
              </a:rPr>
              <a:t>x is the independent variable (input).</a:t>
            </a:r>
          </a:p>
          <a:p>
            <a:pPr algn="l" marL="933350" indent="-466675" lvl="1">
              <a:lnSpc>
                <a:spcPts val="5230"/>
              </a:lnSpc>
              <a:buFont typeface="Arial"/>
              <a:buChar char="•"/>
            </a:pPr>
            <a:r>
              <a:rPr lang="en-US" sz="4323">
                <a:solidFill>
                  <a:srgbClr val="000000"/>
                </a:solidFill>
                <a:latin typeface="Clear Sans"/>
              </a:rPr>
              <a:t>b is the y-intercept.</a:t>
            </a:r>
          </a:p>
          <a:p>
            <a:pPr algn="l" marL="933350" indent="-466675" lvl="1">
              <a:lnSpc>
                <a:spcPts val="5230"/>
              </a:lnSpc>
              <a:buFont typeface="Arial"/>
              <a:buChar char="•"/>
            </a:pPr>
            <a:r>
              <a:rPr lang="en-US" sz="4323">
                <a:solidFill>
                  <a:srgbClr val="000000"/>
                </a:solidFill>
                <a:latin typeface="Clear Sans"/>
              </a:rPr>
              <a:t>m is the slope of the line.</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Freeform 9" id="9"/>
          <p:cNvSpPr/>
          <p:nvPr/>
        </p:nvSpPr>
        <p:spPr>
          <a:xfrm flipH="false" flipV="false" rot="0">
            <a:off x="771794" y="3325335"/>
            <a:ext cx="8874141" cy="5410116"/>
          </a:xfrm>
          <a:custGeom>
            <a:avLst/>
            <a:gdLst/>
            <a:ahLst/>
            <a:cxnLst/>
            <a:rect r="r" b="b" t="t" l="l"/>
            <a:pathLst>
              <a:path h="5410116" w="8874141">
                <a:moveTo>
                  <a:pt x="0" y="0"/>
                </a:moveTo>
                <a:lnTo>
                  <a:pt x="8874140" y="0"/>
                </a:lnTo>
                <a:lnTo>
                  <a:pt x="8874140" y="5410116"/>
                </a:lnTo>
                <a:lnTo>
                  <a:pt x="0" y="5410116"/>
                </a:lnTo>
                <a:lnTo>
                  <a:pt x="0" y="0"/>
                </a:lnTo>
                <a:close/>
              </a:path>
            </a:pathLst>
          </a:custGeom>
          <a:blipFill>
            <a:blip r:embed="rId8"/>
            <a:stretch>
              <a:fillRect l="0" t="0" r="-11725" b="0"/>
            </a:stretch>
          </a:blipFill>
        </p:spPr>
      </p:sp>
      <p:sp>
        <p:nvSpPr>
          <p:cNvPr name="TextBox 10" id="10"/>
          <p:cNvSpPr txBox="true"/>
          <p:nvPr/>
        </p:nvSpPr>
        <p:spPr>
          <a:xfrm rot="0">
            <a:off x="3588914" y="1231989"/>
            <a:ext cx="9051891" cy="1960684"/>
          </a:xfrm>
          <a:prstGeom prst="rect">
            <a:avLst/>
          </a:prstGeom>
        </p:spPr>
        <p:txBody>
          <a:bodyPr anchor="t" rtlCol="false" tIns="0" lIns="0" bIns="0" rIns="0">
            <a:spAutoFit/>
          </a:bodyPr>
          <a:lstStyle/>
          <a:p>
            <a:pPr algn="l">
              <a:lnSpc>
                <a:spcPts val="5169"/>
              </a:lnSpc>
            </a:pPr>
            <a:r>
              <a:rPr lang="en-US" sz="4923">
                <a:solidFill>
                  <a:srgbClr val="000000"/>
                </a:solidFill>
                <a:latin typeface="Clear Sans Bold"/>
              </a:rPr>
              <a:t>How to calculate slope (m) and intercept (b):</a:t>
            </a:r>
          </a:p>
          <a:p>
            <a:pPr algn="l">
              <a:lnSpc>
                <a:spcPts val="5169"/>
              </a:lnSpc>
            </a:pP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12" id="12"/>
          <p:cNvSpPr txBox="true"/>
          <p:nvPr/>
        </p:nvSpPr>
        <p:spPr>
          <a:xfrm rot="0">
            <a:off x="10176986" y="4386350"/>
            <a:ext cx="7082314" cy="3903784"/>
          </a:xfrm>
          <a:prstGeom prst="rect">
            <a:avLst/>
          </a:prstGeom>
        </p:spPr>
        <p:txBody>
          <a:bodyPr anchor="t" rtlCol="false" tIns="0" lIns="0" bIns="0" rIns="0">
            <a:spAutoFit/>
          </a:bodyPr>
          <a:lstStyle/>
          <a:p>
            <a:pPr algn="l">
              <a:lnSpc>
                <a:spcPts val="5169"/>
              </a:lnSpc>
              <a:spcBef>
                <a:spcPct val="0"/>
              </a:spcBef>
            </a:pPr>
            <a:r>
              <a:rPr lang="en-US" sz="4923">
                <a:solidFill>
                  <a:srgbClr val="000000"/>
                </a:solidFill>
                <a:latin typeface="Clear Sans Bold"/>
              </a:rPr>
              <a:t>Where:</a:t>
            </a:r>
          </a:p>
          <a:p>
            <a:pPr algn="l">
              <a:lnSpc>
                <a:spcPts val="5169"/>
              </a:lnSpc>
              <a:spcBef>
                <a:spcPct val="0"/>
              </a:spcBef>
            </a:pPr>
          </a:p>
          <a:p>
            <a:pPr algn="l" marL="1062887" indent="-531444" lvl="1">
              <a:lnSpc>
                <a:spcPts val="5169"/>
              </a:lnSpc>
              <a:buFont typeface="Arial"/>
              <a:buChar char="•"/>
            </a:pPr>
            <a:r>
              <a:rPr lang="en-US" sz="4923">
                <a:solidFill>
                  <a:srgbClr val="000000"/>
                </a:solidFill>
                <a:latin typeface="Clear Sans"/>
              </a:rPr>
              <a:t>Σ represents a sum.</a:t>
            </a:r>
          </a:p>
          <a:p>
            <a:pPr algn="l">
              <a:lnSpc>
                <a:spcPts val="5169"/>
              </a:lnSpc>
            </a:pPr>
          </a:p>
          <a:p>
            <a:pPr algn="l" marL="1062887" indent="-531444" lvl="1">
              <a:lnSpc>
                <a:spcPts val="5169"/>
              </a:lnSpc>
              <a:buFont typeface="Arial"/>
              <a:buChar char="•"/>
            </a:pPr>
            <a:r>
              <a:rPr lang="en-US" sz="4923">
                <a:solidFill>
                  <a:srgbClr val="000000"/>
                </a:solidFill>
                <a:latin typeface="Clear Sans"/>
              </a:rPr>
              <a:t>N is the number of observations.</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graphicFrame>
        <p:nvGraphicFramePr>
          <p:cNvPr name="Table 9" id="9"/>
          <p:cNvGraphicFramePr>
            <a:graphicFrameLocks noGrp="true"/>
          </p:cNvGraphicFramePr>
          <p:nvPr/>
        </p:nvGraphicFramePr>
        <p:xfrm>
          <a:off x="849694" y="7664664"/>
          <a:ext cx="7619280" cy="2133600"/>
        </p:xfrm>
        <a:graphic>
          <a:graphicData uri="http://schemas.openxmlformats.org/drawingml/2006/table">
            <a:tbl>
              <a:tblPr/>
              <a:tblGrid>
                <a:gridCol w="914257"/>
                <a:gridCol w="914257"/>
                <a:gridCol w="914257"/>
                <a:gridCol w="914257"/>
                <a:gridCol w="914257"/>
                <a:gridCol w="914257"/>
                <a:gridCol w="914257"/>
                <a:gridCol w="1219481"/>
              </a:tblGrid>
              <a:tr h="868887">
                <a:tc>
                  <a:txBody>
                    <a:bodyPr anchor="t" rtlCol="false"/>
                    <a:lstStyle/>
                    <a:p>
                      <a:pPr algn="l">
                        <a:lnSpc>
                          <a:spcPts val="3079"/>
                        </a:lnSpc>
                        <a:defRPr/>
                      </a:pPr>
                      <a:r>
                        <a:rPr lang="en-US" sz="2199">
                          <a:solidFill>
                            <a:srgbClr val="000000"/>
                          </a:solidFill>
                          <a:latin typeface="Clear Sans"/>
                        </a:rPr>
                        <a:t>x</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4</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7</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64713">
                <a:tc>
                  <a:txBody>
                    <a:bodyPr anchor="t" rtlCol="false"/>
                    <a:lstStyle/>
                    <a:p>
                      <a:pPr algn="l">
                        <a:lnSpc>
                          <a:spcPts val="3079"/>
                        </a:lnSpc>
                        <a:defRPr/>
                      </a:pPr>
                      <a:r>
                        <a:rPr lang="en-US" sz="2199">
                          <a:solidFill>
                            <a:srgbClr val="000000"/>
                          </a:solidFill>
                          <a:latin typeface="Clear Sans"/>
                        </a:rPr>
                        <a: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1.5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3.8</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6.7</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9.0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11.2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13.6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lear Sans"/>
                        </a:rPr>
                        <a:t>16.0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graphicFrame>
        <p:nvGraphicFramePr>
          <p:cNvPr name="Table 10" id="10"/>
          <p:cNvGraphicFramePr>
            <a:graphicFrameLocks noGrp="true"/>
          </p:cNvGraphicFramePr>
          <p:nvPr/>
        </p:nvGraphicFramePr>
        <p:xfrm>
          <a:off x="8987967" y="2544973"/>
          <a:ext cx="7315200" cy="6438900"/>
        </p:xfrm>
        <a:graphic>
          <a:graphicData uri="http://schemas.openxmlformats.org/drawingml/2006/table">
            <a:tbl>
              <a:tblPr/>
              <a:tblGrid>
                <a:gridCol w="1463040"/>
                <a:gridCol w="1463040"/>
                <a:gridCol w="1463040"/>
                <a:gridCol w="1463040"/>
                <a:gridCol w="1463040"/>
              </a:tblGrid>
              <a:tr h="982528">
                <a:tc>
                  <a:txBody>
                    <a:bodyPr anchor="t" rtlCol="false"/>
                    <a:lstStyle/>
                    <a:p>
                      <a:pPr algn="l">
                        <a:lnSpc>
                          <a:spcPts val="3219"/>
                        </a:lnSpc>
                        <a:defRPr/>
                      </a:pPr>
                      <a:r>
                        <a:rPr lang="en-US" sz="2299">
                          <a:solidFill>
                            <a:srgbClr val="000000"/>
                          </a:solidFill>
                          <a:latin typeface="Clear Sans"/>
                        </a:rPr>
                        <a:t>x</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xy (product)</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x^2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86">
                <a:tc>
                  <a:txBody>
                    <a:bodyPr anchor="t" rtlCol="false"/>
                    <a:lstStyle/>
                    <a:p>
                      <a:pPr algn="l">
                        <a:lnSpc>
                          <a:spcPts val="3219"/>
                        </a:lnSpc>
                        <a:defRPr/>
                      </a:pPr>
                      <a:r>
                        <a:rPr lang="en-US" sz="2299">
                          <a:solidFill>
                            <a:srgbClr val="000000"/>
                          </a:solidFill>
                          <a:latin typeface="Clear Sans"/>
                        </a:rPr>
                        <a:t>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1.50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Σx = 28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86">
                <a:tc>
                  <a:txBody>
                    <a:bodyPr anchor="t" rtlCol="false"/>
                    <a:lstStyle/>
                    <a:p>
                      <a:pPr algn="l">
                        <a:lnSpc>
                          <a:spcPts val="3219"/>
                        </a:lnSpc>
                        <a:defRPr/>
                      </a:pPr>
                      <a:r>
                        <a:rPr lang="en-US" sz="2299">
                          <a:solidFill>
                            <a:srgbClr val="000000"/>
                          </a:solidFill>
                          <a:latin typeface="Clear Sans"/>
                        </a:rPr>
                        <a:t>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3.80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7.6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Σy = 61.8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82528">
                <a:tc>
                  <a:txBody>
                    <a:bodyPr anchor="t" rtlCol="false"/>
                    <a:lstStyle/>
                    <a:p>
                      <a:pPr algn="l">
                        <a:lnSpc>
                          <a:spcPts val="3219"/>
                        </a:lnSpc>
                        <a:defRPr/>
                      </a:pPr>
                      <a:r>
                        <a:rPr lang="en-US" sz="2299">
                          <a:solidFill>
                            <a:srgbClr val="000000"/>
                          </a:solidFill>
                          <a:latin typeface="Clear Sans"/>
                        </a:rPr>
                        <a:t>3</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6.70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20.1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Σxy = 314.8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82528">
                <a:tc>
                  <a:txBody>
                    <a:bodyPr anchor="t" rtlCol="false"/>
                    <a:lstStyle/>
                    <a:p>
                      <a:pPr algn="l">
                        <a:lnSpc>
                          <a:spcPts val="3219"/>
                        </a:lnSpc>
                        <a:defRPr/>
                      </a:pPr>
                      <a:r>
                        <a:rPr lang="en-US" sz="2299">
                          <a:solidFill>
                            <a:srgbClr val="000000"/>
                          </a:solidFill>
                          <a:latin typeface="Clear Sans"/>
                        </a:rPr>
                        <a:t>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9.00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36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Σx^2=140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86">
                <a:tc>
                  <a:txBody>
                    <a:bodyPr anchor="t" rtlCol="false"/>
                    <a:lstStyle/>
                    <a:p>
                      <a:pPr algn="l">
                        <a:lnSpc>
                          <a:spcPts val="3219"/>
                        </a:lnSpc>
                        <a:defRPr/>
                      </a:pPr>
                      <a:r>
                        <a:rPr lang="en-US" sz="2299">
                          <a:solidFill>
                            <a:srgbClr val="000000"/>
                          </a:solidFill>
                          <a:latin typeface="Clear Sans"/>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11.20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56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86">
                <a:tc>
                  <a:txBody>
                    <a:bodyPr anchor="t" rtlCol="false"/>
                    <a:lstStyle/>
                    <a:p>
                      <a:pPr algn="l">
                        <a:lnSpc>
                          <a:spcPts val="3219"/>
                        </a:lnSpc>
                        <a:defRPr/>
                      </a:pPr>
                      <a:r>
                        <a:rPr lang="en-US" sz="2299">
                          <a:solidFill>
                            <a:srgbClr val="000000"/>
                          </a:solidFill>
                          <a:latin typeface="Clear Sans"/>
                        </a:rPr>
                        <a:t>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13.60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81.6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36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86">
                <a:tc>
                  <a:txBody>
                    <a:bodyPr anchor="t" rtlCol="false"/>
                    <a:lstStyle/>
                    <a:p>
                      <a:pPr algn="l">
                        <a:lnSpc>
                          <a:spcPts val="3219"/>
                        </a:lnSpc>
                        <a:defRPr/>
                      </a:pPr>
                      <a:r>
                        <a:rPr lang="en-US" sz="2299">
                          <a:solidFill>
                            <a:srgbClr val="000000"/>
                          </a:solidFill>
                          <a:latin typeface="Clear Sans"/>
                        </a:rPr>
                        <a:t>7</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16.00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112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49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86">
                <a:tc>
                  <a:txBody>
                    <a:bodyPr anchor="t" rtlCol="false"/>
                    <a:lstStyle/>
                    <a:p>
                      <a:pPr algn="l">
                        <a:lnSpc>
                          <a:spcPts val="3219"/>
                        </a:lnSpc>
                        <a:defRPr/>
                      </a:pPr>
                      <a:r>
                        <a:rPr lang="en-US" sz="2299">
                          <a:solidFill>
                            <a:srgbClr val="000000"/>
                          </a:solidFill>
                          <a:latin typeface="Clear Sans"/>
                        </a:rPr>
                        <a:t>28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61.8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314.8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140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Clear Sans"/>
                        </a:rPr>
                        <a:t>&lt;-totals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11" id="11"/>
          <p:cNvSpPr/>
          <p:nvPr/>
        </p:nvSpPr>
        <p:spPr>
          <a:xfrm flipH="false" flipV="false" rot="0">
            <a:off x="1028700" y="2088630"/>
            <a:ext cx="7216720" cy="5286667"/>
          </a:xfrm>
          <a:custGeom>
            <a:avLst/>
            <a:gdLst/>
            <a:ahLst/>
            <a:cxnLst/>
            <a:rect r="r" b="b" t="t" l="l"/>
            <a:pathLst>
              <a:path h="5286667" w="7216720">
                <a:moveTo>
                  <a:pt x="0" y="0"/>
                </a:moveTo>
                <a:lnTo>
                  <a:pt x="7216720" y="0"/>
                </a:lnTo>
                <a:lnTo>
                  <a:pt x="7216720" y="5286667"/>
                </a:lnTo>
                <a:lnTo>
                  <a:pt x="0" y="5286667"/>
                </a:lnTo>
                <a:lnTo>
                  <a:pt x="0" y="0"/>
                </a:lnTo>
                <a:close/>
              </a:path>
            </a:pathLst>
          </a:custGeom>
          <a:blipFill>
            <a:blip r:embed="rId8"/>
            <a:stretch>
              <a:fillRect l="0" t="0" r="0" b="0"/>
            </a:stretch>
          </a:blipFill>
        </p:spPr>
      </p:sp>
      <p:sp>
        <p:nvSpPr>
          <p:cNvPr name="TextBox 12" id="12"/>
          <p:cNvSpPr txBox="true"/>
          <p:nvPr/>
        </p:nvSpPr>
        <p:spPr>
          <a:xfrm rot="0">
            <a:off x="6766310" y="489896"/>
            <a:ext cx="3920160" cy="1312984"/>
          </a:xfrm>
          <a:prstGeom prst="rect">
            <a:avLst/>
          </a:prstGeom>
        </p:spPr>
        <p:txBody>
          <a:bodyPr anchor="t" rtlCol="false" tIns="0" lIns="0" bIns="0" rIns="0">
            <a:spAutoFit/>
          </a:bodyPr>
          <a:lstStyle/>
          <a:p>
            <a:pPr algn="l">
              <a:lnSpc>
                <a:spcPts val="5169"/>
              </a:lnSpc>
            </a:pPr>
            <a:r>
              <a:rPr lang="en-US" sz="4923">
                <a:solidFill>
                  <a:srgbClr val="000000"/>
                </a:solidFill>
                <a:latin typeface="Clear Sans Bold"/>
              </a:rPr>
              <a:t>Example</a:t>
            </a:r>
          </a:p>
          <a:p>
            <a:pPr algn="l">
              <a:lnSpc>
                <a:spcPts val="5169"/>
              </a:lnSpc>
            </a:pPr>
          </a:p>
        </p:txBody>
      </p:sp>
      <p:sp>
        <p:nvSpPr>
          <p:cNvPr name="TextBox 13" id="13"/>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Freeform 9" id="9"/>
          <p:cNvSpPr/>
          <p:nvPr/>
        </p:nvSpPr>
        <p:spPr>
          <a:xfrm flipH="false" flipV="false" rot="0">
            <a:off x="771419" y="3174397"/>
            <a:ext cx="15909941" cy="5539420"/>
          </a:xfrm>
          <a:custGeom>
            <a:avLst/>
            <a:gdLst/>
            <a:ahLst/>
            <a:cxnLst/>
            <a:rect r="r" b="b" t="t" l="l"/>
            <a:pathLst>
              <a:path h="5539420" w="15909941">
                <a:moveTo>
                  <a:pt x="0" y="0"/>
                </a:moveTo>
                <a:lnTo>
                  <a:pt x="15909941" y="0"/>
                </a:lnTo>
                <a:lnTo>
                  <a:pt x="15909941" y="5539420"/>
                </a:lnTo>
                <a:lnTo>
                  <a:pt x="0" y="5539420"/>
                </a:lnTo>
                <a:lnTo>
                  <a:pt x="0" y="0"/>
                </a:lnTo>
                <a:close/>
              </a:path>
            </a:pathLst>
          </a:custGeom>
          <a:blipFill>
            <a:blip r:embed="rId8"/>
            <a:stretch>
              <a:fillRect l="0" t="0" r="0" b="0"/>
            </a:stretch>
          </a:blipFill>
        </p:spPr>
      </p:sp>
      <p:sp>
        <p:nvSpPr>
          <p:cNvPr name="TextBox 10" id="10"/>
          <p:cNvSpPr txBox="true"/>
          <p:nvPr/>
        </p:nvSpPr>
        <p:spPr>
          <a:xfrm rot="0">
            <a:off x="6766310" y="489896"/>
            <a:ext cx="3920160" cy="1312984"/>
          </a:xfrm>
          <a:prstGeom prst="rect">
            <a:avLst/>
          </a:prstGeom>
        </p:spPr>
        <p:txBody>
          <a:bodyPr anchor="t" rtlCol="false" tIns="0" lIns="0" bIns="0" rIns="0">
            <a:spAutoFit/>
          </a:bodyPr>
          <a:lstStyle/>
          <a:p>
            <a:pPr algn="l">
              <a:lnSpc>
                <a:spcPts val="5169"/>
              </a:lnSpc>
            </a:pPr>
            <a:r>
              <a:rPr lang="en-US" sz="4923">
                <a:solidFill>
                  <a:srgbClr val="000000"/>
                </a:solidFill>
                <a:latin typeface="Clear Sans Bold"/>
              </a:rPr>
              <a:t>Example</a:t>
            </a:r>
          </a:p>
          <a:p>
            <a:pPr algn="l">
              <a:lnSpc>
                <a:spcPts val="5169"/>
              </a:lnSpc>
            </a:pP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Freeform 9" id="9"/>
          <p:cNvSpPr/>
          <p:nvPr/>
        </p:nvSpPr>
        <p:spPr>
          <a:xfrm flipH="false" flipV="false" rot="0">
            <a:off x="3634539" y="193588"/>
            <a:ext cx="12159411" cy="9266310"/>
          </a:xfrm>
          <a:custGeom>
            <a:avLst/>
            <a:gdLst/>
            <a:ahLst/>
            <a:cxnLst/>
            <a:rect r="r" b="b" t="t" l="l"/>
            <a:pathLst>
              <a:path h="9266310" w="12159411">
                <a:moveTo>
                  <a:pt x="0" y="0"/>
                </a:moveTo>
                <a:lnTo>
                  <a:pt x="12159411" y="0"/>
                </a:lnTo>
                <a:lnTo>
                  <a:pt x="12159411" y="9266310"/>
                </a:lnTo>
                <a:lnTo>
                  <a:pt x="0" y="9266310"/>
                </a:lnTo>
                <a:lnTo>
                  <a:pt x="0" y="0"/>
                </a:lnTo>
                <a:close/>
              </a:path>
            </a:pathLst>
          </a:custGeom>
          <a:blipFill>
            <a:blip r:embed="rId8"/>
            <a:stretch>
              <a:fillRect l="0" t="0" r="0" b="0"/>
            </a:stretch>
          </a:blipFill>
        </p:spPr>
      </p:sp>
      <p:sp>
        <p:nvSpPr>
          <p:cNvPr name="TextBox 10" id="10"/>
          <p:cNvSpPr txBox="true"/>
          <p:nvPr/>
        </p:nvSpPr>
        <p:spPr>
          <a:xfrm rot="0">
            <a:off x="1255499" y="5309664"/>
            <a:ext cx="1229724" cy="2513134"/>
          </a:xfrm>
          <a:prstGeom prst="rect">
            <a:avLst/>
          </a:prstGeom>
        </p:spPr>
        <p:txBody>
          <a:bodyPr anchor="t" rtlCol="false" tIns="0" lIns="0" bIns="0" rIns="0">
            <a:spAutoFit/>
          </a:bodyPr>
          <a:lstStyle/>
          <a:p>
            <a:pPr algn="l">
              <a:lnSpc>
                <a:spcPts val="5169"/>
              </a:lnSpc>
            </a:pPr>
            <a:r>
              <a:rPr lang="en-US" sz="4923">
                <a:solidFill>
                  <a:srgbClr val="000000"/>
                </a:solidFill>
                <a:latin typeface="Clear Sans Bold"/>
              </a:rPr>
              <a:t>Try</a:t>
            </a:r>
          </a:p>
          <a:p>
            <a:pPr algn="l">
              <a:lnSpc>
                <a:spcPts val="4959"/>
              </a:lnSpc>
            </a:pPr>
          </a:p>
          <a:p>
            <a:pPr algn="l">
              <a:lnSpc>
                <a:spcPts val="4539"/>
              </a:lnSpc>
            </a:pPr>
          </a:p>
          <a:p>
            <a:pPr algn="l">
              <a:lnSpc>
                <a:spcPts val="5169"/>
              </a:lnSpc>
            </a:pP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24397" y="4776874"/>
            <a:ext cx="2290483" cy="1253519"/>
          </a:xfrm>
          <a:custGeom>
            <a:avLst/>
            <a:gdLst/>
            <a:ahLst/>
            <a:cxnLst/>
            <a:rect r="r" b="b" t="t" l="l"/>
            <a:pathLst>
              <a:path h="1253519" w="2290483">
                <a:moveTo>
                  <a:pt x="0" y="0"/>
                </a:moveTo>
                <a:lnTo>
                  <a:pt x="2290483" y="0"/>
                </a:lnTo>
                <a:lnTo>
                  <a:pt x="2290483"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Freeform 9" id="9"/>
          <p:cNvSpPr/>
          <p:nvPr/>
        </p:nvSpPr>
        <p:spPr>
          <a:xfrm flipH="false" flipV="false" rot="0">
            <a:off x="4011388" y="1554323"/>
            <a:ext cx="10996300" cy="7698622"/>
          </a:xfrm>
          <a:custGeom>
            <a:avLst/>
            <a:gdLst/>
            <a:ahLst/>
            <a:cxnLst/>
            <a:rect r="r" b="b" t="t" l="l"/>
            <a:pathLst>
              <a:path h="7698622" w="10996300">
                <a:moveTo>
                  <a:pt x="0" y="0"/>
                </a:moveTo>
                <a:lnTo>
                  <a:pt x="10996300" y="0"/>
                </a:lnTo>
                <a:lnTo>
                  <a:pt x="10996300" y="7698622"/>
                </a:lnTo>
                <a:lnTo>
                  <a:pt x="0" y="7698622"/>
                </a:lnTo>
                <a:lnTo>
                  <a:pt x="0" y="0"/>
                </a:lnTo>
                <a:close/>
              </a:path>
            </a:pathLst>
          </a:custGeom>
          <a:blipFill>
            <a:blip r:embed="rId8"/>
            <a:stretch>
              <a:fillRect l="0" t="0" r="0" b="0"/>
            </a:stretch>
          </a:blipFill>
        </p:spPr>
      </p:sp>
      <p:sp>
        <p:nvSpPr>
          <p:cNvPr name="TextBox 10" id="10"/>
          <p:cNvSpPr txBox="true"/>
          <p:nvPr/>
        </p:nvSpPr>
        <p:spPr>
          <a:xfrm rot="0">
            <a:off x="1255499" y="5290614"/>
            <a:ext cx="1939179" cy="1882579"/>
          </a:xfrm>
          <a:prstGeom prst="rect">
            <a:avLst/>
          </a:prstGeom>
        </p:spPr>
        <p:txBody>
          <a:bodyPr anchor="t" rtlCol="false" tIns="0" lIns="0" bIns="0" rIns="0">
            <a:spAutoFit/>
          </a:bodyPr>
          <a:lstStyle/>
          <a:p>
            <a:pPr algn="l">
              <a:lnSpc>
                <a:spcPts val="4959"/>
              </a:lnSpc>
            </a:pPr>
            <a:r>
              <a:rPr lang="en-US" sz="4723">
                <a:solidFill>
                  <a:srgbClr val="000000"/>
                </a:solidFill>
                <a:latin typeface="Clear Sans Bold"/>
              </a:rPr>
              <a:t>Result</a:t>
            </a:r>
          </a:p>
          <a:p>
            <a:pPr algn="l">
              <a:lnSpc>
                <a:spcPts val="4539"/>
              </a:lnSpc>
            </a:pPr>
          </a:p>
          <a:p>
            <a:pPr algn="l">
              <a:lnSpc>
                <a:spcPts val="5169"/>
              </a:lnSpc>
            </a:pP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DAGFshw4z2c</dc:identifier>
  <dcterms:modified xsi:type="dcterms:W3CDTF">2011-08-01T06:04:30Z</dcterms:modified>
  <cp:revision>1</cp:revision>
  <dc:title>Least Squares Method</dc:title>
</cp:coreProperties>
</file>