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lear Sans Bold" charset="1" panose="020B0803030202020304"/>
      <p:regular r:id="rId19"/>
    </p:embeddedFont>
    <p:embeddedFont>
      <p:font typeface="Clear Sans" charset="1" panose="020B05030302020203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notesSlides/notesSlide3.xml" Type="http://schemas.openxmlformats.org/officeDocument/2006/relationships/notesSlide"/><Relationship Id="rId23" Target="notesSlides/notesSlide4.xml" Type="http://schemas.openxmlformats.org/officeDocument/2006/relationships/notesSlide"/><Relationship Id="rId24" Target="notesSlides/notesSlide5.xml" Type="http://schemas.openxmlformats.org/officeDocument/2006/relationships/notesSlide"/><Relationship Id="rId25" Target="notesSlides/notesSlide6.xml" Type="http://schemas.openxmlformats.org/officeDocument/2006/relationships/notesSlide"/><Relationship Id="rId26" Target="notesSlides/notesSlide7.xml" Type="http://schemas.openxmlformats.org/officeDocument/2006/relationships/notesSlide"/><Relationship Id="rId27" Target="notesSlides/notesSlide8.xml" Type="http://schemas.openxmlformats.org/officeDocument/2006/relationships/notesSlide"/><Relationship Id="rId28" Target="notesSlides/notesSlide9.xml" Type="http://schemas.openxmlformats.org/officeDocument/2006/relationships/notesSlide"/><Relationship Id="rId29" Target="notesSlides/notesSlide10.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More generally, in the equation of a linear regression model with multiple features, the coefficients represent the weights assigned to each feature. These coefficients determine the contribution of each feature to the prediction of the target variable. For example, in a simple linear regression model with two features x1 and x2, the equation would be:</a:t>
            </a:r>
          </a:p>
          <a:p>
            <a:r>
              <a:rPr lang="en-US"/>
              <a:t/>
            </a:r>
          </a:p>
          <a:p>
            <a:r>
              <a:rPr lang="en-US"/>
              <a:t>y = b0 + b1 * x1 + b2 * x2</a:t>
            </a:r>
          </a:p>
          <a:p>
            <a:r>
              <a:rPr lang="en-US"/>
              <a:t/>
            </a:r>
          </a:p>
          <a:p>
            <a:r>
              <a:rPr lang="en-US"/>
              <a:t>Here:</a:t>
            </a:r>
          </a:p>
          <a:p>
            <a:r>
              <a:rPr lang="en-US"/>
              <a:t/>
            </a:r>
          </a:p>
          <a:p>
            <a:r>
              <a:rPr lang="en-US"/>
              <a:t>b0 is the intercept term.</a:t>
            </a:r>
          </a:p>
          <a:p>
            <a:r>
              <a:rPr lang="en-US"/>
              <a:t>b1 and b2 are the coefficients associated with x1 and x2 respectively.</a:t>
            </a:r>
          </a:p>
          <a:p>
            <a:r>
              <a:rPr lang="en-US"/>
              <a:t>These coefficients are learned during the training process of the linear regression model. The goal of training is to find the optimal values for the coefficients that minimize the difference between the predicted values and the actual values of the target variable in the training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23969" y="1028700"/>
            <a:ext cx="2290483" cy="1253519"/>
          </a:xfrm>
          <a:custGeom>
            <a:avLst/>
            <a:gdLst/>
            <a:ahLst/>
            <a:cxnLst/>
            <a:rect r="r" b="b" t="t" l="l"/>
            <a:pathLst>
              <a:path h="1253519" w="2290483">
                <a:moveTo>
                  <a:pt x="0" y="0"/>
                </a:moveTo>
                <a:lnTo>
                  <a:pt x="2290484" y="0"/>
                </a:lnTo>
                <a:lnTo>
                  <a:pt x="2290484" y="1253519"/>
                </a:lnTo>
                <a:lnTo>
                  <a:pt x="0" y="1253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1021879" y="45034"/>
            <a:ext cx="7266121" cy="4087193"/>
            <a:chOff x="0" y="0"/>
            <a:chExt cx="11206661" cy="6303747"/>
          </a:xfrm>
        </p:grpSpPr>
        <p:sp>
          <p:nvSpPr>
            <p:cNvPr name="Freeform 4" id="4"/>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5" id="5"/>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7" id="7"/>
          <p:cNvSpPr/>
          <p:nvPr/>
        </p:nvSpPr>
        <p:spPr>
          <a:xfrm>
            <a:off x="84968" y="2768141"/>
            <a:ext cx="1983285" cy="1145050"/>
          </a:xfrm>
          <a:prstGeom prst="line">
            <a:avLst/>
          </a:prstGeom>
          <a:ln cap="flat" w="19050">
            <a:solidFill>
              <a:srgbClr val="5840BA"/>
            </a:solidFill>
            <a:prstDash val="solid"/>
            <a:headEnd type="none" len="sm" w="sm"/>
            <a:tailEnd type="none" len="sm" w="sm"/>
          </a:ln>
        </p:spPr>
      </p:sp>
      <p:sp>
        <p:nvSpPr>
          <p:cNvPr name="AutoShape 8" id="8"/>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9" id="9"/>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7"/>
            <a:stretch>
              <a:fillRect l="0" t="0" r="0" b="0"/>
            </a:stretch>
          </a:blipFill>
        </p:spPr>
      </p:sp>
      <p:sp>
        <p:nvSpPr>
          <p:cNvPr name="TextBox 10" id="10"/>
          <p:cNvSpPr txBox="true"/>
          <p:nvPr/>
        </p:nvSpPr>
        <p:spPr>
          <a:xfrm rot="0">
            <a:off x="3977639" y="4536127"/>
            <a:ext cx="8667928" cy="759499"/>
          </a:xfrm>
          <a:prstGeom prst="rect">
            <a:avLst/>
          </a:prstGeom>
        </p:spPr>
        <p:txBody>
          <a:bodyPr anchor="t" rtlCol="false" tIns="0" lIns="0" bIns="0" rIns="0">
            <a:spAutoFit/>
          </a:bodyPr>
          <a:lstStyle/>
          <a:p>
            <a:pPr algn="l">
              <a:lnSpc>
                <a:spcPts val="5854"/>
              </a:lnSpc>
            </a:pPr>
            <a:r>
              <a:rPr lang="en-US" sz="5576">
                <a:solidFill>
                  <a:srgbClr val="090909"/>
                </a:solidFill>
                <a:latin typeface="Clear Sans Bold"/>
              </a:rPr>
              <a:t>The Slope-Intercept Form</a:t>
            </a:r>
          </a:p>
        </p:txBody>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4" id="4"/>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sp>
        <p:nvSpPr>
          <p:cNvPr name="Freeform 5" id="5"/>
          <p:cNvSpPr/>
          <p:nvPr/>
        </p:nvSpPr>
        <p:spPr>
          <a:xfrm flipH="false" flipV="false" rot="0">
            <a:off x="2333485" y="1774279"/>
            <a:ext cx="7851828" cy="6693778"/>
          </a:xfrm>
          <a:custGeom>
            <a:avLst/>
            <a:gdLst/>
            <a:ahLst/>
            <a:cxnLst/>
            <a:rect r="r" b="b" t="t" l="l"/>
            <a:pathLst>
              <a:path h="6693778" w="7851828">
                <a:moveTo>
                  <a:pt x="0" y="0"/>
                </a:moveTo>
                <a:lnTo>
                  <a:pt x="7851827" y="0"/>
                </a:lnTo>
                <a:lnTo>
                  <a:pt x="7851827" y="6693779"/>
                </a:lnTo>
                <a:lnTo>
                  <a:pt x="0" y="6693779"/>
                </a:lnTo>
                <a:lnTo>
                  <a:pt x="0" y="0"/>
                </a:lnTo>
                <a:close/>
              </a:path>
            </a:pathLst>
          </a:custGeom>
          <a:blipFill>
            <a:blip r:embed="rId6"/>
            <a:stretch>
              <a:fillRect l="0" t="0" r="0" b="0"/>
            </a:stretch>
          </a:blipFill>
        </p:spPr>
      </p:sp>
      <p:sp>
        <p:nvSpPr>
          <p:cNvPr name="Freeform 6" id="6"/>
          <p:cNvSpPr/>
          <p:nvPr/>
        </p:nvSpPr>
        <p:spPr>
          <a:xfrm flipH="false" flipV="false" rot="0">
            <a:off x="3201233" y="8468058"/>
            <a:ext cx="5434162" cy="1689415"/>
          </a:xfrm>
          <a:custGeom>
            <a:avLst/>
            <a:gdLst/>
            <a:ahLst/>
            <a:cxnLst/>
            <a:rect r="r" b="b" t="t" l="l"/>
            <a:pathLst>
              <a:path h="1689415" w="5434162">
                <a:moveTo>
                  <a:pt x="0" y="0"/>
                </a:moveTo>
                <a:lnTo>
                  <a:pt x="5434162" y="0"/>
                </a:lnTo>
                <a:lnTo>
                  <a:pt x="5434162" y="1689415"/>
                </a:lnTo>
                <a:lnTo>
                  <a:pt x="0" y="1689415"/>
                </a:lnTo>
                <a:lnTo>
                  <a:pt x="0" y="0"/>
                </a:lnTo>
                <a:close/>
              </a:path>
            </a:pathLst>
          </a:custGeom>
          <a:blipFill>
            <a:blip r:embed="rId7"/>
            <a:stretch>
              <a:fillRect l="-11754" t="-75612" r="-11018" b="-4725"/>
            </a:stretch>
          </a:blipFill>
        </p:spPr>
      </p:sp>
      <p:sp>
        <p:nvSpPr>
          <p:cNvPr name="TextBox 7" id="7"/>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8" id="8"/>
          <p:cNvSpPr txBox="true"/>
          <p:nvPr/>
        </p:nvSpPr>
        <p:spPr>
          <a:xfrm rot="0">
            <a:off x="3201233" y="233654"/>
            <a:ext cx="10847459" cy="1073014"/>
          </a:xfrm>
          <a:prstGeom prst="rect">
            <a:avLst/>
          </a:prstGeom>
        </p:spPr>
        <p:txBody>
          <a:bodyPr anchor="t" rtlCol="false" tIns="0" lIns="0" bIns="0" rIns="0">
            <a:spAutoFit/>
          </a:bodyPr>
          <a:lstStyle/>
          <a:p>
            <a:pPr algn="ctr">
              <a:lnSpc>
                <a:spcPts val="4379"/>
              </a:lnSpc>
              <a:spcBef>
                <a:spcPct val="0"/>
              </a:spcBef>
            </a:pPr>
            <a:r>
              <a:rPr lang="en-US" sz="3128">
                <a:solidFill>
                  <a:srgbClr val="000000"/>
                </a:solidFill>
                <a:latin typeface="Clear Sans Bold"/>
              </a:rPr>
              <a:t>Example: Find the slope-intercept form between two points</a:t>
            </a:r>
          </a:p>
          <a:p>
            <a:pPr algn="ctr">
              <a:lnSpc>
                <a:spcPts val="4379"/>
              </a:lnSpc>
              <a:spcBef>
                <a:spcPct val="0"/>
              </a:spcBef>
            </a:pPr>
            <a:r>
              <a:rPr lang="en-US" sz="3128">
                <a:solidFill>
                  <a:srgbClr val="000000"/>
                </a:solidFill>
                <a:latin typeface="Clear Sans"/>
              </a:rPr>
              <a:t>Q: Find the equation for a line between (3, 4) and (7, 12)</a:t>
            </a:r>
          </a:p>
        </p:txBody>
      </p:sp>
      <p:sp>
        <p:nvSpPr>
          <p:cNvPr name="TextBox 9" id="9"/>
          <p:cNvSpPr txBox="true"/>
          <p:nvPr/>
        </p:nvSpPr>
        <p:spPr>
          <a:xfrm rot="0">
            <a:off x="10766337" y="1717129"/>
            <a:ext cx="7076178" cy="7930148"/>
          </a:xfrm>
          <a:prstGeom prst="rect">
            <a:avLst/>
          </a:prstGeom>
        </p:spPr>
        <p:txBody>
          <a:bodyPr anchor="t" rtlCol="false" tIns="0" lIns="0" bIns="0" rIns="0">
            <a:spAutoFit/>
          </a:bodyPr>
          <a:lstStyle/>
          <a:p>
            <a:pPr algn="l">
              <a:lnSpc>
                <a:spcPts val="4491"/>
              </a:lnSpc>
            </a:pPr>
            <a:r>
              <a:rPr lang="en-US" sz="3208">
                <a:solidFill>
                  <a:srgbClr val="000000"/>
                </a:solidFill>
                <a:latin typeface="Clear Sans"/>
              </a:rPr>
              <a:t>...and written in more standard y = mx + b notation,</a:t>
            </a:r>
          </a:p>
          <a:p>
            <a:pPr algn="l">
              <a:lnSpc>
                <a:spcPts val="4491"/>
              </a:lnSpc>
            </a:pPr>
          </a:p>
          <a:p>
            <a:pPr algn="l">
              <a:lnSpc>
                <a:spcPts val="4491"/>
              </a:lnSpc>
            </a:pPr>
            <a:r>
              <a:rPr lang="en-US" sz="3208">
                <a:solidFill>
                  <a:srgbClr val="000000"/>
                </a:solidFill>
                <a:latin typeface="Clear Sans"/>
              </a:rPr>
              <a:t>y = 2x - 2</a:t>
            </a:r>
          </a:p>
          <a:p>
            <a:pPr algn="l">
              <a:lnSpc>
                <a:spcPts val="4491"/>
              </a:lnSpc>
            </a:pPr>
          </a:p>
          <a:p>
            <a:pPr algn="l">
              <a:lnSpc>
                <a:spcPts val="4491"/>
              </a:lnSpc>
            </a:pPr>
            <a:r>
              <a:rPr lang="en-US" sz="3208">
                <a:solidFill>
                  <a:srgbClr val="000000"/>
                </a:solidFill>
                <a:latin typeface="Clear Sans"/>
              </a:rPr>
              <a:t>Let's double check. We start at (0, -2) and go 3 units on the x coordinate. Our final position is </a:t>
            </a:r>
            <a:r>
              <a:rPr lang="en-US" sz="3208">
                <a:solidFill>
                  <a:srgbClr val="000000"/>
                </a:solidFill>
                <a:latin typeface="Clear Sans"/>
              </a:rPr>
              <a:t>2*3 - 2 = 6 -2 = 4</a:t>
            </a:r>
            <a:r>
              <a:rPr lang="en-US" sz="3208">
                <a:solidFill>
                  <a:srgbClr val="000000"/>
                </a:solidFill>
                <a:latin typeface="Clear Sans"/>
              </a:rPr>
              <a:t>, which matches up with (3, 4).</a:t>
            </a:r>
          </a:p>
          <a:p>
            <a:pPr algn="l">
              <a:lnSpc>
                <a:spcPts val="4491"/>
              </a:lnSpc>
            </a:pPr>
          </a:p>
          <a:p>
            <a:pPr algn="l">
              <a:lnSpc>
                <a:spcPts val="4491"/>
              </a:lnSpc>
            </a:pPr>
          </a:p>
          <a:p>
            <a:pPr algn="l">
              <a:lnSpc>
                <a:spcPts val="4491"/>
              </a:lnSpc>
            </a:pPr>
          </a:p>
          <a:p>
            <a:pPr algn="l">
              <a:lnSpc>
                <a:spcPts val="4491"/>
              </a:lnSpc>
            </a:pPr>
          </a:p>
          <a:p>
            <a:pPr algn="l">
              <a:lnSpc>
                <a:spcPts val="4491"/>
              </a:lnSpc>
            </a:pPr>
          </a:p>
        </p:txBody>
      </p:sp>
      <p:sp>
        <p:nvSpPr>
          <p:cNvPr name="Freeform 10" id="10"/>
          <p:cNvSpPr/>
          <p:nvPr/>
        </p:nvSpPr>
        <p:spPr>
          <a:xfrm flipH="false" flipV="false" rot="0">
            <a:off x="2485885" y="1926679"/>
            <a:ext cx="7851828" cy="6693778"/>
          </a:xfrm>
          <a:custGeom>
            <a:avLst/>
            <a:gdLst/>
            <a:ahLst/>
            <a:cxnLst/>
            <a:rect r="r" b="b" t="t" l="l"/>
            <a:pathLst>
              <a:path h="6693778" w="7851828">
                <a:moveTo>
                  <a:pt x="0" y="0"/>
                </a:moveTo>
                <a:lnTo>
                  <a:pt x="7851827" y="0"/>
                </a:lnTo>
                <a:lnTo>
                  <a:pt x="7851827" y="6693779"/>
                </a:lnTo>
                <a:lnTo>
                  <a:pt x="0" y="6693779"/>
                </a:lnTo>
                <a:lnTo>
                  <a:pt x="0" y="0"/>
                </a:lnTo>
                <a:close/>
              </a:path>
            </a:pathLst>
          </a:custGeom>
          <a:blipFill>
            <a:blip r:embed="rId6"/>
            <a:stretch>
              <a:fillRect l="0" t="0" r="0" b="0"/>
            </a:stretch>
          </a:blipFill>
        </p:spPr>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1021879" y="45034"/>
            <a:ext cx="7266121" cy="4087193"/>
            <a:chOff x="0" y="0"/>
            <a:chExt cx="11206661" cy="6303747"/>
          </a:xfrm>
        </p:grpSpPr>
        <p:sp>
          <p:nvSpPr>
            <p:cNvPr name="Freeform 3" id="3"/>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4" id="4"/>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6" id="6"/>
          <p:cNvSpPr/>
          <p:nvPr/>
        </p:nvSpPr>
        <p:spPr>
          <a:xfrm>
            <a:off x="84968" y="2768141"/>
            <a:ext cx="1983285" cy="1145050"/>
          </a:xfrm>
          <a:prstGeom prst="line">
            <a:avLst/>
          </a:prstGeom>
          <a:ln cap="flat" w="19050">
            <a:solidFill>
              <a:srgbClr val="5840BA"/>
            </a:solidFill>
            <a:prstDash val="solid"/>
            <a:headEnd type="none" len="sm" w="sm"/>
            <a:tailEnd type="none" len="sm" w="sm"/>
          </a:ln>
        </p:spPr>
      </p:sp>
      <p:sp>
        <p:nvSpPr>
          <p:cNvPr name="Freeform 7" id="7"/>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sp>
        <p:nvSpPr>
          <p:cNvPr name="TextBox 8" id="8"/>
          <p:cNvSpPr txBox="true"/>
          <p:nvPr/>
        </p:nvSpPr>
        <p:spPr>
          <a:xfrm rot="0">
            <a:off x="5767318" y="618793"/>
            <a:ext cx="4387544" cy="851078"/>
          </a:xfrm>
          <a:prstGeom prst="rect">
            <a:avLst/>
          </a:prstGeom>
        </p:spPr>
        <p:txBody>
          <a:bodyPr anchor="t" rtlCol="false" tIns="0" lIns="0" bIns="0" rIns="0">
            <a:spAutoFit/>
          </a:bodyPr>
          <a:lstStyle/>
          <a:p>
            <a:pPr algn="l">
              <a:lnSpc>
                <a:spcPts val="6484"/>
              </a:lnSpc>
            </a:pPr>
            <a:r>
              <a:rPr lang="en-US" sz="6176">
                <a:solidFill>
                  <a:srgbClr val="090909"/>
                </a:solidFill>
                <a:latin typeface="Clear Sans Bold"/>
              </a:rPr>
              <a:t>y = mx + b</a:t>
            </a:r>
          </a:p>
        </p:txBody>
      </p:sp>
      <p:sp>
        <p:nvSpPr>
          <p:cNvPr name="TextBox 9" id="9"/>
          <p:cNvSpPr txBox="true"/>
          <p:nvPr/>
        </p:nvSpPr>
        <p:spPr>
          <a:xfrm rot="0">
            <a:off x="2772785" y="2925774"/>
            <a:ext cx="11669318" cy="5524485"/>
          </a:xfrm>
          <a:prstGeom prst="rect">
            <a:avLst/>
          </a:prstGeom>
        </p:spPr>
        <p:txBody>
          <a:bodyPr anchor="t" rtlCol="false" tIns="0" lIns="0" bIns="0" rIns="0">
            <a:spAutoFit/>
          </a:bodyPr>
          <a:lstStyle/>
          <a:p>
            <a:pPr algn="l">
              <a:lnSpc>
                <a:spcPts val="4417"/>
              </a:lnSpc>
            </a:pPr>
            <a:r>
              <a:rPr lang="en-US" sz="3744">
                <a:solidFill>
                  <a:srgbClr val="000000"/>
                </a:solidFill>
                <a:latin typeface="Clear Sans"/>
              </a:rPr>
              <a:t>Ok, y is usually the final value in an equation. It's based on two parts... mx and b. If x goes up by 1 let's say, we only change y by... m.</a:t>
            </a:r>
          </a:p>
          <a:p>
            <a:pPr algn="l">
              <a:lnSpc>
                <a:spcPts val="4417"/>
              </a:lnSpc>
            </a:pPr>
          </a:p>
          <a:p>
            <a:pPr algn="l">
              <a:lnSpc>
                <a:spcPts val="4417"/>
              </a:lnSpc>
            </a:pPr>
            <a:r>
              <a:rPr lang="en-US" sz="3744">
                <a:solidFill>
                  <a:srgbClr val="000000"/>
                </a:solidFill>
                <a:latin typeface="Clear Sans"/>
              </a:rPr>
              <a:t>Hrm, let's try an example. If m=.3, and x goes from 0 to 10, we go up by 10 * .3 = 3. Ok. Got that part.</a:t>
            </a:r>
          </a:p>
          <a:p>
            <a:pPr algn="l">
              <a:lnSpc>
                <a:spcPts val="4417"/>
              </a:lnSpc>
            </a:pPr>
          </a:p>
          <a:p>
            <a:pPr algn="l">
              <a:lnSpc>
                <a:spcPts val="4417"/>
              </a:lnSpc>
            </a:pPr>
            <a:r>
              <a:rPr lang="en-US" sz="3744">
                <a:solidFill>
                  <a:srgbClr val="000000"/>
                </a:solidFill>
                <a:latin typeface="Clear Sans"/>
              </a:rPr>
              <a:t>Now what does b do? It adds something on top of whatever we just figured out. If x = 0, I guess we just have y = b.</a:t>
            </a:r>
          </a:p>
        </p:txBody>
      </p:sp>
      <p:sp>
        <p:nvSpPr>
          <p:cNvPr name="TextBox 10" id="10"/>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1021879" y="45034"/>
            <a:ext cx="7266121" cy="4087193"/>
            <a:chOff x="0" y="0"/>
            <a:chExt cx="11206661" cy="6303747"/>
          </a:xfrm>
        </p:grpSpPr>
        <p:sp>
          <p:nvSpPr>
            <p:cNvPr name="Freeform 3" id="3"/>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4" id="4"/>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6" id="6"/>
          <p:cNvSpPr/>
          <p:nvPr/>
        </p:nvSpPr>
        <p:spPr>
          <a:xfrm>
            <a:off x="84968" y="2768141"/>
            <a:ext cx="1983285" cy="1145050"/>
          </a:xfrm>
          <a:prstGeom prst="line">
            <a:avLst/>
          </a:prstGeom>
          <a:ln cap="flat" w="19050">
            <a:solidFill>
              <a:srgbClr val="5840BA"/>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sp>
        <p:nvSpPr>
          <p:cNvPr name="Freeform 9" id="9"/>
          <p:cNvSpPr/>
          <p:nvPr/>
        </p:nvSpPr>
        <p:spPr>
          <a:xfrm flipH="false" flipV="false" rot="0">
            <a:off x="9309540" y="2957329"/>
            <a:ext cx="6812595" cy="4194699"/>
          </a:xfrm>
          <a:custGeom>
            <a:avLst/>
            <a:gdLst/>
            <a:ahLst/>
            <a:cxnLst/>
            <a:rect r="r" b="b" t="t" l="l"/>
            <a:pathLst>
              <a:path h="4194699" w="6812595">
                <a:moveTo>
                  <a:pt x="0" y="0"/>
                </a:moveTo>
                <a:lnTo>
                  <a:pt x="6812595" y="0"/>
                </a:lnTo>
                <a:lnTo>
                  <a:pt x="6812595" y="4194699"/>
                </a:lnTo>
                <a:lnTo>
                  <a:pt x="0" y="4194699"/>
                </a:lnTo>
                <a:lnTo>
                  <a:pt x="0" y="0"/>
                </a:lnTo>
                <a:close/>
              </a:path>
            </a:pathLst>
          </a:custGeom>
          <a:blipFill>
            <a:blip r:embed="rId6"/>
            <a:stretch>
              <a:fillRect l="-2429" t="-4510" r="-2426" b="-2255"/>
            </a:stretch>
          </a:blipFill>
        </p:spPr>
      </p:sp>
      <p:sp>
        <p:nvSpPr>
          <p:cNvPr name="TextBox 10" id="10"/>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11" id="11"/>
          <p:cNvSpPr txBox="true"/>
          <p:nvPr/>
        </p:nvSpPr>
        <p:spPr>
          <a:xfrm rot="0">
            <a:off x="2068253" y="2524465"/>
            <a:ext cx="6826181" cy="5916629"/>
          </a:xfrm>
          <a:prstGeom prst="rect">
            <a:avLst/>
          </a:prstGeom>
        </p:spPr>
        <p:txBody>
          <a:bodyPr anchor="t" rtlCol="false" tIns="0" lIns="0" bIns="0" rIns="0">
            <a:spAutoFit/>
          </a:bodyPr>
          <a:lstStyle/>
          <a:p>
            <a:pPr algn="l">
              <a:lnSpc>
                <a:spcPts val="5208"/>
              </a:lnSpc>
            </a:pPr>
            <a:r>
              <a:rPr lang="en-US" sz="3976">
                <a:solidFill>
                  <a:srgbClr val="000000"/>
                </a:solidFill>
                <a:latin typeface="Clear Sans Bold"/>
              </a:rPr>
              <a:t>Linear regression</a:t>
            </a:r>
            <a:r>
              <a:rPr lang="en-US" sz="3976">
                <a:solidFill>
                  <a:srgbClr val="000000"/>
                </a:solidFill>
                <a:latin typeface="Clear Sans"/>
              </a:rPr>
              <a:t> is one of the fundamental techniques in machine learning, and it aims to find the best-fitting straight line that describes the relationship between the independent variable (input) and dependent variable (output) in a dataset.</a:t>
            </a:r>
          </a:p>
        </p:txBody>
      </p:sp>
      <p:sp>
        <p:nvSpPr>
          <p:cNvPr name="TextBox 12" id="12"/>
          <p:cNvSpPr txBox="true"/>
          <p:nvPr/>
        </p:nvSpPr>
        <p:spPr>
          <a:xfrm rot="0">
            <a:off x="4327865" y="855227"/>
            <a:ext cx="9632269" cy="851078"/>
          </a:xfrm>
          <a:prstGeom prst="rect">
            <a:avLst/>
          </a:prstGeom>
        </p:spPr>
        <p:txBody>
          <a:bodyPr anchor="t" rtlCol="false" tIns="0" lIns="0" bIns="0" rIns="0">
            <a:spAutoFit/>
          </a:bodyPr>
          <a:lstStyle/>
          <a:p>
            <a:pPr algn="l">
              <a:lnSpc>
                <a:spcPts val="6484"/>
              </a:lnSpc>
            </a:pPr>
            <a:r>
              <a:rPr lang="en-US" sz="6176">
                <a:solidFill>
                  <a:srgbClr val="090909"/>
                </a:solidFill>
                <a:latin typeface="Clear Sans Bold"/>
              </a:rPr>
              <a:t>Bivariate Scenario</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1021879" y="45034"/>
            <a:ext cx="7266121" cy="4087193"/>
            <a:chOff x="0" y="0"/>
            <a:chExt cx="11206661" cy="6303747"/>
          </a:xfrm>
        </p:grpSpPr>
        <p:sp>
          <p:nvSpPr>
            <p:cNvPr name="Freeform 3" id="3"/>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4" id="4"/>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6" id="6"/>
          <p:cNvSpPr/>
          <p:nvPr/>
        </p:nvSpPr>
        <p:spPr>
          <a:xfrm>
            <a:off x="84968" y="2768141"/>
            <a:ext cx="1983285" cy="1145050"/>
          </a:xfrm>
          <a:prstGeom prst="line">
            <a:avLst/>
          </a:prstGeom>
          <a:ln cap="flat" w="19050">
            <a:solidFill>
              <a:srgbClr val="5840BA"/>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sp>
        <p:nvSpPr>
          <p:cNvPr name="TextBox 9" id="9"/>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10" id="10"/>
          <p:cNvSpPr txBox="true"/>
          <p:nvPr/>
        </p:nvSpPr>
        <p:spPr>
          <a:xfrm rot="0">
            <a:off x="5779759" y="855227"/>
            <a:ext cx="9632269" cy="851078"/>
          </a:xfrm>
          <a:prstGeom prst="rect">
            <a:avLst/>
          </a:prstGeom>
        </p:spPr>
        <p:txBody>
          <a:bodyPr anchor="t" rtlCol="false" tIns="0" lIns="0" bIns="0" rIns="0">
            <a:spAutoFit/>
          </a:bodyPr>
          <a:lstStyle/>
          <a:p>
            <a:pPr algn="l">
              <a:lnSpc>
                <a:spcPts val="6484"/>
              </a:lnSpc>
            </a:pPr>
            <a:r>
              <a:rPr lang="en-US" sz="6176">
                <a:solidFill>
                  <a:srgbClr val="090909"/>
                </a:solidFill>
                <a:latin typeface="Clear Sans Bold"/>
              </a:rPr>
              <a:t>Math Notation</a:t>
            </a:r>
          </a:p>
        </p:txBody>
      </p:sp>
      <p:sp>
        <p:nvSpPr>
          <p:cNvPr name="TextBox 11" id="11"/>
          <p:cNvSpPr txBox="true"/>
          <p:nvPr/>
        </p:nvSpPr>
        <p:spPr>
          <a:xfrm rot="0">
            <a:off x="1901009" y="5683403"/>
            <a:ext cx="15217498" cy="2784654"/>
          </a:xfrm>
          <a:prstGeom prst="rect">
            <a:avLst/>
          </a:prstGeom>
        </p:spPr>
        <p:txBody>
          <a:bodyPr anchor="t" rtlCol="false" tIns="0" lIns="0" bIns="0" rIns="0">
            <a:spAutoFit/>
          </a:bodyPr>
          <a:lstStyle/>
          <a:p>
            <a:pPr algn="l">
              <a:lnSpc>
                <a:spcPts val="4384"/>
              </a:lnSpc>
              <a:spcBef>
                <a:spcPct val="0"/>
              </a:spcBef>
            </a:pPr>
            <a:r>
              <a:rPr lang="en-US" sz="4176">
                <a:solidFill>
                  <a:srgbClr val="000000"/>
                </a:solidFill>
                <a:latin typeface="Clear Sans"/>
              </a:rPr>
              <a:t>In plain English:</a:t>
            </a:r>
          </a:p>
          <a:p>
            <a:pPr algn="l">
              <a:lnSpc>
                <a:spcPts val="4384"/>
              </a:lnSpc>
              <a:spcBef>
                <a:spcPct val="0"/>
              </a:spcBef>
            </a:pPr>
          </a:p>
          <a:p>
            <a:pPr algn="l" marL="901616" indent="-450808" lvl="1">
              <a:lnSpc>
                <a:spcPts val="4384"/>
              </a:lnSpc>
              <a:buFont typeface="Arial"/>
              <a:buChar char="•"/>
            </a:pPr>
            <a:r>
              <a:rPr lang="en-US" sz="4176">
                <a:solidFill>
                  <a:srgbClr val="000000"/>
                </a:solidFill>
                <a:latin typeface="Clear Sans Bold"/>
              </a:rPr>
              <a:t>b</a:t>
            </a:r>
            <a:r>
              <a:rPr lang="en-US" sz="4176">
                <a:solidFill>
                  <a:srgbClr val="000000"/>
                </a:solidFill>
                <a:latin typeface="Clear Sans"/>
              </a:rPr>
              <a:t> is our starting point</a:t>
            </a:r>
          </a:p>
          <a:p>
            <a:pPr algn="l" marL="901616" indent="-450808" lvl="1">
              <a:lnSpc>
                <a:spcPts val="4384"/>
              </a:lnSpc>
              <a:buFont typeface="Arial"/>
              <a:buChar char="•"/>
            </a:pPr>
            <a:r>
              <a:rPr lang="en-US" sz="4176">
                <a:solidFill>
                  <a:srgbClr val="000000"/>
                </a:solidFill>
                <a:latin typeface="Clear Sans Bold"/>
              </a:rPr>
              <a:t>x</a:t>
            </a:r>
            <a:r>
              <a:rPr lang="en-US" sz="4176">
                <a:solidFill>
                  <a:srgbClr val="000000"/>
                </a:solidFill>
                <a:latin typeface="Clear Sans"/>
              </a:rPr>
              <a:t> is the change we intend to make</a:t>
            </a:r>
          </a:p>
          <a:p>
            <a:pPr algn="l" marL="901616" indent="-450808" lvl="1">
              <a:lnSpc>
                <a:spcPts val="4384"/>
              </a:lnSpc>
              <a:buFont typeface="Arial"/>
              <a:buChar char="•"/>
            </a:pPr>
            <a:r>
              <a:rPr lang="en-US" sz="4176">
                <a:solidFill>
                  <a:srgbClr val="000000"/>
                </a:solidFill>
                <a:latin typeface="Clear Sans Bold"/>
              </a:rPr>
              <a:t>m </a:t>
            </a:r>
            <a:r>
              <a:rPr lang="en-US" sz="4176">
                <a:solidFill>
                  <a:srgbClr val="000000"/>
                </a:solidFill>
                <a:latin typeface="Clear Sans"/>
              </a:rPr>
              <a:t>is the percentage (rate) of the change (Δ) we actually see</a:t>
            </a:r>
          </a:p>
        </p:txBody>
      </p:sp>
      <p:sp>
        <p:nvSpPr>
          <p:cNvPr name="Freeform 12" id="12"/>
          <p:cNvSpPr/>
          <p:nvPr/>
        </p:nvSpPr>
        <p:spPr>
          <a:xfrm flipH="false" flipV="false" rot="0">
            <a:off x="2384577" y="4279073"/>
            <a:ext cx="11313815" cy="464373"/>
          </a:xfrm>
          <a:custGeom>
            <a:avLst/>
            <a:gdLst/>
            <a:ahLst/>
            <a:cxnLst/>
            <a:rect r="r" b="b" t="t" l="l"/>
            <a:pathLst>
              <a:path h="464373" w="11313815">
                <a:moveTo>
                  <a:pt x="0" y="0"/>
                </a:moveTo>
                <a:lnTo>
                  <a:pt x="11313814" y="0"/>
                </a:lnTo>
                <a:lnTo>
                  <a:pt x="11313814" y="464373"/>
                </a:lnTo>
                <a:lnTo>
                  <a:pt x="0" y="464373"/>
                </a:lnTo>
                <a:lnTo>
                  <a:pt x="0" y="0"/>
                </a:lnTo>
                <a:close/>
              </a:path>
            </a:pathLst>
          </a:custGeom>
          <a:blipFill>
            <a:blip r:embed="rId6"/>
            <a:stretch>
              <a:fillRect l="0" t="0" r="0" b="0"/>
            </a:stretch>
          </a:blipFill>
        </p:spPr>
      </p:sp>
      <p:sp>
        <p:nvSpPr>
          <p:cNvPr name="Freeform 13" id="13"/>
          <p:cNvSpPr/>
          <p:nvPr/>
        </p:nvSpPr>
        <p:spPr>
          <a:xfrm flipH="false" flipV="false" rot="0">
            <a:off x="5779759" y="3285066"/>
            <a:ext cx="4218087" cy="628124"/>
          </a:xfrm>
          <a:custGeom>
            <a:avLst/>
            <a:gdLst/>
            <a:ahLst/>
            <a:cxnLst/>
            <a:rect r="r" b="b" t="t" l="l"/>
            <a:pathLst>
              <a:path h="628124" w="4218087">
                <a:moveTo>
                  <a:pt x="0" y="0"/>
                </a:moveTo>
                <a:lnTo>
                  <a:pt x="4218087" y="0"/>
                </a:lnTo>
                <a:lnTo>
                  <a:pt x="4218087" y="628125"/>
                </a:lnTo>
                <a:lnTo>
                  <a:pt x="0" y="628125"/>
                </a:lnTo>
                <a:lnTo>
                  <a:pt x="0" y="0"/>
                </a:lnTo>
                <a:close/>
              </a:path>
            </a:pathLst>
          </a:custGeom>
          <a:blipFill>
            <a:blip r:embed="rId7"/>
            <a:stretch>
              <a:fillRect l="0" t="-2265" r="0" b="-2265"/>
            </a:stretch>
          </a:blipFill>
        </p:spPr>
      </p:sp>
      <p:sp>
        <p:nvSpPr>
          <p:cNvPr name="TextBox 14" id="14"/>
          <p:cNvSpPr txBox="true"/>
          <p:nvPr/>
        </p:nvSpPr>
        <p:spPr>
          <a:xfrm rot="0">
            <a:off x="12640805" y="5485260"/>
            <a:ext cx="4788144" cy="1326439"/>
          </a:xfrm>
          <a:prstGeom prst="rect">
            <a:avLst/>
          </a:prstGeom>
        </p:spPr>
        <p:txBody>
          <a:bodyPr anchor="t" rtlCol="false" tIns="0" lIns="0" bIns="0" rIns="0">
            <a:spAutoFit/>
          </a:bodyPr>
          <a:lstStyle/>
          <a:p>
            <a:pPr algn="l">
              <a:lnSpc>
                <a:spcPts val="3539"/>
              </a:lnSpc>
              <a:spcBef>
                <a:spcPct val="0"/>
              </a:spcBef>
            </a:pPr>
            <a:r>
              <a:rPr lang="en-US" sz="2527">
                <a:solidFill>
                  <a:srgbClr val="720606"/>
                </a:solidFill>
                <a:latin typeface="Clear Sans"/>
              </a:rPr>
              <a:t>m (slope) </a:t>
            </a:r>
          </a:p>
          <a:p>
            <a:pPr algn="l">
              <a:lnSpc>
                <a:spcPts val="3539"/>
              </a:lnSpc>
              <a:spcBef>
                <a:spcPct val="0"/>
              </a:spcBef>
            </a:pPr>
            <a:r>
              <a:rPr lang="en-US" sz="2527">
                <a:solidFill>
                  <a:srgbClr val="720606"/>
                </a:solidFill>
                <a:latin typeface="Clear Sans"/>
              </a:rPr>
              <a:t>b (y-intercept)</a:t>
            </a:r>
          </a:p>
          <a:p>
            <a:pPr algn="l">
              <a:lnSpc>
                <a:spcPts val="3539"/>
              </a:lnSpc>
              <a:spcBef>
                <a:spcPct val="0"/>
              </a:spcBef>
            </a:pP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1021879" y="45034"/>
            <a:ext cx="7266121" cy="4087193"/>
            <a:chOff x="0" y="0"/>
            <a:chExt cx="11206661" cy="6303747"/>
          </a:xfrm>
        </p:grpSpPr>
        <p:sp>
          <p:nvSpPr>
            <p:cNvPr name="Freeform 3" id="3"/>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4" id="4"/>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AutoShape 6" id="6"/>
          <p:cNvSpPr/>
          <p:nvPr/>
        </p:nvSpPr>
        <p:spPr>
          <a:xfrm>
            <a:off x="84968" y="2768141"/>
            <a:ext cx="1983285" cy="1145050"/>
          </a:xfrm>
          <a:prstGeom prst="line">
            <a:avLst/>
          </a:prstGeom>
          <a:ln cap="flat" w="19050">
            <a:solidFill>
              <a:srgbClr val="5840BA"/>
            </a:solidFill>
            <a:prstDash val="solid"/>
            <a:headEnd type="none" len="sm" w="sm"/>
            <a:tailEnd type="none" len="sm" w="sm"/>
          </a:ln>
        </p:spPr>
      </p:sp>
      <p:sp>
        <p:nvSpPr>
          <p:cNvPr name="AutoShape 7" id="7"/>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8" id="8"/>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sp>
        <p:nvSpPr>
          <p:cNvPr name="TextBox 9" id="9"/>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10" id="10"/>
          <p:cNvSpPr txBox="true"/>
          <p:nvPr/>
        </p:nvSpPr>
        <p:spPr>
          <a:xfrm rot="0">
            <a:off x="4644630" y="1237552"/>
            <a:ext cx="9632269" cy="851078"/>
          </a:xfrm>
          <a:prstGeom prst="rect">
            <a:avLst/>
          </a:prstGeom>
        </p:spPr>
        <p:txBody>
          <a:bodyPr anchor="t" rtlCol="false" tIns="0" lIns="0" bIns="0" rIns="0">
            <a:spAutoFit/>
          </a:bodyPr>
          <a:lstStyle/>
          <a:p>
            <a:pPr algn="l">
              <a:lnSpc>
                <a:spcPts val="6484"/>
              </a:lnSpc>
            </a:pPr>
            <a:r>
              <a:rPr lang="en-US" sz="6176">
                <a:solidFill>
                  <a:srgbClr val="090909"/>
                </a:solidFill>
                <a:latin typeface="Clear Sans Bold"/>
              </a:rPr>
              <a:t>Why is it important?</a:t>
            </a:r>
          </a:p>
        </p:txBody>
      </p:sp>
      <p:sp>
        <p:nvSpPr>
          <p:cNvPr name="TextBox 11" id="11"/>
          <p:cNvSpPr txBox="true"/>
          <p:nvPr/>
        </p:nvSpPr>
        <p:spPr>
          <a:xfrm rot="0">
            <a:off x="1620959" y="3046651"/>
            <a:ext cx="14351513" cy="3941186"/>
          </a:xfrm>
          <a:prstGeom prst="rect">
            <a:avLst/>
          </a:prstGeom>
        </p:spPr>
        <p:txBody>
          <a:bodyPr anchor="t" rtlCol="false" tIns="0" lIns="0" bIns="0" rIns="0">
            <a:spAutoFit/>
          </a:bodyPr>
          <a:lstStyle/>
          <a:p>
            <a:pPr algn="l">
              <a:lnSpc>
                <a:spcPts val="5178"/>
              </a:lnSpc>
            </a:pPr>
            <a:r>
              <a:rPr lang="en-US" sz="4176">
                <a:solidFill>
                  <a:srgbClr val="000000"/>
                </a:solidFill>
                <a:latin typeface="Clear Sans"/>
                <a:ea typeface="Clear Sans"/>
              </a:rPr>
              <a:t>After training a linear regression model with known data, you can use the learned coefficients (𝑚 and 𝑏) to predict the corresponding 𝑦</a:t>
            </a:r>
            <a:r>
              <a:rPr lang="en-US" sz="4176">
                <a:solidFill>
                  <a:srgbClr val="000000"/>
                </a:solidFill>
                <a:latin typeface="Clear Sans"/>
                <a:ea typeface="Clear Sans"/>
              </a:rPr>
              <a:t> values (output) for new 𝑥 values (input). However, it's important to note that the </a:t>
            </a:r>
            <a:r>
              <a:rPr lang="en-US" sz="4176" u="sng">
                <a:solidFill>
                  <a:srgbClr val="000000"/>
                </a:solidFill>
                <a:latin typeface="Clear Sans"/>
              </a:rPr>
              <a:t>accuracy of these predictions depends on the assumptions of the linear regression model and the quality of the training data.</a:t>
            </a:r>
          </a:p>
        </p:txBody>
      </p:sp>
      <p:sp>
        <p:nvSpPr>
          <p:cNvPr name="TextBox 12" id="12"/>
          <p:cNvSpPr txBox="true"/>
          <p:nvPr/>
        </p:nvSpPr>
        <p:spPr>
          <a:xfrm rot="0">
            <a:off x="1940706" y="7723693"/>
            <a:ext cx="14031767" cy="1774114"/>
          </a:xfrm>
          <a:prstGeom prst="rect">
            <a:avLst/>
          </a:prstGeom>
        </p:spPr>
        <p:txBody>
          <a:bodyPr anchor="t" rtlCol="false" tIns="0" lIns="0" bIns="0" rIns="0">
            <a:spAutoFit/>
          </a:bodyPr>
          <a:lstStyle/>
          <a:p>
            <a:pPr algn="l">
              <a:lnSpc>
                <a:spcPts val="3539"/>
              </a:lnSpc>
              <a:spcBef>
                <a:spcPct val="0"/>
              </a:spcBef>
            </a:pPr>
            <a:r>
              <a:rPr lang="en-US" sz="2527">
                <a:solidFill>
                  <a:srgbClr val="000000"/>
                </a:solidFill>
                <a:latin typeface="Clear Sans"/>
              </a:rPr>
              <a:t>*C</a:t>
            </a:r>
            <a:r>
              <a:rPr lang="en-US" sz="2527">
                <a:solidFill>
                  <a:srgbClr val="000000"/>
                </a:solidFill>
                <a:latin typeface="Clear Sans"/>
              </a:rPr>
              <a:t>oefficients refer to the values that are multiplied by the independent variables (features) to determine the predicted value of the dependent variable (target). In the equation of a straight line,y=mx+b, the coefficient 'm' represents the slope of the line, and 'b' represents the y-intercept.</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4" id="4"/>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sp>
        <p:nvSpPr>
          <p:cNvPr name="Freeform 5" id="5"/>
          <p:cNvSpPr/>
          <p:nvPr/>
        </p:nvSpPr>
        <p:spPr>
          <a:xfrm flipH="false" flipV="false" rot="0">
            <a:off x="3600389" y="0"/>
            <a:ext cx="10839947" cy="10278751"/>
          </a:xfrm>
          <a:custGeom>
            <a:avLst/>
            <a:gdLst/>
            <a:ahLst/>
            <a:cxnLst/>
            <a:rect r="r" b="b" t="t" l="l"/>
            <a:pathLst>
              <a:path h="10278751" w="10839947">
                <a:moveTo>
                  <a:pt x="0" y="0"/>
                </a:moveTo>
                <a:lnTo>
                  <a:pt x="10839947" y="0"/>
                </a:lnTo>
                <a:lnTo>
                  <a:pt x="10839947" y="10278751"/>
                </a:lnTo>
                <a:lnTo>
                  <a:pt x="0" y="10278751"/>
                </a:lnTo>
                <a:lnTo>
                  <a:pt x="0" y="0"/>
                </a:lnTo>
                <a:close/>
              </a:path>
            </a:pathLst>
          </a:custGeom>
          <a:blipFill>
            <a:blip r:embed="rId6"/>
            <a:stretch>
              <a:fillRect l="0" t="0" r="0" b="0"/>
            </a:stretch>
          </a:blipFill>
        </p:spPr>
      </p:sp>
      <p:sp>
        <p:nvSpPr>
          <p:cNvPr name="TextBox 6" id="6"/>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4" id="4"/>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sp>
        <p:nvSpPr>
          <p:cNvPr name="Freeform 5" id="5"/>
          <p:cNvSpPr/>
          <p:nvPr/>
        </p:nvSpPr>
        <p:spPr>
          <a:xfrm flipH="false" flipV="false" rot="0">
            <a:off x="2333485" y="1774279"/>
            <a:ext cx="7851828" cy="6693778"/>
          </a:xfrm>
          <a:custGeom>
            <a:avLst/>
            <a:gdLst/>
            <a:ahLst/>
            <a:cxnLst/>
            <a:rect r="r" b="b" t="t" l="l"/>
            <a:pathLst>
              <a:path h="6693778" w="7851828">
                <a:moveTo>
                  <a:pt x="0" y="0"/>
                </a:moveTo>
                <a:lnTo>
                  <a:pt x="7851827" y="0"/>
                </a:lnTo>
                <a:lnTo>
                  <a:pt x="7851827" y="6693779"/>
                </a:lnTo>
                <a:lnTo>
                  <a:pt x="0" y="6693779"/>
                </a:lnTo>
                <a:lnTo>
                  <a:pt x="0" y="0"/>
                </a:lnTo>
                <a:close/>
              </a:path>
            </a:pathLst>
          </a:custGeom>
          <a:blipFill>
            <a:blip r:embed="rId6"/>
            <a:stretch>
              <a:fillRect l="0" t="0" r="0" b="0"/>
            </a:stretch>
          </a:blipFill>
        </p:spPr>
      </p:sp>
      <p:sp>
        <p:nvSpPr>
          <p:cNvPr name="Freeform 6" id="6"/>
          <p:cNvSpPr/>
          <p:nvPr/>
        </p:nvSpPr>
        <p:spPr>
          <a:xfrm flipH="false" flipV="false" rot="0">
            <a:off x="3201233" y="8468058"/>
            <a:ext cx="5434162" cy="1689415"/>
          </a:xfrm>
          <a:custGeom>
            <a:avLst/>
            <a:gdLst/>
            <a:ahLst/>
            <a:cxnLst/>
            <a:rect r="r" b="b" t="t" l="l"/>
            <a:pathLst>
              <a:path h="1689415" w="5434162">
                <a:moveTo>
                  <a:pt x="0" y="0"/>
                </a:moveTo>
                <a:lnTo>
                  <a:pt x="5434162" y="0"/>
                </a:lnTo>
                <a:lnTo>
                  <a:pt x="5434162" y="1689415"/>
                </a:lnTo>
                <a:lnTo>
                  <a:pt x="0" y="1689415"/>
                </a:lnTo>
                <a:lnTo>
                  <a:pt x="0" y="0"/>
                </a:lnTo>
                <a:close/>
              </a:path>
            </a:pathLst>
          </a:custGeom>
          <a:blipFill>
            <a:blip r:embed="rId7"/>
            <a:stretch>
              <a:fillRect l="-11754" t="-75612" r="-11018" b="-4725"/>
            </a:stretch>
          </a:blipFill>
        </p:spPr>
      </p:sp>
      <p:sp>
        <p:nvSpPr>
          <p:cNvPr name="TextBox 7" id="7"/>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8" id="8"/>
          <p:cNvSpPr txBox="true"/>
          <p:nvPr/>
        </p:nvSpPr>
        <p:spPr>
          <a:xfrm rot="0">
            <a:off x="3201233" y="126913"/>
            <a:ext cx="11885534" cy="1179755"/>
          </a:xfrm>
          <a:prstGeom prst="rect">
            <a:avLst/>
          </a:prstGeom>
        </p:spPr>
        <p:txBody>
          <a:bodyPr anchor="t" rtlCol="false" tIns="0" lIns="0" bIns="0" rIns="0">
            <a:spAutoFit/>
          </a:bodyPr>
          <a:lstStyle/>
          <a:p>
            <a:pPr algn="ctr">
              <a:lnSpc>
                <a:spcPts val="4799"/>
              </a:lnSpc>
              <a:spcBef>
                <a:spcPct val="0"/>
              </a:spcBef>
            </a:pPr>
            <a:r>
              <a:rPr lang="en-US" sz="3427">
                <a:solidFill>
                  <a:srgbClr val="000000"/>
                </a:solidFill>
                <a:latin typeface="Clear Sans Bold"/>
              </a:rPr>
              <a:t>Example: Find the slope-intercept form between two points</a:t>
            </a:r>
          </a:p>
          <a:p>
            <a:pPr algn="ctr">
              <a:lnSpc>
                <a:spcPts val="4799"/>
              </a:lnSpc>
              <a:spcBef>
                <a:spcPct val="0"/>
              </a:spcBef>
            </a:pPr>
            <a:r>
              <a:rPr lang="en-US" sz="3427">
                <a:solidFill>
                  <a:srgbClr val="000000"/>
                </a:solidFill>
                <a:latin typeface="Clear Sans"/>
              </a:rPr>
              <a:t>Q: Find the equation for a line between (3, 4) and (7, 12)</a:t>
            </a:r>
          </a:p>
        </p:txBody>
      </p:sp>
      <p:sp>
        <p:nvSpPr>
          <p:cNvPr name="TextBox 9" id="9"/>
          <p:cNvSpPr txBox="true"/>
          <p:nvPr/>
        </p:nvSpPr>
        <p:spPr>
          <a:xfrm rot="0">
            <a:off x="11186987" y="2234594"/>
            <a:ext cx="3837384" cy="431089"/>
          </a:xfrm>
          <a:prstGeom prst="rect">
            <a:avLst/>
          </a:prstGeom>
        </p:spPr>
        <p:txBody>
          <a:bodyPr anchor="t" rtlCol="false" tIns="0" lIns="0" bIns="0" rIns="0">
            <a:spAutoFit/>
          </a:bodyPr>
          <a:lstStyle/>
          <a:p>
            <a:pPr algn="ctr">
              <a:lnSpc>
                <a:spcPts val="3539"/>
              </a:lnSpc>
              <a:spcBef>
                <a:spcPct val="0"/>
              </a:spcBef>
            </a:pPr>
            <a:r>
              <a:rPr lang="en-US" sz="2527">
                <a:solidFill>
                  <a:srgbClr val="000000"/>
                </a:solidFill>
                <a:latin typeface="Clear Sans"/>
              </a:rPr>
              <a:t>*</a:t>
            </a:r>
            <a:r>
              <a:rPr lang="en-US" sz="2527">
                <a:solidFill>
                  <a:srgbClr val="000000"/>
                </a:solidFill>
                <a:latin typeface="Clear Sans"/>
              </a:rPr>
              <a:t>position = start + change</a:t>
            </a:r>
          </a:p>
        </p:txBody>
      </p:sp>
      <p:sp>
        <p:nvSpPr>
          <p:cNvPr name="TextBox 10" id="10"/>
          <p:cNvSpPr txBox="true"/>
          <p:nvPr/>
        </p:nvSpPr>
        <p:spPr>
          <a:xfrm rot="0">
            <a:off x="10518434" y="3149714"/>
            <a:ext cx="7076178" cy="2816545"/>
          </a:xfrm>
          <a:prstGeom prst="rect">
            <a:avLst/>
          </a:prstGeom>
        </p:spPr>
        <p:txBody>
          <a:bodyPr anchor="t" rtlCol="false" tIns="0" lIns="0" bIns="0" rIns="0">
            <a:spAutoFit/>
          </a:bodyPr>
          <a:lstStyle/>
          <a:p>
            <a:pPr algn="l">
              <a:lnSpc>
                <a:spcPts val="4491"/>
              </a:lnSpc>
            </a:pPr>
            <a:r>
              <a:rPr lang="en-US" sz="3208">
                <a:solidFill>
                  <a:srgbClr val="000000"/>
                </a:solidFill>
                <a:latin typeface="Clear Sans"/>
              </a:rPr>
              <a:t>For the two points we have, let's look at the change:</a:t>
            </a:r>
          </a:p>
          <a:p>
            <a:pPr algn="l">
              <a:lnSpc>
                <a:spcPts val="4491"/>
              </a:lnSpc>
            </a:pPr>
          </a:p>
          <a:p>
            <a:pPr algn="l">
              <a:lnSpc>
                <a:spcPts val="4491"/>
              </a:lnSpc>
            </a:pPr>
            <a:r>
              <a:rPr lang="en-US" sz="3208">
                <a:solidFill>
                  <a:srgbClr val="000000"/>
                </a:solidFill>
                <a:latin typeface="Clear Sans"/>
              </a:rPr>
              <a:t>Change in x: 7 - 3 = 4</a:t>
            </a:r>
          </a:p>
          <a:p>
            <a:pPr algn="l">
              <a:lnSpc>
                <a:spcPts val="4491"/>
              </a:lnSpc>
            </a:pPr>
            <a:r>
              <a:rPr lang="en-US" sz="3208">
                <a:solidFill>
                  <a:srgbClr val="000000"/>
                </a:solidFill>
                <a:latin typeface="Clear Sans"/>
              </a:rPr>
              <a:t>Change in y: 12 - 4 = 8</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4" id="4"/>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sp>
        <p:nvSpPr>
          <p:cNvPr name="Freeform 5" id="5"/>
          <p:cNvSpPr/>
          <p:nvPr/>
        </p:nvSpPr>
        <p:spPr>
          <a:xfrm flipH="false" flipV="false" rot="0">
            <a:off x="2333485" y="1774279"/>
            <a:ext cx="7851828" cy="6693778"/>
          </a:xfrm>
          <a:custGeom>
            <a:avLst/>
            <a:gdLst/>
            <a:ahLst/>
            <a:cxnLst/>
            <a:rect r="r" b="b" t="t" l="l"/>
            <a:pathLst>
              <a:path h="6693778" w="7851828">
                <a:moveTo>
                  <a:pt x="0" y="0"/>
                </a:moveTo>
                <a:lnTo>
                  <a:pt x="7851827" y="0"/>
                </a:lnTo>
                <a:lnTo>
                  <a:pt x="7851827" y="6693779"/>
                </a:lnTo>
                <a:lnTo>
                  <a:pt x="0" y="6693779"/>
                </a:lnTo>
                <a:lnTo>
                  <a:pt x="0" y="0"/>
                </a:lnTo>
                <a:close/>
              </a:path>
            </a:pathLst>
          </a:custGeom>
          <a:blipFill>
            <a:blip r:embed="rId6"/>
            <a:stretch>
              <a:fillRect l="0" t="0" r="0" b="0"/>
            </a:stretch>
          </a:blipFill>
        </p:spPr>
      </p:sp>
      <p:sp>
        <p:nvSpPr>
          <p:cNvPr name="Freeform 6" id="6"/>
          <p:cNvSpPr/>
          <p:nvPr/>
        </p:nvSpPr>
        <p:spPr>
          <a:xfrm flipH="false" flipV="false" rot="0">
            <a:off x="3201233" y="8468058"/>
            <a:ext cx="5434162" cy="1689415"/>
          </a:xfrm>
          <a:custGeom>
            <a:avLst/>
            <a:gdLst/>
            <a:ahLst/>
            <a:cxnLst/>
            <a:rect r="r" b="b" t="t" l="l"/>
            <a:pathLst>
              <a:path h="1689415" w="5434162">
                <a:moveTo>
                  <a:pt x="0" y="0"/>
                </a:moveTo>
                <a:lnTo>
                  <a:pt x="5434162" y="0"/>
                </a:lnTo>
                <a:lnTo>
                  <a:pt x="5434162" y="1689415"/>
                </a:lnTo>
                <a:lnTo>
                  <a:pt x="0" y="1689415"/>
                </a:lnTo>
                <a:lnTo>
                  <a:pt x="0" y="0"/>
                </a:lnTo>
                <a:close/>
              </a:path>
            </a:pathLst>
          </a:custGeom>
          <a:blipFill>
            <a:blip r:embed="rId7"/>
            <a:stretch>
              <a:fillRect l="-11754" t="-75612" r="-11018" b="-4725"/>
            </a:stretch>
          </a:blipFill>
        </p:spPr>
      </p:sp>
      <p:sp>
        <p:nvSpPr>
          <p:cNvPr name="TextBox 7" id="7"/>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8" id="8"/>
          <p:cNvSpPr txBox="true"/>
          <p:nvPr/>
        </p:nvSpPr>
        <p:spPr>
          <a:xfrm rot="0">
            <a:off x="3201233" y="126913"/>
            <a:ext cx="11885534" cy="1179755"/>
          </a:xfrm>
          <a:prstGeom prst="rect">
            <a:avLst/>
          </a:prstGeom>
        </p:spPr>
        <p:txBody>
          <a:bodyPr anchor="t" rtlCol="false" tIns="0" lIns="0" bIns="0" rIns="0">
            <a:spAutoFit/>
          </a:bodyPr>
          <a:lstStyle/>
          <a:p>
            <a:pPr algn="ctr">
              <a:lnSpc>
                <a:spcPts val="4799"/>
              </a:lnSpc>
              <a:spcBef>
                <a:spcPct val="0"/>
              </a:spcBef>
            </a:pPr>
            <a:r>
              <a:rPr lang="en-US" sz="3427">
                <a:solidFill>
                  <a:srgbClr val="000000"/>
                </a:solidFill>
                <a:latin typeface="Clear Sans Bold"/>
              </a:rPr>
              <a:t>Example: Find the slope-intercept form between two points</a:t>
            </a:r>
          </a:p>
          <a:p>
            <a:pPr algn="ctr">
              <a:lnSpc>
                <a:spcPts val="4799"/>
              </a:lnSpc>
              <a:spcBef>
                <a:spcPct val="0"/>
              </a:spcBef>
            </a:pPr>
            <a:r>
              <a:rPr lang="en-US" sz="3427">
                <a:solidFill>
                  <a:srgbClr val="000000"/>
                </a:solidFill>
                <a:latin typeface="Clear Sans"/>
              </a:rPr>
              <a:t>Q: Find the equation for a line between (3, 4) and (7, 12)</a:t>
            </a:r>
          </a:p>
        </p:txBody>
      </p:sp>
      <p:sp>
        <p:nvSpPr>
          <p:cNvPr name="TextBox 9" id="9"/>
          <p:cNvSpPr txBox="true"/>
          <p:nvPr/>
        </p:nvSpPr>
        <p:spPr>
          <a:xfrm rot="0">
            <a:off x="10849514" y="1950795"/>
            <a:ext cx="7076178" cy="7361970"/>
          </a:xfrm>
          <a:prstGeom prst="rect">
            <a:avLst/>
          </a:prstGeom>
        </p:spPr>
        <p:txBody>
          <a:bodyPr anchor="t" rtlCol="false" tIns="0" lIns="0" bIns="0" rIns="0">
            <a:spAutoFit/>
          </a:bodyPr>
          <a:lstStyle/>
          <a:p>
            <a:pPr algn="l">
              <a:lnSpc>
                <a:spcPts val="4491"/>
              </a:lnSpc>
            </a:pPr>
            <a:r>
              <a:rPr lang="en-US" sz="3208">
                <a:solidFill>
                  <a:srgbClr val="000000"/>
                </a:solidFill>
                <a:latin typeface="Clear Sans"/>
              </a:rPr>
              <a:t>Between those points, x changed by 4 and y changed by 8. </a:t>
            </a:r>
          </a:p>
          <a:p>
            <a:pPr algn="l">
              <a:lnSpc>
                <a:spcPts val="4491"/>
              </a:lnSpc>
            </a:pPr>
          </a:p>
          <a:p>
            <a:pPr algn="l">
              <a:lnSpc>
                <a:spcPts val="4491"/>
              </a:lnSpc>
            </a:pPr>
            <a:r>
              <a:rPr lang="en-US" sz="3208">
                <a:solidFill>
                  <a:srgbClr val="000000"/>
                </a:solidFill>
                <a:latin typeface="Clear Sans"/>
              </a:rPr>
              <a:t>The rate was 8/4 = 2, so the equation should look like:</a:t>
            </a:r>
          </a:p>
          <a:p>
            <a:pPr algn="l">
              <a:lnSpc>
                <a:spcPts val="4491"/>
              </a:lnSpc>
            </a:pPr>
          </a:p>
          <a:p>
            <a:pPr algn="l">
              <a:lnSpc>
                <a:spcPts val="4491"/>
              </a:lnSpc>
            </a:pPr>
            <a:r>
              <a:rPr lang="en-US" sz="3208">
                <a:solidFill>
                  <a:srgbClr val="000000"/>
                </a:solidFill>
                <a:latin typeface="Clear Sans"/>
              </a:rPr>
              <a:t>position = start + x * 2</a:t>
            </a:r>
          </a:p>
          <a:p>
            <a:pPr algn="l">
              <a:lnSpc>
                <a:spcPts val="4491"/>
              </a:lnSpc>
            </a:pPr>
          </a:p>
          <a:p>
            <a:pPr algn="l">
              <a:lnSpc>
                <a:spcPts val="4491"/>
              </a:lnSpc>
            </a:pPr>
            <a:r>
              <a:rPr lang="en-US" sz="3208">
                <a:solidFill>
                  <a:srgbClr val="000000"/>
                </a:solidFill>
                <a:latin typeface="Clear Sans"/>
              </a:rPr>
              <a:t>We don't know where we started, but whenever x changes, y changes by 2 times that amount.</a:t>
            </a:r>
          </a:p>
          <a:p>
            <a:pPr algn="l">
              <a:lnSpc>
                <a:spcPts val="4491"/>
              </a:lnSpc>
            </a:pPr>
          </a:p>
          <a:p>
            <a:pPr algn="l">
              <a:lnSpc>
                <a:spcPts val="4491"/>
              </a:lnSpc>
            </a:pP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0686470" y="9150415"/>
            <a:ext cx="1954335" cy="1128336"/>
          </a:xfrm>
          <a:prstGeom prst="line">
            <a:avLst/>
          </a:prstGeom>
          <a:ln cap="flat" w="19050">
            <a:solidFill>
              <a:srgbClr val="FC5E3B"/>
            </a:solidFill>
            <a:prstDash val="solid"/>
            <a:headEnd type="none" len="sm" w="sm"/>
            <a:tailEnd type="none" len="sm" w="sm"/>
          </a:ln>
        </p:spPr>
      </p:sp>
      <p:sp>
        <p:nvSpPr>
          <p:cNvPr name="Freeform 4" id="4"/>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sp>
        <p:nvSpPr>
          <p:cNvPr name="Freeform 5" id="5"/>
          <p:cNvSpPr/>
          <p:nvPr/>
        </p:nvSpPr>
        <p:spPr>
          <a:xfrm flipH="false" flipV="false" rot="0">
            <a:off x="2333485" y="1774279"/>
            <a:ext cx="7851828" cy="6693778"/>
          </a:xfrm>
          <a:custGeom>
            <a:avLst/>
            <a:gdLst/>
            <a:ahLst/>
            <a:cxnLst/>
            <a:rect r="r" b="b" t="t" l="l"/>
            <a:pathLst>
              <a:path h="6693778" w="7851828">
                <a:moveTo>
                  <a:pt x="0" y="0"/>
                </a:moveTo>
                <a:lnTo>
                  <a:pt x="7851827" y="0"/>
                </a:lnTo>
                <a:lnTo>
                  <a:pt x="7851827" y="6693779"/>
                </a:lnTo>
                <a:lnTo>
                  <a:pt x="0" y="6693779"/>
                </a:lnTo>
                <a:lnTo>
                  <a:pt x="0" y="0"/>
                </a:lnTo>
                <a:close/>
              </a:path>
            </a:pathLst>
          </a:custGeom>
          <a:blipFill>
            <a:blip r:embed="rId6"/>
            <a:stretch>
              <a:fillRect l="0" t="0" r="0" b="0"/>
            </a:stretch>
          </a:blipFill>
        </p:spPr>
      </p:sp>
      <p:sp>
        <p:nvSpPr>
          <p:cNvPr name="Freeform 6" id="6"/>
          <p:cNvSpPr/>
          <p:nvPr/>
        </p:nvSpPr>
        <p:spPr>
          <a:xfrm flipH="false" flipV="false" rot="0">
            <a:off x="3201233" y="8468058"/>
            <a:ext cx="5434162" cy="1689415"/>
          </a:xfrm>
          <a:custGeom>
            <a:avLst/>
            <a:gdLst/>
            <a:ahLst/>
            <a:cxnLst/>
            <a:rect r="r" b="b" t="t" l="l"/>
            <a:pathLst>
              <a:path h="1689415" w="5434162">
                <a:moveTo>
                  <a:pt x="0" y="0"/>
                </a:moveTo>
                <a:lnTo>
                  <a:pt x="5434162" y="0"/>
                </a:lnTo>
                <a:lnTo>
                  <a:pt x="5434162" y="1689415"/>
                </a:lnTo>
                <a:lnTo>
                  <a:pt x="0" y="1689415"/>
                </a:lnTo>
                <a:lnTo>
                  <a:pt x="0" y="0"/>
                </a:lnTo>
                <a:close/>
              </a:path>
            </a:pathLst>
          </a:custGeom>
          <a:blipFill>
            <a:blip r:embed="rId7"/>
            <a:stretch>
              <a:fillRect l="-11754" t="-75612" r="-11018" b="-4725"/>
            </a:stretch>
          </a:blipFill>
        </p:spPr>
      </p:sp>
      <p:sp>
        <p:nvSpPr>
          <p:cNvPr name="TextBox 7" id="7"/>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rPr>
              <a:t>by Todd Nash</a:t>
            </a:r>
          </a:p>
        </p:txBody>
      </p:sp>
      <p:sp>
        <p:nvSpPr>
          <p:cNvPr name="TextBox 8" id="8"/>
          <p:cNvSpPr txBox="true"/>
          <p:nvPr/>
        </p:nvSpPr>
        <p:spPr>
          <a:xfrm rot="0">
            <a:off x="3201233" y="233654"/>
            <a:ext cx="10847459" cy="1073014"/>
          </a:xfrm>
          <a:prstGeom prst="rect">
            <a:avLst/>
          </a:prstGeom>
        </p:spPr>
        <p:txBody>
          <a:bodyPr anchor="t" rtlCol="false" tIns="0" lIns="0" bIns="0" rIns="0">
            <a:spAutoFit/>
          </a:bodyPr>
          <a:lstStyle/>
          <a:p>
            <a:pPr algn="ctr">
              <a:lnSpc>
                <a:spcPts val="4379"/>
              </a:lnSpc>
              <a:spcBef>
                <a:spcPct val="0"/>
              </a:spcBef>
            </a:pPr>
            <a:r>
              <a:rPr lang="en-US" sz="3128">
                <a:solidFill>
                  <a:srgbClr val="000000"/>
                </a:solidFill>
                <a:latin typeface="Clear Sans Bold"/>
              </a:rPr>
              <a:t>Example: Find the slope-intercept form between two points</a:t>
            </a:r>
          </a:p>
          <a:p>
            <a:pPr algn="ctr">
              <a:lnSpc>
                <a:spcPts val="4379"/>
              </a:lnSpc>
              <a:spcBef>
                <a:spcPct val="0"/>
              </a:spcBef>
            </a:pPr>
            <a:r>
              <a:rPr lang="en-US" sz="3128">
                <a:solidFill>
                  <a:srgbClr val="000000"/>
                </a:solidFill>
                <a:latin typeface="Clear Sans"/>
              </a:rPr>
              <a:t>Q: Find the equation for a line between (3, 4) and (7, 12)</a:t>
            </a:r>
          </a:p>
        </p:txBody>
      </p:sp>
      <p:sp>
        <p:nvSpPr>
          <p:cNvPr name="TextBox 9" id="9"/>
          <p:cNvSpPr txBox="true"/>
          <p:nvPr/>
        </p:nvSpPr>
        <p:spPr>
          <a:xfrm rot="0">
            <a:off x="10766337" y="1717129"/>
            <a:ext cx="7076178" cy="10202860"/>
          </a:xfrm>
          <a:prstGeom prst="rect">
            <a:avLst/>
          </a:prstGeom>
        </p:spPr>
        <p:txBody>
          <a:bodyPr anchor="t" rtlCol="false" tIns="0" lIns="0" bIns="0" rIns="0">
            <a:spAutoFit/>
          </a:bodyPr>
          <a:lstStyle/>
          <a:p>
            <a:pPr algn="l">
              <a:lnSpc>
                <a:spcPts val="4491"/>
              </a:lnSpc>
            </a:pPr>
            <a:r>
              <a:rPr lang="en-US" sz="3208">
                <a:solidFill>
                  <a:srgbClr val="000000"/>
                </a:solidFill>
                <a:latin typeface="Clear Sans"/>
              </a:rPr>
              <a:t>Well, if x changed by 3, and the rate </a:t>
            </a:r>
            <a:r>
              <a:rPr lang="en-US" sz="3208">
                <a:solidFill>
                  <a:srgbClr val="000000"/>
                </a:solidFill>
                <a:latin typeface="Clear Sans"/>
              </a:rPr>
              <a:t>of change is 2, then y changed by 3*2 = 6. The original value was therefore 4 - 6 = -2.</a:t>
            </a:r>
          </a:p>
          <a:p>
            <a:pPr algn="l">
              <a:lnSpc>
                <a:spcPts val="4491"/>
              </a:lnSpc>
            </a:pPr>
          </a:p>
          <a:p>
            <a:pPr algn="l" marL="692706" indent="-346353" lvl="1">
              <a:lnSpc>
                <a:spcPts val="4491"/>
              </a:lnSpc>
              <a:buFont typeface="Arial"/>
              <a:buChar char="•"/>
            </a:pPr>
            <a:r>
              <a:rPr lang="en-US" sz="3208">
                <a:solidFill>
                  <a:srgbClr val="000000"/>
                </a:solidFill>
                <a:latin typeface="Clear Sans"/>
              </a:rPr>
              <a:t>Original point is (0, -2)</a:t>
            </a:r>
          </a:p>
          <a:p>
            <a:pPr algn="l">
              <a:lnSpc>
                <a:spcPts val="4491"/>
              </a:lnSpc>
            </a:pPr>
          </a:p>
          <a:p>
            <a:pPr algn="l">
              <a:lnSpc>
                <a:spcPts val="4491"/>
              </a:lnSpc>
            </a:pPr>
            <a:r>
              <a:rPr lang="en-US" sz="3208">
                <a:solidFill>
                  <a:srgbClr val="000000"/>
                </a:solidFill>
                <a:latin typeface="Clear Sans"/>
              </a:rPr>
              <a:t>T</a:t>
            </a:r>
            <a:r>
              <a:rPr lang="en-US" sz="3208">
                <a:solidFill>
                  <a:srgbClr val="000000"/>
                </a:solidFill>
                <a:latin typeface="Clear Sans"/>
              </a:rPr>
              <a:t>he final equation is then:</a:t>
            </a:r>
          </a:p>
          <a:p>
            <a:pPr algn="l">
              <a:lnSpc>
                <a:spcPts val="4491"/>
              </a:lnSpc>
            </a:pPr>
          </a:p>
          <a:p>
            <a:pPr algn="l">
              <a:lnSpc>
                <a:spcPts val="4491"/>
              </a:lnSpc>
            </a:pPr>
            <a:r>
              <a:rPr lang="en-US" sz="3208">
                <a:solidFill>
                  <a:srgbClr val="000000"/>
                </a:solidFill>
                <a:latin typeface="Clear Sans"/>
              </a:rPr>
              <a:t>position = start + change</a:t>
            </a:r>
          </a:p>
          <a:p>
            <a:pPr algn="l">
              <a:lnSpc>
                <a:spcPts val="4491"/>
              </a:lnSpc>
            </a:pPr>
          </a:p>
          <a:p>
            <a:pPr algn="l">
              <a:lnSpc>
                <a:spcPts val="4491"/>
              </a:lnSpc>
            </a:pPr>
            <a:r>
              <a:rPr lang="en-US" sz="3208">
                <a:solidFill>
                  <a:srgbClr val="000000"/>
                </a:solidFill>
                <a:latin typeface="Clear Sans"/>
              </a:rPr>
              <a:t>position = start + x * 2</a:t>
            </a:r>
          </a:p>
          <a:p>
            <a:pPr algn="l">
              <a:lnSpc>
                <a:spcPts val="4491"/>
              </a:lnSpc>
            </a:pPr>
          </a:p>
          <a:p>
            <a:pPr algn="l">
              <a:lnSpc>
                <a:spcPts val="4491"/>
              </a:lnSpc>
            </a:pPr>
            <a:r>
              <a:rPr lang="en-US" sz="3208">
                <a:solidFill>
                  <a:srgbClr val="000000"/>
                </a:solidFill>
                <a:latin typeface="Clear Sans"/>
              </a:rPr>
              <a:t>position = -2 + x * 2</a:t>
            </a:r>
          </a:p>
          <a:p>
            <a:pPr algn="l">
              <a:lnSpc>
                <a:spcPts val="4491"/>
              </a:lnSpc>
            </a:pPr>
          </a:p>
          <a:p>
            <a:pPr algn="l">
              <a:lnSpc>
                <a:spcPts val="4491"/>
              </a:lnSpc>
            </a:pPr>
          </a:p>
          <a:p>
            <a:pPr algn="l">
              <a:lnSpc>
                <a:spcPts val="4491"/>
              </a:lnSpc>
            </a:pPr>
          </a:p>
          <a:p>
            <a:pPr algn="l">
              <a:lnSpc>
                <a:spcPts val="4491"/>
              </a:lnSpc>
            </a:pPr>
          </a:p>
        </p:txBody>
      </p:sp>
      <p:sp>
        <p:nvSpPr>
          <p:cNvPr name="Freeform 10" id="10"/>
          <p:cNvSpPr/>
          <p:nvPr/>
        </p:nvSpPr>
        <p:spPr>
          <a:xfrm flipH="false" flipV="false" rot="0">
            <a:off x="2485885" y="1926679"/>
            <a:ext cx="7851828" cy="6693778"/>
          </a:xfrm>
          <a:custGeom>
            <a:avLst/>
            <a:gdLst/>
            <a:ahLst/>
            <a:cxnLst/>
            <a:rect r="r" b="b" t="t" l="l"/>
            <a:pathLst>
              <a:path h="6693778" w="7851828">
                <a:moveTo>
                  <a:pt x="0" y="0"/>
                </a:moveTo>
                <a:lnTo>
                  <a:pt x="7851827" y="0"/>
                </a:lnTo>
                <a:lnTo>
                  <a:pt x="7851827" y="6693779"/>
                </a:lnTo>
                <a:lnTo>
                  <a:pt x="0" y="6693779"/>
                </a:lnTo>
                <a:lnTo>
                  <a:pt x="0" y="0"/>
                </a:lnTo>
                <a:close/>
              </a:path>
            </a:pathLst>
          </a:custGeom>
          <a:blipFill>
            <a:blip r:embed="rId6"/>
            <a:stretch>
              <a:fillRect l="0" t="0" r="0" b="0"/>
            </a:stretch>
          </a:blipFill>
        </p:spPr>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DAGGAqkp-Y4</dc:identifier>
  <dcterms:modified xsi:type="dcterms:W3CDTF">2011-08-01T06:04:30Z</dcterms:modified>
  <cp:revision>1</cp:revision>
  <dc:title>The Slope-Intercept Form</dc:title>
</cp:coreProperties>
</file>