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2"/>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Clear Sans" charset="1" panose="020B0503030202020304"/>
      <p:regular r:id="rId25"/>
    </p:embeddedFont>
    <p:embeddedFont>
      <p:font typeface="Clear Sans Bold" charset="1" panose="020B0803030202020304"/>
      <p:regular r:id="rId26"/>
    </p:embeddedFont>
    <p:embeddedFont>
      <p:font typeface="Aileron Bold" charset="1" panose="00000800000000000000"/>
      <p:regular r:id="rId34"/>
    </p:embeddedFont>
    <p:embeddedFont>
      <p:font typeface="Aileron" charset="1" panose="0000050000000000000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notesMasters/notesMaster1.xml" Type="http://schemas.openxmlformats.org/officeDocument/2006/relationships/notesMaster"/><Relationship Id="rId23" Target="theme/theme2.xml" Type="http://schemas.openxmlformats.org/officeDocument/2006/relationships/theme"/><Relationship Id="rId24" Target="notesSlides/notesSlide1.xml" Type="http://schemas.openxmlformats.org/officeDocument/2006/relationships/notesSlide"/><Relationship Id="rId25" Target="fonts/font25.fntdata" Type="http://schemas.openxmlformats.org/officeDocument/2006/relationships/font"/><Relationship Id="rId26" Target="fonts/font26.fntdata" Type="http://schemas.openxmlformats.org/officeDocument/2006/relationships/font"/><Relationship Id="rId27" Target="notesSlides/notesSlide2.xml" Type="http://schemas.openxmlformats.org/officeDocument/2006/relationships/notesSlide"/><Relationship Id="rId28" Target="notesSlides/notesSlide3.xml" Type="http://schemas.openxmlformats.org/officeDocument/2006/relationships/notesSlide"/><Relationship Id="rId29" Target="notesSlides/notesSlide4.xml" Type="http://schemas.openxmlformats.org/officeDocument/2006/relationships/notesSlide"/><Relationship Id="rId3" Target="viewProps.xml" Type="http://schemas.openxmlformats.org/officeDocument/2006/relationships/viewProps"/><Relationship Id="rId30" Target="notesSlides/notesSlide5.xml" Type="http://schemas.openxmlformats.org/officeDocument/2006/relationships/notesSlide"/><Relationship Id="rId31" Target="notesSlides/notesSlide6.xml" Type="http://schemas.openxmlformats.org/officeDocument/2006/relationships/notesSlide"/><Relationship Id="rId32" Target="notesSlides/notesSlide7.xml" Type="http://schemas.openxmlformats.org/officeDocument/2006/relationships/notesSlide"/><Relationship Id="rId33" Target="notesSlides/notesSlide8.xml" Type="http://schemas.openxmlformats.org/officeDocument/2006/relationships/notesSlide"/><Relationship Id="rId34" Target="fonts/font34.fntdata" Type="http://schemas.openxmlformats.org/officeDocument/2006/relationships/font"/><Relationship Id="rId35" Target="fonts/font35.fntdata" Type="http://schemas.openxmlformats.org/officeDocument/2006/relationships/font"/><Relationship Id="rId36" Target="notesSlides/notesSlide9.xml" Type="http://schemas.openxmlformats.org/officeDocument/2006/relationships/notesSlide"/><Relationship Id="rId37" Target="notesSlides/notesSlide10.xml" Type="http://schemas.openxmlformats.org/officeDocument/2006/relationships/notesSlide"/><Relationship Id="rId38" Target="notesSlides/notesSlide11.xml" Type="http://schemas.openxmlformats.org/officeDocument/2006/relationships/notesSlide"/><Relationship Id="rId39" Target="notesSlides/notesSlide12.xml" Type="http://schemas.openxmlformats.org/officeDocument/2006/relationships/notesSlide"/><Relationship Id="rId4" Target="theme/theme1.xml" Type="http://schemas.openxmlformats.org/officeDocument/2006/relationships/theme"/><Relationship Id="rId40" Target="notesSlides/notesSlide13.xml" Type="http://schemas.openxmlformats.org/officeDocument/2006/relationships/notesSlide"/><Relationship Id="rId41" Target="notesSlides/notesSlide14.xml" Type="http://schemas.openxmlformats.org/officeDocument/2006/relationships/notesSlide"/><Relationship Id="rId42" Target="notesSlides/notesSlide15.xml" Type="http://schemas.openxmlformats.org/officeDocument/2006/relationships/notesSlide"/><Relationship Id="rId43" Target="notesSlides/notesSlide16.xml" Type="http://schemas.openxmlformats.org/officeDocument/2006/relationships/notesSlid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Top-level variables are variables declared directly within a Dart library or file, not inside a class or function.</a:t>
            </a:r>
          </a:p>
          <a:p>
            <a:r>
              <a:rPr lang="en-US"/>
              <a:t/>
            </a:r>
          </a:p>
          <a:p>
            <a:r>
              <a:rPr lang="en-US"/>
              <a:t>Global Scope: These variables are accessible from any code within the same library (or file).</a:t>
            </a:r>
          </a:p>
          <a:p>
            <a:r>
              <a:rPr lang="en-US"/>
              <a:t/>
            </a:r>
          </a:p>
          <a:p>
            <a:r>
              <a:rPr lang="en-US"/>
              <a:t>Initialization: They are initialized once when the library is loaded.</a:t>
            </a:r>
          </a:p>
          <a:p>
            <a:r>
              <a:rPr lang="en-US"/>
              <a:t/>
            </a:r>
          </a:p>
          <a:p>
            <a:r>
              <a:rPr lang="en-US"/>
              <a:t>Top-level functions are functions defined directly within a Dart library or file, not inside a class.</a:t>
            </a:r>
          </a:p>
          <a:p>
            <a:r>
              <a:rPr lang="en-US"/>
              <a:t/>
            </a:r>
          </a:p>
          <a:p>
            <a:r>
              <a:rPr lang="en-US"/>
              <a:t>Global Scope: These functions are accessible from any code within the same library (or file).</a:t>
            </a:r>
          </a:p>
          <a:p>
            <a:r>
              <a:rPr lang="en-US"/>
              <a:t/>
            </a:r>
          </a:p>
          <a:p>
            <a:r>
              <a:rPr lang="en-US"/>
              <a:t>Usage: Useful for utility functions or code that doesn’t logically belong to a specific class.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That's why when an app runs in the Dart Virtual Machine (VM), it can do so in two runtime modes:</a:t>
            </a:r>
          </a:p>
          <a:p>
            <a:r>
              <a:rPr lang="en-US"/>
              <a:t/>
            </a:r>
          </a:p>
          <a:p>
            <a:r>
              <a:rPr lang="en-US"/>
              <a:t>The Checked mode: This is also known as the debug mode. The checked mode is used during development and gives you warnings and errors of possible bugs in the code.</a:t>
            </a:r>
          </a:p>
          <a:p>
            <a:r>
              <a:rPr lang="en-US"/>
              <a:t/>
            </a:r>
          </a:p>
          <a:p>
            <a:r>
              <a:rPr lang="en-US"/>
              <a:t>The Production mode: This is also known as the release mode.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Explicitly typed and returns a list of string arguments.  </a:t>
            </a:r>
          </a:p>
          <a:p>
            <a:r>
              <a:rPr lang="en-US"/>
              <a:t/>
            </a:r>
          </a:p>
          <a:p>
            <a:r>
              <a:rPr lang="en-US"/>
              <a:t>void: Indicates that the main function does not return any value. It’s used when the function performs operations but does not need to return any result.</a:t>
            </a:r>
          </a:p>
          <a:p>
            <a:r>
              <a:rPr lang="en-US"/>
              <a:t/>
            </a:r>
          </a:p>
          <a:p>
            <a:r>
              <a:rPr lang="en-US"/>
              <a:t>main: The name of the function that serves as the starting point of the Dart program. The Dart runtime looks for this function to begin execution.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Explicitly typed and returns a list of string arguments.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p>
          <a:p>
            <a:r>
              <a:rPr lang="en-US"/>
              <a:t>In Dart, when we say that variables are references, it means that variables store references (or pointers) to objects rather than the objects themselves. </a:t>
            </a:r>
          </a:p>
          <a:p>
            <a:r>
              <a:rPr lang="en-US"/>
              <a:t/>
            </a:r>
          </a:p>
          <a:p>
            <a:r>
              <a:rPr lang="en-US"/>
              <a:t>When you use a variable to store something like a list or an object, the variable doesn't hold the actual list or object. Instead, it holds a pointer or address to where the list or object is kept in memory.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Lint is the computer science term for a static code analysis tool used to flag programming errors, bugs, stylistic errors and suspicious constructs. The term originates from a Unix utility that examined C language source code. A program which performs this function is also known as a "linter".</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Dart and SAS saw the highest increase in median pay during 2023, growing more than 20% year-over-year.</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ALGOL (short for ALGOrithmic Language) is a family of imperative computer programming languages originally developed in the mid-1950s. It is historically significant for being the first language to introduce several key concepts that have influenced many modern programming languages. </a:t>
            </a:r>
          </a:p>
          <a:p>
            <a:r>
              <a:rPr lang="en-US"/>
              <a:t/>
            </a:r>
          </a:p>
          <a:p>
            <a:r>
              <a:rPr lang="en-US"/>
              <a:t>Blocks and Scope: ALGOL introduced the concept of block structure, where blocks of code can have their own scope for variables. This laid the foundation for structured programming.</a:t>
            </a:r>
          </a:p>
          <a:p>
            <a:r>
              <a:rPr lang="en-US"/>
              <a:t>Syntax and Semantics:</a:t>
            </a:r>
          </a:p>
          <a:p>
            <a:r>
              <a:rPr lang="en-US"/>
              <a:t/>
            </a:r>
          </a:p>
          <a:p>
            <a:r>
              <a:rPr lang="en-US"/>
              <a:t>Readable Syntax: ALGOL's syntax was designed to be readable and resemble mathematical notation.</a:t>
            </a:r>
          </a:p>
          <a:p>
            <a:r>
              <a:rPr lang="en-US"/>
              <a:t>Control Structures: It included control structures such as if-then-else, for loops, and while loops, which have become standard in many later languages.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Facilitates non-blocking code and concurrency, making Dart suitable for both single-threaded and multi-threaded environments.</a:t>
            </a:r>
          </a:p>
          <a:p>
            <a:r>
              <a:rPr lang="en-US"/>
              <a:t/>
            </a:r>
          </a:p>
          <a:p>
            <a:r>
              <a:rPr lang="en-US"/>
              <a:t>Dart offers advanced class features including mixins for code reuse across classes, abstract classes for defining interfaces with unimplemented methods, and factory constructors for controlling object creation. </a:t>
            </a:r>
          </a:p>
          <a:p>
            <a:r>
              <a:rPr lang="en-US"/>
              <a:t/>
            </a:r>
          </a:p>
          <a:p>
            <a:r>
              <a:rPr lang="en-US"/>
              <a:t>Named constructors provide multiple ways to instantiate a class, while extension methods allow adding new functionality to existing classes. Generics enable type-safe code that can work with any data type, and abstract methods ensure subclasses implement specific methods.</a:t>
            </a:r>
          </a:p>
          <a:p>
            <a:r>
              <a:rPr lang="en-US"/>
              <a:t/>
            </a:r>
          </a:p>
          <a:p>
            <a:r>
              <a:rPr lang="en-US"/>
              <a:t> These features enhance code flexibility, reusability, and organization.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1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11.png" Type="http://schemas.openxmlformats.org/officeDocument/2006/relationships/image"/><Relationship Id="rId7" Target="../media/image1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1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1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6.png" Type="http://schemas.openxmlformats.org/officeDocument/2006/relationships/image"/><Relationship Id="rId7" Target="https://insights.stackoverflow.com/trends?tags=flutter%2Creact-native"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1021879" y="45034"/>
            <a:ext cx="7266121" cy="4087193"/>
            <a:chOff x="0" y="0"/>
            <a:chExt cx="11206661" cy="6303747"/>
          </a:xfrm>
        </p:grpSpPr>
        <p:sp>
          <p:nvSpPr>
            <p:cNvPr name="Freeform 3" id="3"/>
            <p:cNvSpPr/>
            <p:nvPr/>
          </p:nvSpPr>
          <p:spPr>
            <a:xfrm flipH="false" flipV="false" rot="0">
              <a:off x="0" y="0"/>
              <a:ext cx="11206662" cy="6303747"/>
            </a:xfrm>
            <a:custGeom>
              <a:avLst/>
              <a:gdLst/>
              <a:ahLst/>
              <a:cxnLst/>
              <a:rect r="r" b="b" t="t" l="l"/>
              <a:pathLst>
                <a:path h="6303747" w="11206662">
                  <a:moveTo>
                    <a:pt x="11206662" y="6303747"/>
                  </a:moveTo>
                  <a:lnTo>
                    <a:pt x="0" y="6303747"/>
                  </a:lnTo>
                  <a:lnTo>
                    <a:pt x="0" y="0"/>
                  </a:lnTo>
                  <a:lnTo>
                    <a:pt x="11206662" y="6303747"/>
                  </a:lnTo>
                  <a:close/>
                </a:path>
              </a:pathLst>
            </a:custGeom>
            <a:solidFill>
              <a:srgbClr val="5840BA"/>
            </a:solidFill>
          </p:spPr>
        </p:sp>
      </p:grpSp>
      <p:sp>
        <p:nvSpPr>
          <p:cNvPr name="Freeform 4" id="4"/>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a:off x="15972473" y="2581615"/>
            <a:ext cx="2292070" cy="1323327"/>
          </a:xfrm>
          <a:prstGeom prst="line">
            <a:avLst/>
          </a:prstGeom>
          <a:ln cap="flat" w="19050">
            <a:solidFill>
              <a:srgbClr val="E9E9E9"/>
            </a:solidFill>
            <a:prstDash val="solid"/>
            <a:headEnd type="none" len="sm" w="sm"/>
            <a:tailEnd type="none" len="sm" w="sm"/>
          </a:ln>
        </p:spPr>
      </p:sp>
      <p:sp>
        <p:nvSpPr>
          <p:cNvPr name="Freeform 6" id="6"/>
          <p:cNvSpPr/>
          <p:nvPr/>
        </p:nvSpPr>
        <p:spPr>
          <a:xfrm flipH="false" flipV="false" rot="0">
            <a:off x="121822" y="179696"/>
            <a:ext cx="1680486" cy="1680486"/>
          </a:xfrm>
          <a:custGeom>
            <a:avLst/>
            <a:gdLst/>
            <a:ahLst/>
            <a:cxnLst/>
            <a:rect r="r" b="b" t="t" l="l"/>
            <a:pathLst>
              <a:path h="1680486" w="1680486">
                <a:moveTo>
                  <a:pt x="0" y="0"/>
                </a:moveTo>
                <a:lnTo>
                  <a:pt x="1680485" y="0"/>
                </a:lnTo>
                <a:lnTo>
                  <a:pt x="1680485" y="1680485"/>
                </a:lnTo>
                <a:lnTo>
                  <a:pt x="0" y="1680485"/>
                </a:lnTo>
                <a:lnTo>
                  <a:pt x="0" y="0"/>
                </a:lnTo>
                <a:close/>
              </a:path>
            </a:pathLst>
          </a:custGeom>
          <a:blipFill>
            <a:blip r:embed="rId5"/>
            <a:stretch>
              <a:fillRect l="0" t="0" r="0" b="0"/>
            </a:stretch>
          </a:blipFill>
        </p:spPr>
      </p:sp>
      <p:sp>
        <p:nvSpPr>
          <p:cNvPr name="Freeform 7" id="7"/>
          <p:cNvSpPr/>
          <p:nvPr/>
        </p:nvSpPr>
        <p:spPr>
          <a:xfrm flipH="false" flipV="false" rot="0">
            <a:off x="5166090" y="4592100"/>
            <a:ext cx="6631385" cy="3713576"/>
          </a:xfrm>
          <a:custGeom>
            <a:avLst/>
            <a:gdLst/>
            <a:ahLst/>
            <a:cxnLst/>
            <a:rect r="r" b="b" t="t" l="l"/>
            <a:pathLst>
              <a:path h="3713576" w="6631385">
                <a:moveTo>
                  <a:pt x="0" y="0"/>
                </a:moveTo>
                <a:lnTo>
                  <a:pt x="6631385" y="0"/>
                </a:lnTo>
                <a:lnTo>
                  <a:pt x="6631385" y="3713576"/>
                </a:lnTo>
                <a:lnTo>
                  <a:pt x="0" y="3713576"/>
                </a:lnTo>
                <a:lnTo>
                  <a:pt x="0" y="0"/>
                </a:lnTo>
                <a:close/>
              </a:path>
            </a:pathLst>
          </a:custGeom>
          <a:blipFill>
            <a:blip r:embed="rId6"/>
            <a:stretch>
              <a:fillRect l="0" t="0" r="0" b="0"/>
            </a:stretch>
          </a:blipFill>
        </p:spPr>
      </p:sp>
      <p:sp>
        <p:nvSpPr>
          <p:cNvPr name="TextBox 8" id="8"/>
          <p:cNvSpPr txBox="true"/>
          <p:nvPr/>
        </p:nvSpPr>
        <p:spPr>
          <a:xfrm rot="0">
            <a:off x="16122135" y="9558371"/>
            <a:ext cx="1992745" cy="432161"/>
          </a:xfrm>
          <a:prstGeom prst="rect">
            <a:avLst/>
          </a:prstGeom>
        </p:spPr>
        <p:txBody>
          <a:bodyPr anchor="t" rtlCol="false" tIns="0" lIns="0" bIns="0" rIns="0">
            <a:spAutoFit/>
          </a:bodyPr>
          <a:lstStyle/>
          <a:p>
            <a:pPr algn="l">
              <a:lnSpc>
                <a:spcPts val="3539"/>
              </a:lnSpc>
            </a:pPr>
            <a:r>
              <a:rPr lang="en-US" sz="2527">
                <a:solidFill>
                  <a:srgbClr val="5D5D5D"/>
                </a:solidFill>
                <a:latin typeface="Clear Sans"/>
                <a:ea typeface="Clear Sans"/>
                <a:cs typeface="Clear Sans"/>
                <a:sym typeface="Clear Sans"/>
              </a:rPr>
              <a:t>by Todd Nash</a:t>
            </a:r>
          </a:p>
        </p:txBody>
      </p:sp>
      <p:sp>
        <p:nvSpPr>
          <p:cNvPr name="TextBox 9" id="9"/>
          <p:cNvSpPr txBox="true"/>
          <p:nvPr/>
        </p:nvSpPr>
        <p:spPr>
          <a:xfrm rot="0">
            <a:off x="2648474" y="2486365"/>
            <a:ext cx="12496877" cy="1810311"/>
          </a:xfrm>
          <a:prstGeom prst="rect">
            <a:avLst/>
          </a:prstGeom>
        </p:spPr>
        <p:txBody>
          <a:bodyPr anchor="t" rtlCol="false" tIns="0" lIns="0" bIns="0" rIns="0">
            <a:spAutoFit/>
          </a:bodyPr>
          <a:lstStyle/>
          <a:p>
            <a:pPr algn="l">
              <a:lnSpc>
                <a:spcPts val="7319"/>
              </a:lnSpc>
            </a:pPr>
            <a:r>
              <a:rPr lang="en-US" sz="5227">
                <a:solidFill>
                  <a:srgbClr val="000000"/>
                </a:solidFill>
                <a:latin typeface="Clear Sans Bold"/>
                <a:ea typeface="Clear Sans Bold"/>
                <a:cs typeface="Clear Sans Bold"/>
                <a:sym typeface="Clear Sans Bold"/>
              </a:rPr>
              <a:t>Introduction to the Dart Programming Language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a:off x="15972473" y="2581615"/>
            <a:ext cx="2292070" cy="1323327"/>
          </a:xfrm>
          <a:prstGeom prst="line">
            <a:avLst/>
          </a:prstGeom>
          <a:ln cap="flat" w="19050">
            <a:solidFill>
              <a:srgbClr val="E9E9E9"/>
            </a:solidFill>
            <a:prstDash val="solid"/>
            <a:headEnd type="none" len="sm" w="sm"/>
            <a:tailEnd type="none" len="sm" w="sm"/>
          </a:ln>
        </p:spPr>
      </p:sp>
      <p:sp>
        <p:nvSpPr>
          <p:cNvPr name="Freeform 4" id="4"/>
          <p:cNvSpPr/>
          <p:nvPr/>
        </p:nvSpPr>
        <p:spPr>
          <a:xfrm flipH="false" flipV="false" rot="0">
            <a:off x="0" y="156799"/>
            <a:ext cx="1444808" cy="1444808"/>
          </a:xfrm>
          <a:custGeom>
            <a:avLst/>
            <a:gdLst/>
            <a:ahLst/>
            <a:cxnLst/>
            <a:rect r="r" b="b" t="t" l="l"/>
            <a:pathLst>
              <a:path h="1444808" w="1444808">
                <a:moveTo>
                  <a:pt x="0" y="0"/>
                </a:moveTo>
                <a:lnTo>
                  <a:pt x="1444808" y="0"/>
                </a:lnTo>
                <a:lnTo>
                  <a:pt x="1444808" y="1444808"/>
                </a:lnTo>
                <a:lnTo>
                  <a:pt x="0" y="1444808"/>
                </a:lnTo>
                <a:lnTo>
                  <a:pt x="0" y="0"/>
                </a:lnTo>
                <a:close/>
              </a:path>
            </a:pathLst>
          </a:custGeom>
          <a:blipFill>
            <a:blip r:embed="rId5"/>
            <a:stretch>
              <a:fillRect l="0" t="0" r="0" b="0"/>
            </a:stretch>
          </a:blipFill>
        </p:spPr>
      </p:sp>
      <p:sp>
        <p:nvSpPr>
          <p:cNvPr name="TextBox 5" id="5"/>
          <p:cNvSpPr txBox="true"/>
          <p:nvPr/>
        </p:nvSpPr>
        <p:spPr>
          <a:xfrm rot="0">
            <a:off x="5681697" y="537882"/>
            <a:ext cx="11718301" cy="886386"/>
          </a:xfrm>
          <a:prstGeom prst="rect">
            <a:avLst/>
          </a:prstGeom>
        </p:spPr>
        <p:txBody>
          <a:bodyPr anchor="t" rtlCol="false" tIns="0" lIns="0" bIns="0" rIns="0">
            <a:spAutoFit/>
          </a:bodyPr>
          <a:lstStyle/>
          <a:p>
            <a:pPr algn="l">
              <a:lnSpc>
                <a:spcPts val="7319"/>
              </a:lnSpc>
            </a:pPr>
            <a:r>
              <a:rPr lang="en-US" sz="5227">
                <a:solidFill>
                  <a:srgbClr val="000000"/>
                </a:solidFill>
                <a:latin typeface="Clear Sans Bold"/>
                <a:ea typeface="Clear Sans Bold"/>
                <a:cs typeface="Clear Sans Bold"/>
                <a:sym typeface="Clear Sans Bold"/>
              </a:rPr>
              <a:t>Basic Concepts</a:t>
            </a:r>
          </a:p>
        </p:txBody>
      </p:sp>
      <p:sp>
        <p:nvSpPr>
          <p:cNvPr name="TextBox 6" id="6"/>
          <p:cNvSpPr txBox="true"/>
          <p:nvPr/>
        </p:nvSpPr>
        <p:spPr>
          <a:xfrm rot="0">
            <a:off x="1444808" y="2174144"/>
            <a:ext cx="15254254" cy="6919519"/>
          </a:xfrm>
          <a:prstGeom prst="rect">
            <a:avLst/>
          </a:prstGeom>
        </p:spPr>
        <p:txBody>
          <a:bodyPr anchor="t" rtlCol="false" tIns="0" lIns="0" bIns="0" rIns="0">
            <a:spAutoFit/>
          </a:bodyPr>
          <a:lstStyle/>
          <a:p>
            <a:pPr algn="l">
              <a:lnSpc>
                <a:spcPts val="3959"/>
              </a:lnSpc>
              <a:spcBef>
                <a:spcPct val="0"/>
              </a:spcBef>
            </a:pPr>
            <a:r>
              <a:rPr lang="en-US" sz="2827">
                <a:solidFill>
                  <a:srgbClr val="000000"/>
                </a:solidFill>
                <a:latin typeface="Clear Sans"/>
                <a:ea typeface="Clear Sans"/>
                <a:cs typeface="Clear Sans"/>
                <a:sym typeface="Clear Sans"/>
              </a:rPr>
              <a:t>• Everything you can place in a variable is an </a:t>
            </a:r>
            <a:r>
              <a:rPr lang="en-US" sz="2827">
                <a:solidFill>
                  <a:srgbClr val="000000"/>
                </a:solidFill>
                <a:latin typeface="Clear Sans Bold"/>
                <a:ea typeface="Clear Sans Bold"/>
                <a:cs typeface="Clear Sans Bold"/>
                <a:sym typeface="Clear Sans Bold"/>
              </a:rPr>
              <a:t>object</a:t>
            </a:r>
            <a:r>
              <a:rPr lang="en-US" sz="2827">
                <a:solidFill>
                  <a:srgbClr val="000000"/>
                </a:solidFill>
                <a:latin typeface="Clear Sans"/>
                <a:ea typeface="Clear Sans"/>
                <a:cs typeface="Clear Sans"/>
                <a:sym typeface="Clear Sans"/>
              </a:rPr>
              <a:t>, and every object is an </a:t>
            </a:r>
            <a:r>
              <a:rPr lang="en-US" sz="2827">
                <a:solidFill>
                  <a:srgbClr val="000000"/>
                </a:solidFill>
                <a:latin typeface="Clear Sans Bold"/>
                <a:ea typeface="Clear Sans Bold"/>
                <a:cs typeface="Clear Sans Bold"/>
                <a:sym typeface="Clear Sans Bold"/>
              </a:rPr>
              <a:t>instance of a class</a:t>
            </a:r>
            <a:r>
              <a:rPr lang="en-US" sz="2827">
                <a:solidFill>
                  <a:srgbClr val="000000"/>
                </a:solidFill>
                <a:latin typeface="Clear Sans"/>
                <a:ea typeface="Clear Sans"/>
                <a:cs typeface="Clear Sans"/>
                <a:sym typeface="Clear Sans"/>
              </a:rPr>
              <a:t>. Even numbers, functions, and null are objects. All objects inherit from the Object class.</a:t>
            </a:r>
          </a:p>
          <a:p>
            <a:pPr algn="l">
              <a:lnSpc>
                <a:spcPts val="3959"/>
              </a:lnSpc>
              <a:spcBef>
                <a:spcPct val="0"/>
              </a:spcBef>
            </a:pPr>
          </a:p>
          <a:p>
            <a:pPr algn="l">
              <a:lnSpc>
                <a:spcPts val="3959"/>
              </a:lnSpc>
              <a:spcBef>
                <a:spcPct val="0"/>
              </a:spcBef>
            </a:pPr>
            <a:r>
              <a:rPr lang="en-US" sz="2827">
                <a:solidFill>
                  <a:srgbClr val="000000"/>
                </a:solidFill>
                <a:latin typeface="Clear Sans"/>
                <a:ea typeface="Clear Sans"/>
                <a:cs typeface="Clear Sans"/>
                <a:sym typeface="Clear Sans"/>
              </a:rPr>
              <a:t>• Specifying static types clarifies your intent and enables static checking by tools. </a:t>
            </a:r>
          </a:p>
          <a:p>
            <a:pPr algn="l">
              <a:lnSpc>
                <a:spcPts val="3959"/>
              </a:lnSpc>
              <a:spcBef>
                <a:spcPct val="0"/>
              </a:spcBef>
            </a:pPr>
          </a:p>
          <a:p>
            <a:pPr algn="l">
              <a:lnSpc>
                <a:spcPts val="3959"/>
              </a:lnSpc>
              <a:spcBef>
                <a:spcPct val="0"/>
              </a:spcBef>
            </a:pPr>
            <a:r>
              <a:rPr lang="en-US" sz="2827">
                <a:solidFill>
                  <a:srgbClr val="000000"/>
                </a:solidFill>
                <a:latin typeface="Clear Sans"/>
                <a:ea typeface="Clear Sans"/>
                <a:cs typeface="Clear Sans"/>
                <a:sym typeface="Clear Sans"/>
              </a:rPr>
              <a:t>• Dart parses all your code before running it. You can provide tips to Dart-for example, by using types or compile-time constants-to catch errors or help your code run faster.</a:t>
            </a:r>
          </a:p>
          <a:p>
            <a:pPr algn="l">
              <a:lnSpc>
                <a:spcPts val="3959"/>
              </a:lnSpc>
              <a:spcBef>
                <a:spcPct val="0"/>
              </a:spcBef>
            </a:pPr>
          </a:p>
          <a:p>
            <a:pPr algn="l">
              <a:lnSpc>
                <a:spcPts val="3959"/>
              </a:lnSpc>
              <a:spcBef>
                <a:spcPct val="0"/>
              </a:spcBef>
            </a:pPr>
            <a:r>
              <a:rPr lang="en-US" sz="2827">
                <a:solidFill>
                  <a:srgbClr val="000000"/>
                </a:solidFill>
                <a:latin typeface="Clear Sans"/>
                <a:ea typeface="Clear Sans"/>
                <a:cs typeface="Clear Sans"/>
                <a:sym typeface="Clear Sans"/>
              </a:rPr>
              <a:t>• Dart supports top-level functions (such as main()), as well as functions tied to a class or object (static and instance methods, respectively). You can also create functions within functions (nested or local functions).</a:t>
            </a:r>
          </a:p>
          <a:p>
            <a:pPr algn="l">
              <a:lnSpc>
                <a:spcPts val="3959"/>
              </a:lnSpc>
              <a:spcBef>
                <a:spcPct val="0"/>
              </a:spcBef>
            </a:pPr>
          </a:p>
          <a:p>
            <a:pPr algn="l">
              <a:lnSpc>
                <a:spcPts val="3959"/>
              </a:lnSpc>
              <a:spcBef>
                <a:spcPct val="0"/>
              </a:spcBef>
            </a:pPr>
            <a:r>
              <a:rPr lang="en-US" sz="2827">
                <a:solidFill>
                  <a:srgbClr val="000000"/>
                </a:solidFill>
                <a:latin typeface="Clear Sans"/>
                <a:ea typeface="Clear Sans"/>
                <a:cs typeface="Clear Sans"/>
                <a:sym typeface="Clear Sans"/>
              </a:rPr>
              <a:t>Similarly, Dart supports top-level variables, as well as variables tied to a class or object (static and instance variables). Instance variables are sometimes known as fields or properties.</a:t>
            </a:r>
          </a:p>
        </p:txBody>
      </p:sp>
      <p:sp>
        <p:nvSpPr>
          <p:cNvPr name="TextBox 7" id="7"/>
          <p:cNvSpPr txBox="true"/>
          <p:nvPr/>
        </p:nvSpPr>
        <p:spPr>
          <a:xfrm rot="0">
            <a:off x="16122135" y="9558371"/>
            <a:ext cx="1992745" cy="432161"/>
          </a:xfrm>
          <a:prstGeom prst="rect">
            <a:avLst/>
          </a:prstGeom>
        </p:spPr>
        <p:txBody>
          <a:bodyPr anchor="t" rtlCol="false" tIns="0" lIns="0" bIns="0" rIns="0">
            <a:spAutoFit/>
          </a:bodyPr>
          <a:lstStyle/>
          <a:p>
            <a:pPr algn="l">
              <a:lnSpc>
                <a:spcPts val="3539"/>
              </a:lnSpc>
            </a:pPr>
            <a:r>
              <a:rPr lang="en-US" sz="2527">
                <a:solidFill>
                  <a:srgbClr val="5D5D5D"/>
                </a:solidFill>
                <a:latin typeface="Clear Sans"/>
                <a:ea typeface="Clear Sans"/>
                <a:cs typeface="Clear Sans"/>
                <a:sym typeface="Clear Sans"/>
              </a:rPr>
              <a:t>by Todd Nash</a:t>
            </a:r>
          </a:p>
        </p:txBody>
      </p:sp>
    </p:spTree>
  </p:cSld>
  <p:clrMapOvr>
    <a:masterClrMapping/>
  </p:clrMapOvr>
  <p:transition spd="fast">
    <p:push dir="l"/>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a:off x="15972473" y="2581615"/>
            <a:ext cx="2292070" cy="1323327"/>
          </a:xfrm>
          <a:prstGeom prst="line">
            <a:avLst/>
          </a:prstGeom>
          <a:ln cap="flat" w="19050">
            <a:solidFill>
              <a:srgbClr val="E9E9E9"/>
            </a:solidFill>
            <a:prstDash val="solid"/>
            <a:headEnd type="none" len="sm" w="sm"/>
            <a:tailEnd type="none" len="sm" w="sm"/>
          </a:ln>
        </p:spPr>
      </p:sp>
      <p:sp>
        <p:nvSpPr>
          <p:cNvPr name="Freeform 4" id="4"/>
          <p:cNvSpPr/>
          <p:nvPr/>
        </p:nvSpPr>
        <p:spPr>
          <a:xfrm flipH="false" flipV="false" rot="0">
            <a:off x="0" y="156799"/>
            <a:ext cx="1444808" cy="1444808"/>
          </a:xfrm>
          <a:custGeom>
            <a:avLst/>
            <a:gdLst/>
            <a:ahLst/>
            <a:cxnLst/>
            <a:rect r="r" b="b" t="t" l="l"/>
            <a:pathLst>
              <a:path h="1444808" w="1444808">
                <a:moveTo>
                  <a:pt x="0" y="0"/>
                </a:moveTo>
                <a:lnTo>
                  <a:pt x="1444808" y="0"/>
                </a:lnTo>
                <a:lnTo>
                  <a:pt x="1444808" y="1444808"/>
                </a:lnTo>
                <a:lnTo>
                  <a:pt x="0" y="1444808"/>
                </a:lnTo>
                <a:lnTo>
                  <a:pt x="0" y="0"/>
                </a:lnTo>
                <a:close/>
              </a:path>
            </a:pathLst>
          </a:custGeom>
          <a:blipFill>
            <a:blip r:embed="rId5"/>
            <a:stretch>
              <a:fillRect l="0" t="0" r="0" b="0"/>
            </a:stretch>
          </a:blipFill>
        </p:spPr>
      </p:sp>
      <p:sp>
        <p:nvSpPr>
          <p:cNvPr name="TextBox 5" id="5"/>
          <p:cNvSpPr txBox="true"/>
          <p:nvPr/>
        </p:nvSpPr>
        <p:spPr>
          <a:xfrm rot="0">
            <a:off x="5681697" y="537882"/>
            <a:ext cx="11718301" cy="886386"/>
          </a:xfrm>
          <a:prstGeom prst="rect">
            <a:avLst/>
          </a:prstGeom>
        </p:spPr>
        <p:txBody>
          <a:bodyPr anchor="t" rtlCol="false" tIns="0" lIns="0" bIns="0" rIns="0">
            <a:spAutoFit/>
          </a:bodyPr>
          <a:lstStyle/>
          <a:p>
            <a:pPr algn="l">
              <a:lnSpc>
                <a:spcPts val="7319"/>
              </a:lnSpc>
            </a:pPr>
            <a:r>
              <a:rPr lang="en-US" sz="5227">
                <a:solidFill>
                  <a:srgbClr val="000000"/>
                </a:solidFill>
                <a:latin typeface="Clear Sans Bold"/>
                <a:ea typeface="Clear Sans Bold"/>
                <a:cs typeface="Clear Sans Bold"/>
                <a:sym typeface="Clear Sans Bold"/>
              </a:rPr>
              <a:t>Basic Concepts</a:t>
            </a:r>
          </a:p>
        </p:txBody>
      </p:sp>
      <p:sp>
        <p:nvSpPr>
          <p:cNvPr name="TextBox 6" id="6"/>
          <p:cNvSpPr txBox="true"/>
          <p:nvPr/>
        </p:nvSpPr>
        <p:spPr>
          <a:xfrm rot="0">
            <a:off x="1444808" y="2174144"/>
            <a:ext cx="15254254" cy="6919519"/>
          </a:xfrm>
          <a:prstGeom prst="rect">
            <a:avLst/>
          </a:prstGeom>
        </p:spPr>
        <p:txBody>
          <a:bodyPr anchor="t" rtlCol="false" tIns="0" lIns="0" bIns="0" rIns="0">
            <a:spAutoFit/>
          </a:bodyPr>
          <a:lstStyle/>
          <a:p>
            <a:pPr algn="l">
              <a:lnSpc>
                <a:spcPts val="3959"/>
              </a:lnSpc>
            </a:pPr>
            <a:r>
              <a:rPr lang="en-US" sz="2827">
                <a:solidFill>
                  <a:srgbClr val="000000"/>
                </a:solidFill>
                <a:latin typeface="Clear Sans"/>
                <a:ea typeface="Clear Sans"/>
                <a:cs typeface="Clear Sans"/>
                <a:sym typeface="Clear Sans"/>
              </a:rPr>
              <a:t>• Unlike Java, Dart doesn't have the keywords public, protected, and private. If an identifier starts with an underscore (_), it's private to its library. For details, see Libraries and visibility.</a:t>
            </a:r>
          </a:p>
          <a:p>
            <a:pPr algn="l">
              <a:lnSpc>
                <a:spcPts val="3959"/>
              </a:lnSpc>
            </a:pPr>
          </a:p>
          <a:p>
            <a:pPr algn="l">
              <a:lnSpc>
                <a:spcPts val="3959"/>
              </a:lnSpc>
            </a:pPr>
            <a:r>
              <a:rPr lang="en-US" sz="2827">
                <a:solidFill>
                  <a:srgbClr val="000000"/>
                </a:solidFill>
                <a:latin typeface="Clear Sans"/>
                <a:ea typeface="Clear Sans"/>
                <a:cs typeface="Clear Sans"/>
                <a:sym typeface="Clear Sans"/>
              </a:rPr>
              <a:t>• Identifiers can start with a letter or, followed by any combination of those characters plus digits.</a:t>
            </a:r>
          </a:p>
          <a:p>
            <a:pPr algn="l">
              <a:lnSpc>
                <a:spcPts val="3959"/>
              </a:lnSpc>
            </a:pPr>
          </a:p>
          <a:p>
            <a:pPr algn="l">
              <a:lnSpc>
                <a:spcPts val="3959"/>
              </a:lnSpc>
            </a:pPr>
            <a:r>
              <a:rPr lang="en-US" sz="2827">
                <a:solidFill>
                  <a:srgbClr val="000000"/>
                </a:solidFill>
                <a:latin typeface="Clear Sans"/>
                <a:ea typeface="Clear Sans"/>
                <a:cs typeface="Clear Sans"/>
                <a:sym typeface="Clear Sans"/>
              </a:rPr>
              <a:t>• Sometimes it matters whether something is an expression or a statement, so we'll be precise about those two words.</a:t>
            </a:r>
          </a:p>
          <a:p>
            <a:pPr algn="l">
              <a:lnSpc>
                <a:spcPts val="3959"/>
              </a:lnSpc>
            </a:pPr>
          </a:p>
          <a:p>
            <a:pPr algn="l">
              <a:lnSpc>
                <a:spcPts val="3959"/>
              </a:lnSpc>
              <a:spcBef>
                <a:spcPct val="0"/>
              </a:spcBef>
            </a:pPr>
            <a:r>
              <a:rPr lang="en-US" sz="2827">
                <a:solidFill>
                  <a:srgbClr val="000000"/>
                </a:solidFill>
                <a:latin typeface="Clear Sans"/>
                <a:ea typeface="Clear Sans"/>
                <a:cs typeface="Clear Sans"/>
                <a:sym typeface="Clear Sans"/>
              </a:rPr>
              <a:t>• Dart tools can report two kinds of problems: warnings and errors. Warnings are just indications that your code might not work, but they don't prevent your program from executing. Errors can be either compile-time or run-time. A compile-time error prevents the code from executing at all; a run-time error results in an exception being raised while the code executes.</a:t>
            </a:r>
          </a:p>
        </p:txBody>
      </p:sp>
      <p:sp>
        <p:nvSpPr>
          <p:cNvPr name="TextBox 7" id="7"/>
          <p:cNvSpPr txBox="true"/>
          <p:nvPr/>
        </p:nvSpPr>
        <p:spPr>
          <a:xfrm rot="0">
            <a:off x="16122135" y="9558371"/>
            <a:ext cx="1992745" cy="432161"/>
          </a:xfrm>
          <a:prstGeom prst="rect">
            <a:avLst/>
          </a:prstGeom>
        </p:spPr>
        <p:txBody>
          <a:bodyPr anchor="t" rtlCol="false" tIns="0" lIns="0" bIns="0" rIns="0">
            <a:spAutoFit/>
          </a:bodyPr>
          <a:lstStyle/>
          <a:p>
            <a:pPr algn="l">
              <a:lnSpc>
                <a:spcPts val="3539"/>
              </a:lnSpc>
            </a:pPr>
            <a:r>
              <a:rPr lang="en-US" sz="2527">
                <a:solidFill>
                  <a:srgbClr val="5D5D5D"/>
                </a:solidFill>
                <a:latin typeface="Clear Sans"/>
                <a:ea typeface="Clear Sans"/>
                <a:cs typeface="Clear Sans"/>
                <a:sym typeface="Clear Sans"/>
              </a:rPr>
              <a:t>by Todd Nash</a:t>
            </a:r>
          </a:p>
        </p:txBody>
      </p:sp>
    </p:spTree>
  </p:cSld>
  <p:clrMapOvr>
    <a:masterClrMapping/>
  </p:clrMapOvr>
  <p:transition spd="fast">
    <p:push dir="l"/>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a:off x="15972473" y="2581615"/>
            <a:ext cx="2292070" cy="1323327"/>
          </a:xfrm>
          <a:prstGeom prst="line">
            <a:avLst/>
          </a:prstGeom>
          <a:ln cap="flat" w="19050">
            <a:solidFill>
              <a:srgbClr val="E9E9E9"/>
            </a:solidFill>
            <a:prstDash val="solid"/>
            <a:headEnd type="none" len="sm" w="sm"/>
            <a:tailEnd type="none" len="sm" w="sm"/>
          </a:ln>
        </p:spPr>
      </p:sp>
      <p:sp>
        <p:nvSpPr>
          <p:cNvPr name="Freeform 4" id="4"/>
          <p:cNvSpPr/>
          <p:nvPr/>
        </p:nvSpPr>
        <p:spPr>
          <a:xfrm flipH="false" flipV="false" rot="0">
            <a:off x="165554" y="156799"/>
            <a:ext cx="1444808" cy="1444808"/>
          </a:xfrm>
          <a:custGeom>
            <a:avLst/>
            <a:gdLst/>
            <a:ahLst/>
            <a:cxnLst/>
            <a:rect r="r" b="b" t="t" l="l"/>
            <a:pathLst>
              <a:path h="1444808" w="1444808">
                <a:moveTo>
                  <a:pt x="0" y="0"/>
                </a:moveTo>
                <a:lnTo>
                  <a:pt x="1444809" y="0"/>
                </a:lnTo>
                <a:lnTo>
                  <a:pt x="1444809" y="1444808"/>
                </a:lnTo>
                <a:lnTo>
                  <a:pt x="0" y="1444808"/>
                </a:lnTo>
                <a:lnTo>
                  <a:pt x="0" y="0"/>
                </a:lnTo>
                <a:close/>
              </a:path>
            </a:pathLst>
          </a:custGeom>
          <a:blipFill>
            <a:blip r:embed="rId5"/>
            <a:stretch>
              <a:fillRect l="0" t="0" r="0" b="0"/>
            </a:stretch>
          </a:blipFill>
        </p:spPr>
      </p:sp>
      <p:sp>
        <p:nvSpPr>
          <p:cNvPr name="TextBox 5" id="5"/>
          <p:cNvSpPr txBox="true"/>
          <p:nvPr/>
        </p:nvSpPr>
        <p:spPr>
          <a:xfrm rot="0">
            <a:off x="533453" y="1846021"/>
            <a:ext cx="9754172" cy="7412279"/>
          </a:xfrm>
          <a:prstGeom prst="rect">
            <a:avLst/>
          </a:prstGeom>
        </p:spPr>
        <p:txBody>
          <a:bodyPr anchor="t" rtlCol="false" tIns="0" lIns="0" bIns="0" rIns="0">
            <a:spAutoFit/>
          </a:bodyPr>
          <a:lstStyle/>
          <a:p>
            <a:pPr algn="l">
              <a:lnSpc>
                <a:spcPts val="3959"/>
              </a:lnSpc>
            </a:pPr>
          </a:p>
          <a:p>
            <a:pPr algn="l">
              <a:lnSpc>
                <a:spcPts val="4239"/>
              </a:lnSpc>
            </a:pPr>
            <a:r>
              <a:rPr lang="en-US" sz="3027">
                <a:solidFill>
                  <a:srgbClr val="000000"/>
                </a:solidFill>
                <a:latin typeface="Clear Sans"/>
                <a:ea typeface="Clear Sans"/>
                <a:cs typeface="Clear Sans"/>
                <a:sym typeface="Clear Sans"/>
              </a:rPr>
              <a:t>Dart has two runtime modes: </a:t>
            </a:r>
            <a:r>
              <a:rPr lang="en-US" sz="3027">
                <a:solidFill>
                  <a:srgbClr val="000000"/>
                </a:solidFill>
                <a:latin typeface="Clear Sans Bold"/>
                <a:ea typeface="Clear Sans Bold"/>
                <a:cs typeface="Clear Sans Bold"/>
                <a:sym typeface="Clear Sans Bold"/>
              </a:rPr>
              <a:t>production and checked</a:t>
            </a:r>
            <a:r>
              <a:rPr lang="en-US" sz="3027">
                <a:solidFill>
                  <a:srgbClr val="000000"/>
                </a:solidFill>
                <a:latin typeface="Clear Sans"/>
                <a:ea typeface="Clear Sans"/>
                <a:cs typeface="Clear Sans"/>
                <a:sym typeface="Clear Sans"/>
              </a:rPr>
              <a:t>. We recommend that you develop and debug in checked mode, and deploy to production mode.</a:t>
            </a:r>
          </a:p>
          <a:p>
            <a:pPr algn="l">
              <a:lnSpc>
                <a:spcPts val="4239"/>
              </a:lnSpc>
            </a:pPr>
          </a:p>
          <a:p>
            <a:pPr algn="l" marL="653740" indent="-326870" lvl="1">
              <a:lnSpc>
                <a:spcPts val="4239"/>
              </a:lnSpc>
              <a:buFont typeface="Arial"/>
              <a:buChar char="•"/>
            </a:pPr>
            <a:r>
              <a:rPr lang="en-US" sz="3027">
                <a:solidFill>
                  <a:srgbClr val="000000"/>
                </a:solidFill>
                <a:latin typeface="Clear Sans"/>
                <a:ea typeface="Clear Sans"/>
                <a:cs typeface="Clear Sans"/>
                <a:sym typeface="Clear Sans"/>
              </a:rPr>
              <a:t>Production mode is the default runtime mode of a Dart program, optimized for speed.  Production mode ignores assert statements and static types.</a:t>
            </a:r>
          </a:p>
          <a:p>
            <a:pPr algn="l">
              <a:lnSpc>
                <a:spcPts val="4239"/>
              </a:lnSpc>
            </a:pPr>
          </a:p>
          <a:p>
            <a:pPr algn="l" marL="653740" indent="-326870" lvl="1">
              <a:lnSpc>
                <a:spcPts val="4239"/>
              </a:lnSpc>
              <a:buFont typeface="Arial"/>
              <a:buChar char="•"/>
            </a:pPr>
            <a:r>
              <a:rPr lang="en-US" sz="3027">
                <a:solidFill>
                  <a:srgbClr val="000000"/>
                </a:solidFill>
                <a:latin typeface="Clear Sans"/>
                <a:ea typeface="Clear Sans"/>
                <a:cs typeface="Clear Sans"/>
                <a:sym typeface="Clear Sans"/>
              </a:rPr>
              <a:t>Checked mode is a developer-friendly mode that helps you catch some type errors during runtime. For example, if you assign a non-number to a variable declared as a num, then checked mode throws an exception.</a:t>
            </a:r>
          </a:p>
        </p:txBody>
      </p:sp>
      <p:sp>
        <p:nvSpPr>
          <p:cNvPr name="Freeform 6" id="6"/>
          <p:cNvSpPr/>
          <p:nvPr/>
        </p:nvSpPr>
        <p:spPr>
          <a:xfrm flipH="false" flipV="false" rot="0">
            <a:off x="10742803" y="6022"/>
            <a:ext cx="7521739" cy="10280978"/>
          </a:xfrm>
          <a:custGeom>
            <a:avLst/>
            <a:gdLst/>
            <a:ahLst/>
            <a:cxnLst/>
            <a:rect r="r" b="b" t="t" l="l"/>
            <a:pathLst>
              <a:path h="10280978" w="7521739">
                <a:moveTo>
                  <a:pt x="0" y="0"/>
                </a:moveTo>
                <a:lnTo>
                  <a:pt x="7521739" y="0"/>
                </a:lnTo>
                <a:lnTo>
                  <a:pt x="7521739" y="10280978"/>
                </a:lnTo>
                <a:lnTo>
                  <a:pt x="0" y="10280978"/>
                </a:lnTo>
                <a:lnTo>
                  <a:pt x="0" y="0"/>
                </a:lnTo>
                <a:close/>
              </a:path>
            </a:pathLst>
          </a:custGeom>
          <a:blipFill>
            <a:blip r:embed="rId6"/>
            <a:stretch>
              <a:fillRect l="0" t="0" r="-8688" b="0"/>
            </a:stretch>
          </a:blipFill>
        </p:spPr>
      </p:sp>
      <p:sp>
        <p:nvSpPr>
          <p:cNvPr name="TextBox 7" id="7"/>
          <p:cNvSpPr txBox="true"/>
          <p:nvPr/>
        </p:nvSpPr>
        <p:spPr>
          <a:xfrm rot="0">
            <a:off x="6546241" y="537882"/>
            <a:ext cx="11718301" cy="886386"/>
          </a:xfrm>
          <a:prstGeom prst="rect">
            <a:avLst/>
          </a:prstGeom>
        </p:spPr>
        <p:txBody>
          <a:bodyPr anchor="t" rtlCol="false" tIns="0" lIns="0" bIns="0" rIns="0">
            <a:spAutoFit/>
          </a:bodyPr>
          <a:lstStyle/>
          <a:p>
            <a:pPr algn="l">
              <a:lnSpc>
                <a:spcPts val="7319"/>
              </a:lnSpc>
            </a:pPr>
            <a:r>
              <a:rPr lang="en-US" sz="5227">
                <a:solidFill>
                  <a:srgbClr val="000000"/>
                </a:solidFill>
                <a:latin typeface="Clear Sans Bold"/>
                <a:ea typeface="Clear Sans Bold"/>
                <a:cs typeface="Clear Sans Bold"/>
                <a:sym typeface="Clear Sans Bold"/>
              </a:rPr>
              <a:t>Modes</a:t>
            </a:r>
          </a:p>
        </p:txBody>
      </p:sp>
      <p:sp>
        <p:nvSpPr>
          <p:cNvPr name="TextBox 8" id="8"/>
          <p:cNvSpPr txBox="true"/>
          <p:nvPr/>
        </p:nvSpPr>
        <p:spPr>
          <a:xfrm rot="0">
            <a:off x="16122135" y="9558371"/>
            <a:ext cx="1992745" cy="432161"/>
          </a:xfrm>
          <a:prstGeom prst="rect">
            <a:avLst/>
          </a:prstGeom>
        </p:spPr>
        <p:txBody>
          <a:bodyPr anchor="t" rtlCol="false" tIns="0" lIns="0" bIns="0" rIns="0">
            <a:spAutoFit/>
          </a:bodyPr>
          <a:lstStyle/>
          <a:p>
            <a:pPr algn="l">
              <a:lnSpc>
                <a:spcPts val="3539"/>
              </a:lnSpc>
            </a:pPr>
            <a:r>
              <a:rPr lang="en-US" sz="2527">
                <a:solidFill>
                  <a:srgbClr val="5D5D5D"/>
                </a:solidFill>
                <a:latin typeface="Clear Sans"/>
                <a:ea typeface="Clear Sans"/>
                <a:cs typeface="Clear Sans"/>
                <a:sym typeface="Clear Sans"/>
              </a:rPr>
              <a:t>by Todd Nash</a:t>
            </a:r>
          </a:p>
        </p:txBody>
      </p:sp>
    </p:spTree>
  </p:cSld>
  <p:clrMapOvr>
    <a:masterClrMapping/>
  </p:clrMapOvr>
  <p:transition spd="fast">
    <p:push dir="l"/>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a:off x="15972473" y="2581615"/>
            <a:ext cx="2292070" cy="1323327"/>
          </a:xfrm>
          <a:prstGeom prst="line">
            <a:avLst/>
          </a:prstGeom>
          <a:ln cap="flat" w="19050">
            <a:solidFill>
              <a:srgbClr val="E9E9E9"/>
            </a:solidFill>
            <a:prstDash val="solid"/>
            <a:headEnd type="none" len="sm" w="sm"/>
            <a:tailEnd type="none" len="sm" w="sm"/>
          </a:ln>
        </p:spPr>
      </p:sp>
      <p:sp>
        <p:nvSpPr>
          <p:cNvPr name="Freeform 4" id="4"/>
          <p:cNvSpPr/>
          <p:nvPr/>
        </p:nvSpPr>
        <p:spPr>
          <a:xfrm flipH="false" flipV="false" rot="0">
            <a:off x="0" y="156799"/>
            <a:ext cx="1444808" cy="1444808"/>
          </a:xfrm>
          <a:custGeom>
            <a:avLst/>
            <a:gdLst/>
            <a:ahLst/>
            <a:cxnLst/>
            <a:rect r="r" b="b" t="t" l="l"/>
            <a:pathLst>
              <a:path h="1444808" w="1444808">
                <a:moveTo>
                  <a:pt x="0" y="0"/>
                </a:moveTo>
                <a:lnTo>
                  <a:pt x="1444808" y="0"/>
                </a:lnTo>
                <a:lnTo>
                  <a:pt x="1444808" y="1444808"/>
                </a:lnTo>
                <a:lnTo>
                  <a:pt x="0" y="1444808"/>
                </a:lnTo>
                <a:lnTo>
                  <a:pt x="0" y="0"/>
                </a:lnTo>
                <a:close/>
              </a:path>
            </a:pathLst>
          </a:custGeom>
          <a:blipFill>
            <a:blip r:embed="rId5"/>
            <a:stretch>
              <a:fillRect l="0" t="0" r="0" b="0"/>
            </a:stretch>
          </a:blipFill>
        </p:spPr>
      </p:sp>
      <p:sp>
        <p:nvSpPr>
          <p:cNvPr name="Freeform 5" id="5"/>
          <p:cNvSpPr/>
          <p:nvPr/>
        </p:nvSpPr>
        <p:spPr>
          <a:xfrm flipH="false" flipV="false" rot="0">
            <a:off x="582409" y="2102140"/>
            <a:ext cx="5781275" cy="3440049"/>
          </a:xfrm>
          <a:custGeom>
            <a:avLst/>
            <a:gdLst/>
            <a:ahLst/>
            <a:cxnLst/>
            <a:rect r="r" b="b" t="t" l="l"/>
            <a:pathLst>
              <a:path h="3440049" w="5781275">
                <a:moveTo>
                  <a:pt x="0" y="0"/>
                </a:moveTo>
                <a:lnTo>
                  <a:pt x="5781275" y="0"/>
                </a:lnTo>
                <a:lnTo>
                  <a:pt x="5781275" y="3440049"/>
                </a:lnTo>
                <a:lnTo>
                  <a:pt x="0" y="3440049"/>
                </a:lnTo>
                <a:lnTo>
                  <a:pt x="0" y="0"/>
                </a:lnTo>
                <a:close/>
              </a:path>
            </a:pathLst>
          </a:custGeom>
          <a:blipFill>
            <a:blip r:embed="rId6"/>
            <a:stretch>
              <a:fillRect l="-1210" t="0" r="-1210" b="-4812"/>
            </a:stretch>
          </a:blipFill>
        </p:spPr>
      </p:sp>
      <p:sp>
        <p:nvSpPr>
          <p:cNvPr name="Freeform 6" id="6"/>
          <p:cNvSpPr/>
          <p:nvPr/>
        </p:nvSpPr>
        <p:spPr>
          <a:xfrm flipH="false" flipV="false" rot="0">
            <a:off x="582409" y="5707743"/>
            <a:ext cx="5781275" cy="4357528"/>
          </a:xfrm>
          <a:custGeom>
            <a:avLst/>
            <a:gdLst/>
            <a:ahLst/>
            <a:cxnLst/>
            <a:rect r="r" b="b" t="t" l="l"/>
            <a:pathLst>
              <a:path h="4357528" w="5781275">
                <a:moveTo>
                  <a:pt x="0" y="0"/>
                </a:moveTo>
                <a:lnTo>
                  <a:pt x="5781275" y="0"/>
                </a:lnTo>
                <a:lnTo>
                  <a:pt x="5781275" y="4357528"/>
                </a:lnTo>
                <a:lnTo>
                  <a:pt x="0" y="4357528"/>
                </a:lnTo>
                <a:lnTo>
                  <a:pt x="0" y="0"/>
                </a:lnTo>
                <a:close/>
              </a:path>
            </a:pathLst>
          </a:custGeom>
          <a:blipFill>
            <a:blip r:embed="rId7"/>
            <a:stretch>
              <a:fillRect l="0" t="0" r="0" b="0"/>
            </a:stretch>
          </a:blipFill>
        </p:spPr>
      </p:sp>
      <p:sp>
        <p:nvSpPr>
          <p:cNvPr name="TextBox 7" id="7"/>
          <p:cNvSpPr txBox="true"/>
          <p:nvPr/>
        </p:nvSpPr>
        <p:spPr>
          <a:xfrm rot="0">
            <a:off x="7182509" y="933450"/>
            <a:ext cx="11718301" cy="886386"/>
          </a:xfrm>
          <a:prstGeom prst="rect">
            <a:avLst/>
          </a:prstGeom>
        </p:spPr>
        <p:txBody>
          <a:bodyPr anchor="t" rtlCol="false" tIns="0" lIns="0" bIns="0" rIns="0">
            <a:spAutoFit/>
          </a:bodyPr>
          <a:lstStyle/>
          <a:p>
            <a:pPr algn="l">
              <a:lnSpc>
                <a:spcPts val="7319"/>
              </a:lnSpc>
            </a:pPr>
            <a:r>
              <a:rPr lang="en-US" sz="5227">
                <a:solidFill>
                  <a:srgbClr val="000000"/>
                </a:solidFill>
                <a:latin typeface="Clear Sans Bold"/>
                <a:ea typeface="Clear Sans Bold"/>
                <a:cs typeface="Clear Sans Bold"/>
                <a:sym typeface="Clear Sans Bold"/>
              </a:rPr>
              <a:t>Basics - First Dart Program</a:t>
            </a:r>
          </a:p>
        </p:txBody>
      </p:sp>
      <p:sp>
        <p:nvSpPr>
          <p:cNvPr name="TextBox 8" id="8"/>
          <p:cNvSpPr txBox="true"/>
          <p:nvPr/>
        </p:nvSpPr>
        <p:spPr>
          <a:xfrm rot="0">
            <a:off x="6956600" y="2637612"/>
            <a:ext cx="9165535" cy="6842685"/>
          </a:xfrm>
          <a:prstGeom prst="rect">
            <a:avLst/>
          </a:prstGeom>
        </p:spPr>
        <p:txBody>
          <a:bodyPr anchor="t" rtlCol="false" tIns="0" lIns="0" bIns="0" rIns="0">
            <a:spAutoFit/>
          </a:bodyPr>
          <a:lstStyle/>
          <a:p>
            <a:pPr algn="l">
              <a:lnSpc>
                <a:spcPts val="4519"/>
              </a:lnSpc>
            </a:pPr>
          </a:p>
          <a:p>
            <a:pPr algn="l">
              <a:lnSpc>
                <a:spcPts val="4519"/>
              </a:lnSpc>
            </a:pPr>
            <a:r>
              <a:rPr lang="en-US" sz="3227">
                <a:solidFill>
                  <a:srgbClr val="000000"/>
                </a:solidFill>
                <a:latin typeface="Clear Sans"/>
                <a:ea typeface="Clear Sans"/>
                <a:cs typeface="Clear Sans"/>
                <a:sym typeface="Clear Sans"/>
              </a:rPr>
              <a:t>•main() - The special, required, top-level function where app execution starts. Every app must have a top-level main() function, which serves as the entry point to the app</a:t>
            </a:r>
          </a:p>
          <a:p>
            <a:pPr algn="l">
              <a:lnSpc>
                <a:spcPts val="4519"/>
              </a:lnSpc>
            </a:pPr>
          </a:p>
          <a:p>
            <a:pPr algn="l">
              <a:lnSpc>
                <a:spcPts val="4519"/>
              </a:lnSpc>
            </a:pPr>
          </a:p>
          <a:p>
            <a:pPr algn="l">
              <a:lnSpc>
                <a:spcPts val="4519"/>
              </a:lnSpc>
            </a:pPr>
            <a:r>
              <a:rPr lang="en-US" sz="3227">
                <a:solidFill>
                  <a:srgbClr val="000000"/>
                </a:solidFill>
                <a:latin typeface="Clear Sans"/>
                <a:ea typeface="Clear Sans"/>
                <a:cs typeface="Clear Sans"/>
                <a:sym typeface="Clear Sans"/>
              </a:rPr>
              <a:t>• Returns void (no return value) and has an optional List&lt;String&gt; parameter for arguments.</a:t>
            </a:r>
          </a:p>
          <a:p>
            <a:pPr algn="l">
              <a:lnSpc>
                <a:spcPts val="4519"/>
              </a:lnSpc>
            </a:pPr>
          </a:p>
          <a:p>
            <a:pPr algn="l">
              <a:lnSpc>
                <a:spcPts val="4519"/>
              </a:lnSpc>
            </a:pPr>
          </a:p>
          <a:p>
            <a:pPr algn="l">
              <a:lnSpc>
                <a:spcPts val="4519"/>
              </a:lnSpc>
              <a:spcBef>
                <a:spcPct val="0"/>
              </a:spcBef>
            </a:pPr>
          </a:p>
        </p:txBody>
      </p:sp>
      <p:sp>
        <p:nvSpPr>
          <p:cNvPr name="TextBox 9" id="9"/>
          <p:cNvSpPr txBox="true"/>
          <p:nvPr/>
        </p:nvSpPr>
        <p:spPr>
          <a:xfrm rot="0">
            <a:off x="16122135" y="9558371"/>
            <a:ext cx="1992745" cy="432161"/>
          </a:xfrm>
          <a:prstGeom prst="rect">
            <a:avLst/>
          </a:prstGeom>
        </p:spPr>
        <p:txBody>
          <a:bodyPr anchor="t" rtlCol="false" tIns="0" lIns="0" bIns="0" rIns="0">
            <a:spAutoFit/>
          </a:bodyPr>
          <a:lstStyle/>
          <a:p>
            <a:pPr algn="l">
              <a:lnSpc>
                <a:spcPts val="3539"/>
              </a:lnSpc>
            </a:pPr>
            <a:r>
              <a:rPr lang="en-US" sz="2527">
                <a:solidFill>
                  <a:srgbClr val="5D5D5D"/>
                </a:solidFill>
                <a:latin typeface="Clear Sans"/>
                <a:ea typeface="Clear Sans"/>
                <a:cs typeface="Clear Sans"/>
                <a:sym typeface="Clear Sans"/>
              </a:rPr>
              <a:t>by Todd Nash</a:t>
            </a:r>
          </a:p>
        </p:txBody>
      </p:sp>
    </p:spTree>
  </p:cSld>
  <p:clrMapOvr>
    <a:masterClrMapping/>
  </p:clrMapOvr>
  <p:transition spd="fast">
    <p:push dir="l"/>
  </p:transition>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a:off x="15972473" y="2581615"/>
            <a:ext cx="2292070" cy="1323327"/>
          </a:xfrm>
          <a:prstGeom prst="line">
            <a:avLst/>
          </a:prstGeom>
          <a:ln cap="flat" w="19050">
            <a:solidFill>
              <a:srgbClr val="E9E9E9"/>
            </a:solidFill>
            <a:prstDash val="solid"/>
            <a:headEnd type="none" len="sm" w="sm"/>
            <a:tailEnd type="none" len="sm" w="sm"/>
          </a:ln>
        </p:spPr>
      </p:sp>
      <p:sp>
        <p:nvSpPr>
          <p:cNvPr name="Freeform 4" id="4"/>
          <p:cNvSpPr/>
          <p:nvPr/>
        </p:nvSpPr>
        <p:spPr>
          <a:xfrm flipH="false" flipV="false" rot="0">
            <a:off x="0" y="156799"/>
            <a:ext cx="1444808" cy="1444808"/>
          </a:xfrm>
          <a:custGeom>
            <a:avLst/>
            <a:gdLst/>
            <a:ahLst/>
            <a:cxnLst/>
            <a:rect r="r" b="b" t="t" l="l"/>
            <a:pathLst>
              <a:path h="1444808" w="1444808">
                <a:moveTo>
                  <a:pt x="0" y="0"/>
                </a:moveTo>
                <a:lnTo>
                  <a:pt x="1444808" y="0"/>
                </a:lnTo>
                <a:lnTo>
                  <a:pt x="1444808" y="1444808"/>
                </a:lnTo>
                <a:lnTo>
                  <a:pt x="0" y="1444808"/>
                </a:lnTo>
                <a:lnTo>
                  <a:pt x="0" y="0"/>
                </a:lnTo>
                <a:close/>
              </a:path>
            </a:pathLst>
          </a:custGeom>
          <a:blipFill>
            <a:blip r:embed="rId5"/>
            <a:stretch>
              <a:fillRect l="0" t="0" r="0" b="0"/>
            </a:stretch>
          </a:blipFill>
        </p:spPr>
      </p:sp>
      <p:sp>
        <p:nvSpPr>
          <p:cNvPr name="Freeform 5" id="5"/>
          <p:cNvSpPr/>
          <p:nvPr/>
        </p:nvSpPr>
        <p:spPr>
          <a:xfrm flipH="false" flipV="false" rot="0">
            <a:off x="722404" y="2796067"/>
            <a:ext cx="8245641" cy="6462233"/>
          </a:xfrm>
          <a:custGeom>
            <a:avLst/>
            <a:gdLst/>
            <a:ahLst/>
            <a:cxnLst/>
            <a:rect r="r" b="b" t="t" l="l"/>
            <a:pathLst>
              <a:path h="6462233" w="8245641">
                <a:moveTo>
                  <a:pt x="0" y="0"/>
                </a:moveTo>
                <a:lnTo>
                  <a:pt x="8245641" y="0"/>
                </a:lnTo>
                <a:lnTo>
                  <a:pt x="8245641" y="6462233"/>
                </a:lnTo>
                <a:lnTo>
                  <a:pt x="0" y="6462233"/>
                </a:lnTo>
                <a:lnTo>
                  <a:pt x="0" y="0"/>
                </a:lnTo>
                <a:close/>
              </a:path>
            </a:pathLst>
          </a:custGeom>
          <a:blipFill>
            <a:blip r:embed="rId6"/>
            <a:stretch>
              <a:fillRect l="0" t="0" r="0" b="0"/>
            </a:stretch>
          </a:blipFill>
        </p:spPr>
      </p:sp>
      <p:sp>
        <p:nvSpPr>
          <p:cNvPr name="TextBox 6" id="6"/>
          <p:cNvSpPr txBox="true"/>
          <p:nvPr/>
        </p:nvSpPr>
        <p:spPr>
          <a:xfrm rot="0">
            <a:off x="7246529" y="933450"/>
            <a:ext cx="11718301" cy="886386"/>
          </a:xfrm>
          <a:prstGeom prst="rect">
            <a:avLst/>
          </a:prstGeom>
        </p:spPr>
        <p:txBody>
          <a:bodyPr anchor="t" rtlCol="false" tIns="0" lIns="0" bIns="0" rIns="0">
            <a:spAutoFit/>
          </a:bodyPr>
          <a:lstStyle/>
          <a:p>
            <a:pPr algn="l">
              <a:lnSpc>
                <a:spcPts val="7319"/>
              </a:lnSpc>
            </a:pPr>
            <a:r>
              <a:rPr lang="en-US" sz="5227">
                <a:solidFill>
                  <a:srgbClr val="000000"/>
                </a:solidFill>
                <a:latin typeface="Clear Sans Bold"/>
                <a:ea typeface="Clear Sans Bold"/>
                <a:cs typeface="Clear Sans Bold"/>
                <a:sym typeface="Clear Sans Bold"/>
              </a:rPr>
              <a:t>Comments</a:t>
            </a:r>
          </a:p>
        </p:txBody>
      </p:sp>
      <p:sp>
        <p:nvSpPr>
          <p:cNvPr name="TextBox 7" id="7"/>
          <p:cNvSpPr txBox="true"/>
          <p:nvPr/>
        </p:nvSpPr>
        <p:spPr>
          <a:xfrm rot="0">
            <a:off x="9635805" y="4994639"/>
            <a:ext cx="6939750" cy="2325295"/>
          </a:xfrm>
          <a:prstGeom prst="rect">
            <a:avLst/>
          </a:prstGeom>
        </p:spPr>
        <p:txBody>
          <a:bodyPr anchor="t" rtlCol="false" tIns="0" lIns="0" bIns="0" rIns="0">
            <a:spAutoFit/>
          </a:bodyPr>
          <a:lstStyle/>
          <a:p>
            <a:pPr algn="l">
              <a:lnSpc>
                <a:spcPts val="4799"/>
              </a:lnSpc>
            </a:pPr>
            <a:r>
              <a:rPr lang="en-US" sz="3427">
                <a:solidFill>
                  <a:srgbClr val="000000"/>
                </a:solidFill>
                <a:latin typeface="Clear Sans"/>
                <a:ea typeface="Clear Sans"/>
                <a:cs typeface="Clear Sans"/>
                <a:sym typeface="Clear Sans"/>
              </a:rPr>
              <a:t>Dart supports both single line and multi line comments.</a:t>
            </a:r>
          </a:p>
          <a:p>
            <a:pPr algn="l">
              <a:lnSpc>
                <a:spcPts val="4519"/>
              </a:lnSpc>
            </a:pPr>
          </a:p>
          <a:p>
            <a:pPr algn="l">
              <a:lnSpc>
                <a:spcPts val="4519"/>
              </a:lnSpc>
              <a:spcBef>
                <a:spcPct val="0"/>
              </a:spcBef>
            </a:pPr>
          </a:p>
        </p:txBody>
      </p:sp>
      <p:sp>
        <p:nvSpPr>
          <p:cNvPr name="TextBox 8" id="8"/>
          <p:cNvSpPr txBox="true"/>
          <p:nvPr/>
        </p:nvSpPr>
        <p:spPr>
          <a:xfrm rot="0">
            <a:off x="16122135" y="9558371"/>
            <a:ext cx="1992745" cy="432161"/>
          </a:xfrm>
          <a:prstGeom prst="rect">
            <a:avLst/>
          </a:prstGeom>
        </p:spPr>
        <p:txBody>
          <a:bodyPr anchor="t" rtlCol="false" tIns="0" lIns="0" bIns="0" rIns="0">
            <a:spAutoFit/>
          </a:bodyPr>
          <a:lstStyle/>
          <a:p>
            <a:pPr algn="l">
              <a:lnSpc>
                <a:spcPts val="3539"/>
              </a:lnSpc>
            </a:pPr>
            <a:r>
              <a:rPr lang="en-US" sz="2527">
                <a:solidFill>
                  <a:srgbClr val="5D5D5D"/>
                </a:solidFill>
                <a:latin typeface="Clear Sans"/>
                <a:ea typeface="Clear Sans"/>
                <a:cs typeface="Clear Sans"/>
                <a:sym typeface="Clear Sans"/>
              </a:rPr>
              <a:t>by Todd Nash</a:t>
            </a:r>
          </a:p>
        </p:txBody>
      </p:sp>
    </p:spTree>
  </p:cSld>
  <p:clrMapOvr>
    <a:masterClrMapping/>
  </p:clrMapOvr>
  <p:transition spd="fast">
    <p:push dir="l"/>
  </p:transition>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a:off x="15972473" y="2581615"/>
            <a:ext cx="2292070" cy="1323327"/>
          </a:xfrm>
          <a:prstGeom prst="line">
            <a:avLst/>
          </a:prstGeom>
          <a:ln cap="flat" w="19050">
            <a:solidFill>
              <a:srgbClr val="E9E9E9"/>
            </a:solidFill>
            <a:prstDash val="solid"/>
            <a:headEnd type="none" len="sm" w="sm"/>
            <a:tailEnd type="none" len="sm" w="sm"/>
          </a:ln>
        </p:spPr>
      </p:sp>
      <p:sp>
        <p:nvSpPr>
          <p:cNvPr name="Freeform 4" id="4"/>
          <p:cNvSpPr/>
          <p:nvPr/>
        </p:nvSpPr>
        <p:spPr>
          <a:xfrm flipH="false" flipV="false" rot="0">
            <a:off x="0" y="156799"/>
            <a:ext cx="1444808" cy="1444808"/>
          </a:xfrm>
          <a:custGeom>
            <a:avLst/>
            <a:gdLst/>
            <a:ahLst/>
            <a:cxnLst/>
            <a:rect r="r" b="b" t="t" l="l"/>
            <a:pathLst>
              <a:path h="1444808" w="1444808">
                <a:moveTo>
                  <a:pt x="0" y="0"/>
                </a:moveTo>
                <a:lnTo>
                  <a:pt x="1444808" y="0"/>
                </a:lnTo>
                <a:lnTo>
                  <a:pt x="1444808" y="1444808"/>
                </a:lnTo>
                <a:lnTo>
                  <a:pt x="0" y="1444808"/>
                </a:lnTo>
                <a:lnTo>
                  <a:pt x="0" y="0"/>
                </a:lnTo>
                <a:close/>
              </a:path>
            </a:pathLst>
          </a:custGeom>
          <a:blipFill>
            <a:blip r:embed="rId5"/>
            <a:stretch>
              <a:fillRect l="0" t="0" r="0" b="0"/>
            </a:stretch>
          </a:blipFill>
        </p:spPr>
      </p:sp>
      <p:sp>
        <p:nvSpPr>
          <p:cNvPr name="TextBox 5" id="5"/>
          <p:cNvSpPr txBox="true"/>
          <p:nvPr/>
        </p:nvSpPr>
        <p:spPr>
          <a:xfrm rot="0">
            <a:off x="7246529" y="388385"/>
            <a:ext cx="11718301" cy="886386"/>
          </a:xfrm>
          <a:prstGeom prst="rect">
            <a:avLst/>
          </a:prstGeom>
        </p:spPr>
        <p:txBody>
          <a:bodyPr anchor="t" rtlCol="false" tIns="0" lIns="0" bIns="0" rIns="0">
            <a:spAutoFit/>
          </a:bodyPr>
          <a:lstStyle/>
          <a:p>
            <a:pPr algn="l">
              <a:lnSpc>
                <a:spcPts val="7319"/>
              </a:lnSpc>
            </a:pPr>
            <a:r>
              <a:rPr lang="en-US" sz="5227">
                <a:solidFill>
                  <a:srgbClr val="000000"/>
                </a:solidFill>
                <a:latin typeface="Clear Sans Bold"/>
                <a:ea typeface="Clear Sans Bold"/>
                <a:cs typeface="Clear Sans Bold"/>
                <a:sym typeface="Clear Sans Bold"/>
              </a:rPr>
              <a:t>Variables</a:t>
            </a:r>
          </a:p>
        </p:txBody>
      </p:sp>
      <p:sp>
        <p:nvSpPr>
          <p:cNvPr name="TextBox 6" id="6"/>
          <p:cNvSpPr txBox="true"/>
          <p:nvPr/>
        </p:nvSpPr>
        <p:spPr>
          <a:xfrm rot="0">
            <a:off x="1011013" y="1823237"/>
            <a:ext cx="16265974" cy="8167294"/>
          </a:xfrm>
          <a:prstGeom prst="rect">
            <a:avLst/>
          </a:prstGeom>
        </p:spPr>
        <p:txBody>
          <a:bodyPr anchor="t" rtlCol="false" tIns="0" lIns="0" bIns="0" rIns="0">
            <a:spAutoFit/>
          </a:bodyPr>
          <a:lstStyle/>
          <a:p>
            <a:pPr algn="l" marL="632150" indent="-316075" lvl="1">
              <a:lnSpc>
                <a:spcPts val="4099"/>
              </a:lnSpc>
              <a:buFont typeface="Arial"/>
              <a:buChar char="•"/>
            </a:pPr>
            <a:r>
              <a:rPr lang="en-US" sz="2927">
                <a:solidFill>
                  <a:srgbClr val="000000"/>
                </a:solidFill>
                <a:latin typeface="Clear Sans"/>
                <a:ea typeface="Clear Sans"/>
                <a:cs typeface="Clear Sans"/>
                <a:sym typeface="Clear Sans"/>
              </a:rPr>
              <a:t>Variables can be declared using the var keyword, similar to JavaScript.</a:t>
            </a:r>
          </a:p>
          <a:p>
            <a:pPr algn="l" marL="632150" indent="-316075" lvl="1">
              <a:lnSpc>
                <a:spcPts val="4099"/>
              </a:lnSpc>
              <a:buFont typeface="Arial"/>
              <a:buChar char="•"/>
            </a:pPr>
            <a:r>
              <a:rPr lang="en-US" sz="2927">
                <a:solidFill>
                  <a:srgbClr val="000000"/>
                </a:solidFill>
                <a:latin typeface="Clear Sans"/>
                <a:ea typeface="Clear Sans"/>
                <a:cs typeface="Clear Sans"/>
                <a:sym typeface="Clear Sans"/>
              </a:rPr>
              <a:t>Variables are references.</a:t>
            </a:r>
          </a:p>
          <a:p>
            <a:pPr algn="l" marL="632150" indent="-316075" lvl="1">
              <a:lnSpc>
                <a:spcPts val="4099"/>
              </a:lnSpc>
              <a:buFont typeface="Arial"/>
              <a:buChar char="•"/>
            </a:pPr>
            <a:r>
              <a:rPr lang="en-US" sz="2927">
                <a:solidFill>
                  <a:srgbClr val="000000"/>
                </a:solidFill>
                <a:latin typeface="Clear Sans"/>
                <a:ea typeface="Clear Sans"/>
                <a:cs typeface="Clear Sans"/>
                <a:sym typeface="Clear Sans"/>
              </a:rPr>
              <a:t>Uninitialized variables have an initial value of null. Even variables with numeric types are initially null, because numbers are objects.</a:t>
            </a:r>
          </a:p>
          <a:p>
            <a:pPr algn="l">
              <a:lnSpc>
                <a:spcPts val="4099"/>
              </a:lnSpc>
            </a:pPr>
          </a:p>
          <a:p>
            <a:pPr algn="l">
              <a:lnSpc>
                <a:spcPts val="4099"/>
              </a:lnSpc>
            </a:pPr>
            <a:r>
              <a:rPr lang="en-US" sz="2927">
                <a:solidFill>
                  <a:srgbClr val="000000"/>
                </a:solidFill>
                <a:latin typeface="Clear Sans Bold"/>
                <a:ea typeface="Clear Sans Bold"/>
                <a:cs typeface="Clear Sans Bold"/>
                <a:sym typeface="Clear Sans Bold"/>
              </a:rPr>
              <a:t>“l</a:t>
            </a:r>
            <a:r>
              <a:rPr lang="en-US" sz="2927">
                <a:solidFill>
                  <a:srgbClr val="000000"/>
                </a:solidFill>
                <a:latin typeface="Clear Sans Bold"/>
                <a:ea typeface="Clear Sans Bold"/>
                <a:cs typeface="Clear Sans Bold"/>
                <a:sym typeface="Clear Sans Bold"/>
              </a:rPr>
              <a:t>ate” variables</a:t>
            </a:r>
          </a:p>
          <a:p>
            <a:pPr algn="l" marL="632150" indent="-316075" lvl="1">
              <a:lnSpc>
                <a:spcPts val="4099"/>
              </a:lnSpc>
              <a:buFont typeface="Arial"/>
              <a:buChar char="•"/>
            </a:pPr>
            <a:r>
              <a:rPr lang="en-US" sz="2927">
                <a:solidFill>
                  <a:srgbClr val="000000"/>
                </a:solidFill>
                <a:latin typeface="Clear Sans"/>
                <a:ea typeface="Clear Sans"/>
                <a:cs typeface="Clear Sans"/>
                <a:sym typeface="Clear Sans"/>
              </a:rPr>
              <a:t>The late keyword is used for variables that are initialized after their declaration but are guaranteed to be initialized  (assigned values) before use.</a:t>
            </a:r>
          </a:p>
          <a:p>
            <a:pPr algn="l">
              <a:lnSpc>
                <a:spcPts val="4099"/>
              </a:lnSpc>
            </a:pPr>
            <a:r>
              <a:rPr lang="en-US" sz="2927">
                <a:solidFill>
                  <a:srgbClr val="000000"/>
                </a:solidFill>
                <a:latin typeface="Clear Sans"/>
                <a:ea typeface="Clear Sans"/>
                <a:cs typeface="Clear Sans"/>
                <a:sym typeface="Clear Sans"/>
              </a:rPr>
              <a:t>“</a:t>
            </a:r>
            <a:r>
              <a:rPr lang="en-US" sz="2927">
                <a:solidFill>
                  <a:srgbClr val="000000"/>
                </a:solidFill>
                <a:latin typeface="Clear Sans Bold"/>
                <a:ea typeface="Clear Sans Bold"/>
                <a:cs typeface="Clear Sans Bold"/>
                <a:sym typeface="Clear Sans Bold"/>
              </a:rPr>
              <a:t>final” variables</a:t>
            </a:r>
          </a:p>
          <a:p>
            <a:pPr algn="l" marL="632150" indent="-316075" lvl="1">
              <a:lnSpc>
                <a:spcPts val="4099"/>
              </a:lnSpc>
              <a:buFont typeface="Arial"/>
              <a:buChar char="•"/>
            </a:pPr>
            <a:r>
              <a:rPr lang="en-US" sz="2927">
                <a:solidFill>
                  <a:srgbClr val="000000"/>
                </a:solidFill>
                <a:latin typeface="Clear Sans"/>
                <a:ea typeface="Clear Sans"/>
                <a:cs typeface="Clear Sans"/>
                <a:sym typeface="Clear Sans"/>
              </a:rPr>
              <a:t>The final keyword is used for variables whose value can be set only once and cannot be changed after initialization.</a:t>
            </a:r>
          </a:p>
          <a:p>
            <a:pPr algn="l">
              <a:lnSpc>
                <a:spcPts val="4099"/>
              </a:lnSpc>
            </a:pPr>
            <a:r>
              <a:rPr lang="en-US" sz="2927">
                <a:solidFill>
                  <a:srgbClr val="000000"/>
                </a:solidFill>
                <a:latin typeface="Clear Sans Bold"/>
                <a:ea typeface="Clear Sans Bold"/>
                <a:cs typeface="Clear Sans Bold"/>
                <a:sym typeface="Clear Sans Bold"/>
              </a:rPr>
              <a:t>“</a:t>
            </a:r>
            <a:r>
              <a:rPr lang="en-US" sz="2927">
                <a:solidFill>
                  <a:srgbClr val="000000"/>
                </a:solidFill>
                <a:latin typeface="Clear Sans Bold"/>
                <a:ea typeface="Clear Sans Bold"/>
                <a:cs typeface="Clear Sans Bold"/>
                <a:sym typeface="Clear Sans Bold"/>
              </a:rPr>
              <a:t>const” variables</a:t>
            </a:r>
          </a:p>
          <a:p>
            <a:pPr algn="l" marL="632150" indent="-316075" lvl="1">
              <a:lnSpc>
                <a:spcPts val="4099"/>
              </a:lnSpc>
              <a:buFont typeface="Arial"/>
              <a:buChar char="•"/>
            </a:pPr>
            <a:r>
              <a:rPr lang="en-US" sz="2927">
                <a:solidFill>
                  <a:srgbClr val="000000"/>
                </a:solidFill>
                <a:latin typeface="Clear Sans"/>
                <a:ea typeface="Clear Sans"/>
                <a:cs typeface="Clear Sans"/>
                <a:sym typeface="Clear Sans"/>
              </a:rPr>
              <a:t>The const keyword is used for compile-time constants. Variables declared with const must be initialized with a value known at compile time and cannot be changed.</a:t>
            </a:r>
          </a:p>
          <a:p>
            <a:pPr algn="l">
              <a:lnSpc>
                <a:spcPts val="4099"/>
              </a:lnSpc>
            </a:pPr>
          </a:p>
          <a:p>
            <a:pPr algn="l">
              <a:lnSpc>
                <a:spcPts val="3819"/>
              </a:lnSpc>
              <a:spcBef>
                <a:spcPct val="0"/>
              </a:spcBef>
            </a:pPr>
          </a:p>
        </p:txBody>
      </p:sp>
      <p:sp>
        <p:nvSpPr>
          <p:cNvPr name="TextBox 7" id="7"/>
          <p:cNvSpPr txBox="true"/>
          <p:nvPr/>
        </p:nvSpPr>
        <p:spPr>
          <a:xfrm rot="0">
            <a:off x="16122135" y="9558371"/>
            <a:ext cx="1992745" cy="432161"/>
          </a:xfrm>
          <a:prstGeom prst="rect">
            <a:avLst/>
          </a:prstGeom>
        </p:spPr>
        <p:txBody>
          <a:bodyPr anchor="t" rtlCol="false" tIns="0" lIns="0" bIns="0" rIns="0">
            <a:spAutoFit/>
          </a:bodyPr>
          <a:lstStyle/>
          <a:p>
            <a:pPr algn="l">
              <a:lnSpc>
                <a:spcPts val="3539"/>
              </a:lnSpc>
            </a:pPr>
            <a:r>
              <a:rPr lang="en-US" sz="2527">
                <a:solidFill>
                  <a:srgbClr val="5D5D5D"/>
                </a:solidFill>
                <a:latin typeface="Clear Sans"/>
                <a:ea typeface="Clear Sans"/>
                <a:cs typeface="Clear Sans"/>
                <a:sym typeface="Clear Sans"/>
              </a:rPr>
              <a:t>by Todd Nash</a:t>
            </a:r>
          </a:p>
        </p:txBody>
      </p:sp>
    </p:spTree>
  </p:cSld>
  <p:clrMapOvr>
    <a:masterClrMapping/>
  </p:clrMapOvr>
  <p:transition spd="fast">
    <p:push dir="l"/>
  </p:transition>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a:off x="15972473" y="2581615"/>
            <a:ext cx="2292070" cy="1323327"/>
          </a:xfrm>
          <a:prstGeom prst="line">
            <a:avLst/>
          </a:prstGeom>
          <a:ln cap="flat" w="19050">
            <a:solidFill>
              <a:srgbClr val="E9E9E9"/>
            </a:solidFill>
            <a:prstDash val="solid"/>
            <a:headEnd type="none" len="sm" w="sm"/>
            <a:tailEnd type="none" len="sm" w="sm"/>
          </a:ln>
        </p:spPr>
      </p:sp>
      <p:sp>
        <p:nvSpPr>
          <p:cNvPr name="Freeform 4" id="4"/>
          <p:cNvSpPr/>
          <p:nvPr/>
        </p:nvSpPr>
        <p:spPr>
          <a:xfrm flipH="false" flipV="false" rot="0">
            <a:off x="0" y="156799"/>
            <a:ext cx="1444808" cy="1444808"/>
          </a:xfrm>
          <a:custGeom>
            <a:avLst/>
            <a:gdLst/>
            <a:ahLst/>
            <a:cxnLst/>
            <a:rect r="r" b="b" t="t" l="l"/>
            <a:pathLst>
              <a:path h="1444808" w="1444808">
                <a:moveTo>
                  <a:pt x="0" y="0"/>
                </a:moveTo>
                <a:lnTo>
                  <a:pt x="1444808" y="0"/>
                </a:lnTo>
                <a:lnTo>
                  <a:pt x="1444808" y="1444808"/>
                </a:lnTo>
                <a:lnTo>
                  <a:pt x="0" y="1444808"/>
                </a:lnTo>
                <a:lnTo>
                  <a:pt x="0" y="0"/>
                </a:lnTo>
                <a:close/>
              </a:path>
            </a:pathLst>
          </a:custGeom>
          <a:blipFill>
            <a:blip r:embed="rId5"/>
            <a:stretch>
              <a:fillRect l="0" t="0" r="0" b="0"/>
            </a:stretch>
          </a:blipFill>
        </p:spPr>
      </p:sp>
      <p:sp>
        <p:nvSpPr>
          <p:cNvPr name="Freeform 5" id="5"/>
          <p:cNvSpPr/>
          <p:nvPr/>
        </p:nvSpPr>
        <p:spPr>
          <a:xfrm flipH="false" flipV="false" rot="0">
            <a:off x="8606219" y="3137641"/>
            <a:ext cx="9302956" cy="5900197"/>
          </a:xfrm>
          <a:custGeom>
            <a:avLst/>
            <a:gdLst/>
            <a:ahLst/>
            <a:cxnLst/>
            <a:rect r="r" b="b" t="t" l="l"/>
            <a:pathLst>
              <a:path h="5900197" w="9302956">
                <a:moveTo>
                  <a:pt x="0" y="0"/>
                </a:moveTo>
                <a:lnTo>
                  <a:pt x="9302956" y="0"/>
                </a:lnTo>
                <a:lnTo>
                  <a:pt x="9302956" y="5900197"/>
                </a:lnTo>
                <a:lnTo>
                  <a:pt x="0" y="5900197"/>
                </a:lnTo>
                <a:lnTo>
                  <a:pt x="0" y="0"/>
                </a:lnTo>
                <a:close/>
              </a:path>
            </a:pathLst>
          </a:custGeom>
          <a:blipFill>
            <a:blip r:embed="rId6"/>
            <a:stretch>
              <a:fillRect l="0" t="0" r="0" b="0"/>
            </a:stretch>
          </a:blipFill>
        </p:spPr>
      </p:sp>
      <p:sp>
        <p:nvSpPr>
          <p:cNvPr name="TextBox 6" id="6"/>
          <p:cNvSpPr txBox="true"/>
          <p:nvPr/>
        </p:nvSpPr>
        <p:spPr>
          <a:xfrm rot="0">
            <a:off x="3051161" y="783953"/>
            <a:ext cx="13704953" cy="1810311"/>
          </a:xfrm>
          <a:prstGeom prst="rect">
            <a:avLst/>
          </a:prstGeom>
        </p:spPr>
        <p:txBody>
          <a:bodyPr anchor="t" rtlCol="false" tIns="0" lIns="0" bIns="0" rIns="0">
            <a:spAutoFit/>
          </a:bodyPr>
          <a:lstStyle/>
          <a:p>
            <a:pPr algn="l">
              <a:lnSpc>
                <a:spcPts val="7319"/>
              </a:lnSpc>
            </a:pPr>
            <a:r>
              <a:rPr lang="en-US" sz="5227">
                <a:solidFill>
                  <a:srgbClr val="000000"/>
                </a:solidFill>
                <a:latin typeface="Clear Sans Bold"/>
                <a:ea typeface="Clear Sans Bold"/>
                <a:cs typeface="Clear Sans Bold"/>
                <a:sym typeface="Clear Sans Bold"/>
              </a:rPr>
              <a:t>Time to begin the code labs &amp; learning more advanced concepts with DartPad.</a:t>
            </a:r>
          </a:p>
        </p:txBody>
      </p:sp>
      <p:sp>
        <p:nvSpPr>
          <p:cNvPr name="TextBox 7" id="7"/>
          <p:cNvSpPr txBox="true"/>
          <p:nvPr/>
        </p:nvSpPr>
        <p:spPr>
          <a:xfrm rot="0">
            <a:off x="1332924" y="4468845"/>
            <a:ext cx="6063559" cy="3180639"/>
          </a:xfrm>
          <a:prstGeom prst="rect">
            <a:avLst/>
          </a:prstGeom>
        </p:spPr>
        <p:txBody>
          <a:bodyPr anchor="t" rtlCol="false" tIns="0" lIns="0" bIns="0" rIns="0">
            <a:spAutoFit/>
          </a:bodyPr>
          <a:lstStyle/>
          <a:p>
            <a:pPr algn="l">
              <a:lnSpc>
                <a:spcPts val="4239"/>
              </a:lnSpc>
              <a:spcBef>
                <a:spcPct val="0"/>
              </a:spcBef>
            </a:pPr>
            <a:r>
              <a:rPr lang="en-US" sz="3027">
                <a:solidFill>
                  <a:srgbClr val="000000"/>
                </a:solidFill>
                <a:latin typeface="Clear Sans"/>
                <a:ea typeface="Clear Sans"/>
                <a:cs typeface="Clear Sans"/>
                <a:sym typeface="Clear Sans"/>
              </a:rPr>
              <a:t>Now that you know a little about the Dart programming language, it is time to complete the rest of the module content!  Be sure to check out the cheat sheet for a quick reference guide on Dart syntax.</a:t>
            </a:r>
          </a:p>
        </p:txBody>
      </p:sp>
      <p:sp>
        <p:nvSpPr>
          <p:cNvPr name="TextBox 8" id="8"/>
          <p:cNvSpPr txBox="true"/>
          <p:nvPr/>
        </p:nvSpPr>
        <p:spPr>
          <a:xfrm rot="0">
            <a:off x="16122135" y="9558371"/>
            <a:ext cx="1992745" cy="432161"/>
          </a:xfrm>
          <a:prstGeom prst="rect">
            <a:avLst/>
          </a:prstGeom>
        </p:spPr>
        <p:txBody>
          <a:bodyPr anchor="t" rtlCol="false" tIns="0" lIns="0" bIns="0" rIns="0">
            <a:spAutoFit/>
          </a:bodyPr>
          <a:lstStyle/>
          <a:p>
            <a:pPr algn="l">
              <a:lnSpc>
                <a:spcPts val="3539"/>
              </a:lnSpc>
            </a:pPr>
            <a:r>
              <a:rPr lang="en-US" sz="2527">
                <a:solidFill>
                  <a:srgbClr val="5D5D5D"/>
                </a:solidFill>
                <a:latin typeface="Clear Sans"/>
                <a:ea typeface="Clear Sans"/>
                <a:cs typeface="Clear Sans"/>
                <a:sym typeface="Clear Sans"/>
              </a:rPr>
              <a:t>by Todd Nash</a:t>
            </a:r>
          </a:p>
        </p:txBody>
      </p:sp>
    </p:spTree>
  </p:cSld>
  <p:clrMapOvr>
    <a:masterClrMapping/>
  </p:clrMapOvr>
  <p:transition spd="fast">
    <p:push dir="l"/>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a:off x="15972473" y="2581615"/>
            <a:ext cx="2292070" cy="1323327"/>
          </a:xfrm>
          <a:prstGeom prst="line">
            <a:avLst/>
          </a:prstGeom>
          <a:ln cap="flat" w="19050">
            <a:solidFill>
              <a:srgbClr val="E9E9E9"/>
            </a:solidFill>
            <a:prstDash val="solid"/>
            <a:headEnd type="none" len="sm" w="sm"/>
            <a:tailEnd type="none" len="sm" w="sm"/>
          </a:ln>
        </p:spPr>
      </p:sp>
      <p:sp>
        <p:nvSpPr>
          <p:cNvPr name="Freeform 4" id="4"/>
          <p:cNvSpPr/>
          <p:nvPr/>
        </p:nvSpPr>
        <p:spPr>
          <a:xfrm flipH="false" flipV="false" rot="0">
            <a:off x="121822" y="179696"/>
            <a:ext cx="1376970" cy="1376970"/>
          </a:xfrm>
          <a:custGeom>
            <a:avLst/>
            <a:gdLst/>
            <a:ahLst/>
            <a:cxnLst/>
            <a:rect r="r" b="b" t="t" l="l"/>
            <a:pathLst>
              <a:path h="1376970" w="1376970">
                <a:moveTo>
                  <a:pt x="0" y="0"/>
                </a:moveTo>
                <a:lnTo>
                  <a:pt x="1376969" y="0"/>
                </a:lnTo>
                <a:lnTo>
                  <a:pt x="1376969" y="1376969"/>
                </a:lnTo>
                <a:lnTo>
                  <a:pt x="0" y="1376969"/>
                </a:lnTo>
                <a:lnTo>
                  <a:pt x="0" y="0"/>
                </a:lnTo>
                <a:close/>
              </a:path>
            </a:pathLst>
          </a:custGeom>
          <a:blipFill>
            <a:blip r:embed="rId5"/>
            <a:stretch>
              <a:fillRect l="0" t="0" r="0" b="0"/>
            </a:stretch>
          </a:blipFill>
        </p:spPr>
      </p:sp>
      <p:sp>
        <p:nvSpPr>
          <p:cNvPr name="TextBox 5" id="5"/>
          <p:cNvSpPr txBox="true"/>
          <p:nvPr/>
        </p:nvSpPr>
        <p:spPr>
          <a:xfrm rot="0">
            <a:off x="4497718" y="551597"/>
            <a:ext cx="11474755" cy="744780"/>
          </a:xfrm>
          <a:prstGeom prst="rect">
            <a:avLst/>
          </a:prstGeom>
        </p:spPr>
        <p:txBody>
          <a:bodyPr anchor="t" rtlCol="false" tIns="0" lIns="0" bIns="0" rIns="0">
            <a:spAutoFit/>
          </a:bodyPr>
          <a:lstStyle/>
          <a:p>
            <a:pPr algn="l">
              <a:lnSpc>
                <a:spcPts val="6199"/>
              </a:lnSpc>
            </a:pPr>
            <a:r>
              <a:rPr lang="en-US" sz="4427">
                <a:solidFill>
                  <a:srgbClr val="000000"/>
                </a:solidFill>
                <a:latin typeface="Clear Sans Bold"/>
                <a:ea typeface="Clear Sans Bold"/>
                <a:cs typeface="Clear Sans Bold"/>
                <a:sym typeface="Clear Sans Bold"/>
              </a:rPr>
              <a:t>Challenges Dart Tries to Solve</a:t>
            </a:r>
          </a:p>
        </p:txBody>
      </p:sp>
      <p:sp>
        <p:nvSpPr>
          <p:cNvPr name="TextBox 6" id="6"/>
          <p:cNvSpPr txBox="true"/>
          <p:nvPr/>
        </p:nvSpPr>
        <p:spPr>
          <a:xfrm rot="0">
            <a:off x="1139070" y="1229703"/>
            <a:ext cx="16460175" cy="7879080"/>
          </a:xfrm>
          <a:prstGeom prst="rect">
            <a:avLst/>
          </a:prstGeom>
        </p:spPr>
        <p:txBody>
          <a:bodyPr anchor="t" rtlCol="false" tIns="0" lIns="0" bIns="0" rIns="0">
            <a:spAutoFit/>
          </a:bodyPr>
          <a:lstStyle/>
          <a:p>
            <a:pPr algn="l">
              <a:lnSpc>
                <a:spcPts val="3000"/>
              </a:lnSpc>
              <a:spcBef>
                <a:spcPct val="0"/>
              </a:spcBef>
            </a:pPr>
          </a:p>
          <a:p>
            <a:pPr algn="l">
              <a:lnSpc>
                <a:spcPts val="4049"/>
              </a:lnSpc>
              <a:spcBef>
                <a:spcPct val="0"/>
              </a:spcBef>
            </a:pPr>
          </a:p>
          <a:p>
            <a:pPr algn="l">
              <a:lnSpc>
                <a:spcPts val="4349"/>
              </a:lnSpc>
              <a:spcBef>
                <a:spcPct val="0"/>
              </a:spcBef>
            </a:pPr>
            <a:r>
              <a:rPr lang="en-US" sz="2899" spc="66">
                <a:solidFill>
                  <a:srgbClr val="000000"/>
                </a:solidFill>
                <a:latin typeface="Clear Sans Bold"/>
                <a:ea typeface="Clear Sans Bold"/>
                <a:cs typeface="Clear Sans Bold"/>
                <a:sym typeface="Clear Sans Bold"/>
              </a:rPr>
              <a:t>Large scale application development in JavaScript traditionally required a heroic effort.</a:t>
            </a:r>
          </a:p>
          <a:p>
            <a:pPr algn="l">
              <a:lnSpc>
                <a:spcPts val="4349"/>
              </a:lnSpc>
              <a:spcBef>
                <a:spcPct val="0"/>
              </a:spcBef>
            </a:pPr>
          </a:p>
          <a:p>
            <a:pPr algn="l" marL="626106" indent="-313053" lvl="1">
              <a:lnSpc>
                <a:spcPts val="4349"/>
              </a:lnSpc>
              <a:buFont typeface="Arial"/>
              <a:buChar char="•"/>
            </a:pPr>
            <a:r>
              <a:rPr lang="en-US" sz="2899" spc="66">
                <a:solidFill>
                  <a:srgbClr val="000000"/>
                </a:solidFill>
                <a:latin typeface="Clear Sans"/>
                <a:ea typeface="Clear Sans"/>
                <a:cs typeface="Clear Sans"/>
                <a:sym typeface="Clear Sans"/>
              </a:rPr>
              <a:t>JavaScript (at the time) lacked structuring mechanisms, tools, editors, code analyzers. Although, JS has improved with ESlint, JSHint, build tools (webpack), package managers (npm &amp; yarn).  ES6 has enables classes and a module system.  </a:t>
            </a:r>
          </a:p>
          <a:p>
            <a:pPr algn="l">
              <a:lnSpc>
                <a:spcPts val="4199"/>
              </a:lnSpc>
              <a:spcBef>
                <a:spcPct val="0"/>
              </a:spcBef>
            </a:pPr>
          </a:p>
          <a:p>
            <a:pPr algn="l">
              <a:lnSpc>
                <a:spcPts val="4349"/>
              </a:lnSpc>
              <a:spcBef>
                <a:spcPct val="0"/>
              </a:spcBef>
            </a:pPr>
            <a:r>
              <a:rPr lang="en-US" sz="2899" spc="66">
                <a:solidFill>
                  <a:srgbClr val="000000"/>
                </a:solidFill>
                <a:latin typeface="Clear Sans Bold"/>
                <a:ea typeface="Clear Sans Bold"/>
                <a:cs typeface="Clear Sans Bold"/>
                <a:sym typeface="Clear Sans Bold"/>
              </a:rPr>
              <a:t>Ways in which JavaScript community has tried to solve the problem:</a:t>
            </a:r>
          </a:p>
          <a:p>
            <a:pPr algn="l">
              <a:lnSpc>
                <a:spcPts val="4199"/>
              </a:lnSpc>
              <a:spcBef>
                <a:spcPct val="0"/>
              </a:spcBef>
            </a:pPr>
          </a:p>
          <a:p>
            <a:pPr algn="l" marL="626106" indent="-313053" lvl="1">
              <a:lnSpc>
                <a:spcPts val="4349"/>
              </a:lnSpc>
              <a:buFont typeface="Arial"/>
              <a:buChar char="•"/>
            </a:pPr>
            <a:r>
              <a:rPr lang="en-US" sz="2899" spc="66">
                <a:solidFill>
                  <a:srgbClr val="000000"/>
                </a:solidFill>
                <a:latin typeface="Clear Sans"/>
                <a:ea typeface="Clear Sans"/>
                <a:cs typeface="Clear Sans"/>
                <a:sym typeface="Clear Sans"/>
              </a:rPr>
              <a:t>JavaScript Frameworks and Libraries - jQuery, Backbone, Knockout, Angular, React, Ember, Aurelia, Bootstrap etc. (the list goes on...)</a:t>
            </a:r>
          </a:p>
          <a:p>
            <a:pPr algn="l" marL="626106" indent="-313053" lvl="1">
              <a:lnSpc>
                <a:spcPts val="4349"/>
              </a:lnSpc>
              <a:buFont typeface="Arial"/>
              <a:buChar char="•"/>
            </a:pPr>
            <a:r>
              <a:rPr lang="en-US" sz="2899" spc="66">
                <a:solidFill>
                  <a:srgbClr val="000000"/>
                </a:solidFill>
                <a:latin typeface="Clear Sans"/>
                <a:ea typeface="Clear Sans"/>
                <a:cs typeface="Clear Sans"/>
                <a:sym typeface="Clear Sans"/>
              </a:rPr>
              <a:t>Supersets of JavaScript that trans-compiles to JavaScript - CoffeeScript, TypeScript, etc.</a:t>
            </a:r>
          </a:p>
          <a:p>
            <a:pPr algn="l" marL="626106" indent="-313053" lvl="1">
              <a:lnSpc>
                <a:spcPts val="4349"/>
              </a:lnSpc>
              <a:buFont typeface="Arial"/>
              <a:buChar char="•"/>
            </a:pPr>
            <a:r>
              <a:rPr lang="en-US" sz="2899" spc="66">
                <a:solidFill>
                  <a:srgbClr val="000000"/>
                </a:solidFill>
                <a:latin typeface="Clear Sans"/>
                <a:ea typeface="Clear Sans"/>
                <a:cs typeface="Clear Sans"/>
                <a:sym typeface="Clear Sans"/>
              </a:rPr>
              <a:t>Completely different languages that compiles to JavaScript - GWT (compiles Java to JS), Pyjamas (Python to JS), Dart.</a:t>
            </a:r>
          </a:p>
        </p:txBody>
      </p:sp>
    </p:spTree>
  </p:cSld>
  <p:clrMapOvr>
    <a:masterClrMapping/>
  </p:clrMapOvr>
  <p:transition spd="fast">
    <p:push dir="l"/>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a:off x="15972473" y="2581615"/>
            <a:ext cx="2292070" cy="1323327"/>
          </a:xfrm>
          <a:prstGeom prst="line">
            <a:avLst/>
          </a:prstGeom>
          <a:ln cap="flat" w="19050">
            <a:solidFill>
              <a:srgbClr val="E9E9E9"/>
            </a:solidFill>
            <a:prstDash val="solid"/>
            <a:headEnd type="none" len="sm" w="sm"/>
            <a:tailEnd type="none" len="sm" w="sm"/>
          </a:ln>
        </p:spPr>
      </p:sp>
      <p:sp>
        <p:nvSpPr>
          <p:cNvPr name="Freeform 4" id="4"/>
          <p:cNvSpPr/>
          <p:nvPr/>
        </p:nvSpPr>
        <p:spPr>
          <a:xfrm flipH="false" flipV="false" rot="0">
            <a:off x="121822" y="179696"/>
            <a:ext cx="1376970" cy="1376970"/>
          </a:xfrm>
          <a:custGeom>
            <a:avLst/>
            <a:gdLst/>
            <a:ahLst/>
            <a:cxnLst/>
            <a:rect r="r" b="b" t="t" l="l"/>
            <a:pathLst>
              <a:path h="1376970" w="1376970">
                <a:moveTo>
                  <a:pt x="0" y="0"/>
                </a:moveTo>
                <a:lnTo>
                  <a:pt x="1376969" y="0"/>
                </a:lnTo>
                <a:lnTo>
                  <a:pt x="1376969" y="1376969"/>
                </a:lnTo>
                <a:lnTo>
                  <a:pt x="0" y="1376969"/>
                </a:lnTo>
                <a:lnTo>
                  <a:pt x="0" y="0"/>
                </a:lnTo>
                <a:close/>
              </a:path>
            </a:pathLst>
          </a:custGeom>
          <a:blipFill>
            <a:blip r:embed="rId5"/>
            <a:stretch>
              <a:fillRect l="0" t="0" r="0" b="0"/>
            </a:stretch>
          </a:blipFill>
        </p:spPr>
      </p:sp>
      <p:sp>
        <p:nvSpPr>
          <p:cNvPr name="Freeform 5" id="5"/>
          <p:cNvSpPr/>
          <p:nvPr/>
        </p:nvSpPr>
        <p:spPr>
          <a:xfrm flipH="false" flipV="false" rot="0">
            <a:off x="1132102" y="6631751"/>
            <a:ext cx="16023797" cy="3215187"/>
          </a:xfrm>
          <a:custGeom>
            <a:avLst/>
            <a:gdLst/>
            <a:ahLst/>
            <a:cxnLst/>
            <a:rect r="r" b="b" t="t" l="l"/>
            <a:pathLst>
              <a:path h="3215187" w="16023797">
                <a:moveTo>
                  <a:pt x="0" y="0"/>
                </a:moveTo>
                <a:lnTo>
                  <a:pt x="16023796" y="0"/>
                </a:lnTo>
                <a:lnTo>
                  <a:pt x="16023796" y="3215186"/>
                </a:lnTo>
                <a:lnTo>
                  <a:pt x="0" y="3215186"/>
                </a:lnTo>
                <a:lnTo>
                  <a:pt x="0" y="0"/>
                </a:lnTo>
                <a:close/>
              </a:path>
            </a:pathLst>
          </a:custGeom>
          <a:blipFill>
            <a:blip r:embed="rId6"/>
            <a:stretch>
              <a:fillRect l="0" t="0" r="0" b="0"/>
            </a:stretch>
          </a:blipFill>
        </p:spPr>
      </p:sp>
      <p:sp>
        <p:nvSpPr>
          <p:cNvPr name="TextBox 6" id="6"/>
          <p:cNvSpPr txBox="true"/>
          <p:nvPr/>
        </p:nvSpPr>
        <p:spPr>
          <a:xfrm rot="0">
            <a:off x="6318815" y="457690"/>
            <a:ext cx="11474755" cy="744780"/>
          </a:xfrm>
          <a:prstGeom prst="rect">
            <a:avLst/>
          </a:prstGeom>
        </p:spPr>
        <p:txBody>
          <a:bodyPr anchor="t" rtlCol="false" tIns="0" lIns="0" bIns="0" rIns="0">
            <a:spAutoFit/>
          </a:bodyPr>
          <a:lstStyle/>
          <a:p>
            <a:pPr algn="l">
              <a:lnSpc>
                <a:spcPts val="6199"/>
              </a:lnSpc>
            </a:pPr>
            <a:r>
              <a:rPr lang="en-US" sz="4427">
                <a:solidFill>
                  <a:srgbClr val="000000"/>
                </a:solidFill>
                <a:latin typeface="Clear Sans Bold"/>
                <a:ea typeface="Clear Sans Bold"/>
                <a:cs typeface="Clear Sans Bold"/>
                <a:sym typeface="Clear Sans Bold"/>
              </a:rPr>
              <a:t>Dart Salaries</a:t>
            </a:r>
          </a:p>
        </p:txBody>
      </p:sp>
      <p:sp>
        <p:nvSpPr>
          <p:cNvPr name="TextBox 7" id="7"/>
          <p:cNvSpPr txBox="true"/>
          <p:nvPr/>
        </p:nvSpPr>
        <p:spPr>
          <a:xfrm rot="0">
            <a:off x="1682740" y="1778925"/>
            <a:ext cx="14584051" cy="4457701"/>
          </a:xfrm>
          <a:prstGeom prst="rect">
            <a:avLst/>
          </a:prstGeom>
        </p:spPr>
        <p:txBody>
          <a:bodyPr anchor="t" rtlCol="false" tIns="0" lIns="0" bIns="0" rIns="0">
            <a:spAutoFit/>
          </a:bodyPr>
          <a:lstStyle/>
          <a:p>
            <a:pPr algn="l">
              <a:lnSpc>
                <a:spcPts val="4499"/>
              </a:lnSpc>
            </a:pPr>
            <a:r>
              <a:rPr lang="en-US" sz="2999" spc="-29">
                <a:solidFill>
                  <a:srgbClr val="000000"/>
                </a:solidFill>
                <a:latin typeface="Clear Sans"/>
                <a:ea typeface="Clear Sans"/>
                <a:cs typeface="Clear Sans"/>
                <a:sym typeface="Clear Sans"/>
              </a:rPr>
              <a:t>Dart developer salaries are growing!  They are, however, still among the lowest-paid.  This is likely because Dart is relatively new and not a lot of senior developers.  Irregardless, it is still a very versatile and advanced programming language. </a:t>
            </a:r>
          </a:p>
          <a:p>
            <a:pPr algn="l">
              <a:lnSpc>
                <a:spcPts val="4499"/>
              </a:lnSpc>
            </a:pPr>
          </a:p>
          <a:p>
            <a:pPr algn="l">
              <a:lnSpc>
                <a:spcPts val="4499"/>
              </a:lnSpc>
            </a:pPr>
            <a:r>
              <a:rPr lang="en-US" sz="2999" spc="-29">
                <a:solidFill>
                  <a:srgbClr val="000000"/>
                </a:solidFill>
                <a:latin typeface="Clear Sans"/>
                <a:ea typeface="Clear Sans"/>
                <a:cs typeface="Clear Sans"/>
                <a:sym typeface="Clear Sans"/>
              </a:rPr>
              <a:t>Dart was created in order to solve the problems of JavaScript. It seems that Google engineers were frustrated with maintaining massive JavaScript code bases for Gmail and Google Maps, this is why they began working on alternative languages. When Dart was first developed, it was not widely used.</a:t>
            </a:r>
            <a:r>
              <a:rPr lang="en-US" sz="2999" spc="-29">
                <a:solidFill>
                  <a:srgbClr val="000000"/>
                </a:solidFill>
                <a:latin typeface="Clear Sans"/>
                <a:ea typeface="Clear Sans"/>
                <a:cs typeface="Clear Sans"/>
                <a:sym typeface="Clear Sans"/>
              </a:rPr>
              <a:t> Adoption is growing!</a:t>
            </a:r>
          </a:p>
        </p:txBody>
      </p:sp>
    </p:spTree>
  </p:cSld>
  <p:clrMapOvr>
    <a:masterClrMapping/>
  </p:clrMapOvr>
  <p:transition spd="fast">
    <p:push dir="l"/>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a:off x="15972473" y="2581615"/>
            <a:ext cx="2292070" cy="1323327"/>
          </a:xfrm>
          <a:prstGeom prst="line">
            <a:avLst/>
          </a:prstGeom>
          <a:ln cap="flat" w="19050">
            <a:solidFill>
              <a:srgbClr val="E9E9E9"/>
            </a:solidFill>
            <a:prstDash val="solid"/>
            <a:headEnd type="none" len="sm" w="sm"/>
            <a:tailEnd type="none" len="sm" w="sm"/>
          </a:ln>
        </p:spPr>
      </p:sp>
      <p:sp>
        <p:nvSpPr>
          <p:cNvPr name="Freeform 4" id="4"/>
          <p:cNvSpPr/>
          <p:nvPr/>
        </p:nvSpPr>
        <p:spPr>
          <a:xfrm flipH="false" flipV="false" rot="0">
            <a:off x="121822" y="179696"/>
            <a:ext cx="1376970" cy="1376970"/>
          </a:xfrm>
          <a:custGeom>
            <a:avLst/>
            <a:gdLst/>
            <a:ahLst/>
            <a:cxnLst/>
            <a:rect r="r" b="b" t="t" l="l"/>
            <a:pathLst>
              <a:path h="1376970" w="1376970">
                <a:moveTo>
                  <a:pt x="0" y="0"/>
                </a:moveTo>
                <a:lnTo>
                  <a:pt x="1376969" y="0"/>
                </a:lnTo>
                <a:lnTo>
                  <a:pt x="1376969" y="1376969"/>
                </a:lnTo>
                <a:lnTo>
                  <a:pt x="0" y="1376969"/>
                </a:lnTo>
                <a:lnTo>
                  <a:pt x="0" y="0"/>
                </a:lnTo>
                <a:close/>
              </a:path>
            </a:pathLst>
          </a:custGeom>
          <a:blipFill>
            <a:blip r:embed="rId5"/>
            <a:stretch>
              <a:fillRect l="0" t="0" r="0" b="0"/>
            </a:stretch>
          </a:blipFill>
        </p:spPr>
      </p:sp>
      <p:sp>
        <p:nvSpPr>
          <p:cNvPr name="Freeform 5" id="5"/>
          <p:cNvSpPr/>
          <p:nvPr/>
        </p:nvSpPr>
        <p:spPr>
          <a:xfrm flipH="false" flipV="false" rot="0">
            <a:off x="6934182" y="1556665"/>
            <a:ext cx="11321137" cy="7625636"/>
          </a:xfrm>
          <a:custGeom>
            <a:avLst/>
            <a:gdLst/>
            <a:ahLst/>
            <a:cxnLst/>
            <a:rect r="r" b="b" t="t" l="l"/>
            <a:pathLst>
              <a:path h="7625636" w="11321137">
                <a:moveTo>
                  <a:pt x="0" y="0"/>
                </a:moveTo>
                <a:lnTo>
                  <a:pt x="11321137" y="0"/>
                </a:lnTo>
                <a:lnTo>
                  <a:pt x="11321137" y="7625637"/>
                </a:lnTo>
                <a:lnTo>
                  <a:pt x="0" y="7625637"/>
                </a:lnTo>
                <a:lnTo>
                  <a:pt x="0" y="0"/>
                </a:lnTo>
                <a:close/>
              </a:path>
            </a:pathLst>
          </a:custGeom>
          <a:blipFill>
            <a:blip r:embed="rId6"/>
            <a:stretch>
              <a:fillRect l="0" t="0" r="0" b="0"/>
            </a:stretch>
          </a:blipFill>
        </p:spPr>
      </p:sp>
      <p:sp>
        <p:nvSpPr>
          <p:cNvPr name="TextBox 6" id="6"/>
          <p:cNvSpPr txBox="true"/>
          <p:nvPr/>
        </p:nvSpPr>
        <p:spPr>
          <a:xfrm rot="0">
            <a:off x="7569669" y="457690"/>
            <a:ext cx="11474755" cy="744780"/>
          </a:xfrm>
          <a:prstGeom prst="rect">
            <a:avLst/>
          </a:prstGeom>
        </p:spPr>
        <p:txBody>
          <a:bodyPr anchor="t" rtlCol="false" tIns="0" lIns="0" bIns="0" rIns="0">
            <a:spAutoFit/>
          </a:bodyPr>
          <a:lstStyle/>
          <a:p>
            <a:pPr algn="l">
              <a:lnSpc>
                <a:spcPts val="6199"/>
              </a:lnSpc>
            </a:pPr>
            <a:r>
              <a:rPr lang="en-US" sz="4427">
                <a:solidFill>
                  <a:srgbClr val="000000"/>
                </a:solidFill>
                <a:latin typeface="Clear Sans Bold"/>
                <a:ea typeface="Clear Sans Bold"/>
                <a:cs typeface="Clear Sans Bold"/>
                <a:sym typeface="Clear Sans Bold"/>
              </a:rPr>
              <a:t>Frequency of Use</a:t>
            </a:r>
          </a:p>
        </p:txBody>
      </p:sp>
      <p:sp>
        <p:nvSpPr>
          <p:cNvPr name="TextBox 7" id="7"/>
          <p:cNvSpPr txBox="true"/>
          <p:nvPr/>
        </p:nvSpPr>
        <p:spPr>
          <a:xfrm rot="0">
            <a:off x="416140" y="1848364"/>
            <a:ext cx="6518042" cy="8050531"/>
          </a:xfrm>
          <a:prstGeom prst="rect">
            <a:avLst/>
          </a:prstGeom>
        </p:spPr>
        <p:txBody>
          <a:bodyPr anchor="t" rtlCol="false" tIns="0" lIns="0" bIns="0" rIns="0">
            <a:spAutoFit/>
          </a:bodyPr>
          <a:lstStyle/>
          <a:p>
            <a:pPr algn="l">
              <a:lnSpc>
                <a:spcPts val="4049"/>
              </a:lnSpc>
            </a:pPr>
            <a:r>
              <a:rPr lang="en-US" sz="2699" spc="-26">
                <a:solidFill>
                  <a:srgbClr val="000000"/>
                </a:solidFill>
                <a:latin typeface="Clear Sans"/>
                <a:ea typeface="Clear Sans"/>
                <a:cs typeface="Clear Sans"/>
                <a:sym typeface="Clear Sans"/>
              </a:rPr>
              <a:t>Thanks to the Flutter framework, it is tailored for writing cross-platform applications, and on-the-go code compilation makes Dart an ideal language for mobile development.</a:t>
            </a:r>
          </a:p>
          <a:p>
            <a:pPr algn="l">
              <a:lnSpc>
                <a:spcPts val="4049"/>
              </a:lnSpc>
            </a:pPr>
          </a:p>
          <a:p>
            <a:pPr algn="l">
              <a:lnSpc>
                <a:spcPts val="4049"/>
              </a:lnSpc>
            </a:pPr>
            <a:r>
              <a:rPr lang="en-US" sz="2699" spc="-26">
                <a:solidFill>
                  <a:srgbClr val="000000"/>
                </a:solidFill>
                <a:latin typeface="Clear Sans"/>
                <a:ea typeface="Clear Sans"/>
                <a:cs typeface="Clear Sans"/>
                <a:sym typeface="Clear Sans"/>
              </a:rPr>
              <a:t>Moreover, its graphics written in C/C ++ has a steadily high performance, consistently delivering 60 frames per second, and on devices with the use of Flutter up to 120 frames per second. These features have already made Dart an adorable language among developers, having Flutter framework </a:t>
            </a:r>
            <a:r>
              <a:rPr lang="en-US" sz="2699" spc="-26" u="sng">
                <a:solidFill>
                  <a:srgbClr val="000000"/>
                </a:solidFill>
                <a:latin typeface="Clear Sans"/>
                <a:ea typeface="Clear Sans"/>
                <a:cs typeface="Clear Sans"/>
                <a:sym typeface="Clear Sans"/>
                <a:hlinkClick r:id="rId7" tooltip="https://insights.stackoverflow.com/trends?tags=flutter%2Creact-native"/>
              </a:rPr>
              <a:t>overtaken</a:t>
            </a:r>
            <a:r>
              <a:rPr lang="en-US" sz="2699" spc="-26">
                <a:solidFill>
                  <a:srgbClr val="000000"/>
                </a:solidFill>
                <a:latin typeface="Clear Sans"/>
                <a:ea typeface="Clear Sans"/>
                <a:cs typeface="Clear Sans"/>
                <a:sym typeface="Clear Sans"/>
              </a:rPr>
              <a:t> React Native in the frequency of use.</a:t>
            </a:r>
          </a:p>
          <a:p>
            <a:pPr algn="l">
              <a:lnSpc>
                <a:spcPts val="4049"/>
              </a:lnSpc>
            </a:pPr>
          </a:p>
        </p:txBody>
      </p:sp>
    </p:spTree>
  </p:cSld>
  <p:clrMapOvr>
    <a:masterClrMapping/>
  </p:clrMapOvr>
  <p:transition spd="fast">
    <p:push dir="l"/>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a:off x="15972473" y="2581615"/>
            <a:ext cx="2292070" cy="1323327"/>
          </a:xfrm>
          <a:prstGeom prst="line">
            <a:avLst/>
          </a:prstGeom>
          <a:ln cap="flat" w="19050">
            <a:solidFill>
              <a:srgbClr val="E9E9E9"/>
            </a:solidFill>
            <a:prstDash val="solid"/>
            <a:headEnd type="none" len="sm" w="sm"/>
            <a:tailEnd type="none" len="sm" w="sm"/>
          </a:ln>
        </p:spPr>
      </p:sp>
      <p:sp>
        <p:nvSpPr>
          <p:cNvPr name="TextBox 4" id="4"/>
          <p:cNvSpPr txBox="true"/>
          <p:nvPr/>
        </p:nvSpPr>
        <p:spPr>
          <a:xfrm rot="0">
            <a:off x="848228" y="227685"/>
            <a:ext cx="17177180" cy="1525830"/>
          </a:xfrm>
          <a:prstGeom prst="rect">
            <a:avLst/>
          </a:prstGeom>
        </p:spPr>
        <p:txBody>
          <a:bodyPr anchor="t" rtlCol="false" tIns="0" lIns="0" bIns="0" rIns="0">
            <a:spAutoFit/>
          </a:bodyPr>
          <a:lstStyle/>
          <a:p>
            <a:pPr algn="l">
              <a:lnSpc>
                <a:spcPts val="6199"/>
              </a:lnSpc>
            </a:pPr>
            <a:r>
              <a:rPr lang="en-US" sz="4427">
                <a:solidFill>
                  <a:srgbClr val="000000"/>
                </a:solidFill>
                <a:latin typeface="Clear Sans Bold"/>
                <a:ea typeface="Clear Sans Bold"/>
                <a:cs typeface="Clear Sans Bold"/>
                <a:sym typeface="Clear Sans Bold"/>
              </a:rPr>
              <a:t>Admired and Desired (2023 Stack Overflow Developer Survey)</a:t>
            </a:r>
          </a:p>
          <a:p>
            <a:pPr algn="l">
              <a:lnSpc>
                <a:spcPts val="6199"/>
              </a:lnSpc>
            </a:pPr>
          </a:p>
        </p:txBody>
      </p:sp>
      <p:sp>
        <p:nvSpPr>
          <p:cNvPr name="Freeform 5" id="5"/>
          <p:cNvSpPr/>
          <p:nvPr/>
        </p:nvSpPr>
        <p:spPr>
          <a:xfrm flipH="false" flipV="false" rot="0">
            <a:off x="121822" y="1297283"/>
            <a:ext cx="18142721" cy="8989717"/>
          </a:xfrm>
          <a:custGeom>
            <a:avLst/>
            <a:gdLst/>
            <a:ahLst/>
            <a:cxnLst/>
            <a:rect r="r" b="b" t="t" l="l"/>
            <a:pathLst>
              <a:path h="8989717" w="18142721">
                <a:moveTo>
                  <a:pt x="0" y="0"/>
                </a:moveTo>
                <a:lnTo>
                  <a:pt x="18142720" y="0"/>
                </a:lnTo>
                <a:lnTo>
                  <a:pt x="18142720" y="8989717"/>
                </a:lnTo>
                <a:lnTo>
                  <a:pt x="0" y="8989717"/>
                </a:lnTo>
                <a:lnTo>
                  <a:pt x="0" y="0"/>
                </a:lnTo>
                <a:close/>
              </a:path>
            </a:pathLst>
          </a:custGeom>
          <a:blipFill>
            <a:blip r:embed="rId5"/>
            <a:stretch>
              <a:fillRect l="-539" t="0" r="-539" b="0"/>
            </a:stretch>
          </a:blipFill>
        </p:spPr>
      </p:sp>
    </p:spTree>
  </p:cSld>
  <p:clrMapOvr>
    <a:masterClrMapping/>
  </p:clrMapOvr>
  <p:transition spd="fast">
    <p:push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1021879" y="45034"/>
            <a:ext cx="7266121" cy="4087193"/>
            <a:chOff x="0" y="0"/>
            <a:chExt cx="11206661" cy="6303747"/>
          </a:xfrm>
        </p:grpSpPr>
        <p:sp>
          <p:nvSpPr>
            <p:cNvPr name="Freeform 3" id="3"/>
            <p:cNvSpPr/>
            <p:nvPr/>
          </p:nvSpPr>
          <p:spPr>
            <a:xfrm flipH="false" flipV="false" rot="0">
              <a:off x="0" y="0"/>
              <a:ext cx="11206662" cy="6303747"/>
            </a:xfrm>
            <a:custGeom>
              <a:avLst/>
              <a:gdLst/>
              <a:ahLst/>
              <a:cxnLst/>
              <a:rect r="r" b="b" t="t" l="l"/>
              <a:pathLst>
                <a:path h="6303747" w="11206662">
                  <a:moveTo>
                    <a:pt x="11206662" y="6303747"/>
                  </a:moveTo>
                  <a:lnTo>
                    <a:pt x="0" y="6303747"/>
                  </a:lnTo>
                  <a:lnTo>
                    <a:pt x="0" y="0"/>
                  </a:lnTo>
                  <a:lnTo>
                    <a:pt x="11206662" y="6303747"/>
                  </a:lnTo>
                  <a:close/>
                </a:path>
              </a:pathLst>
            </a:custGeom>
            <a:solidFill>
              <a:srgbClr val="5840BA"/>
            </a:solidFill>
          </p:spPr>
        </p:sp>
      </p:grpSp>
      <p:sp>
        <p:nvSpPr>
          <p:cNvPr name="Freeform 4" id="4"/>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a:off x="15972473" y="2581615"/>
            <a:ext cx="2292070" cy="1323327"/>
          </a:xfrm>
          <a:prstGeom prst="line">
            <a:avLst/>
          </a:prstGeom>
          <a:ln cap="flat" w="19050">
            <a:solidFill>
              <a:srgbClr val="E9E9E9"/>
            </a:solidFill>
            <a:prstDash val="solid"/>
            <a:headEnd type="none" len="sm" w="sm"/>
            <a:tailEnd type="none" len="sm" w="sm"/>
          </a:ln>
        </p:spPr>
      </p:sp>
      <p:sp>
        <p:nvSpPr>
          <p:cNvPr name="Freeform 6" id="6"/>
          <p:cNvSpPr/>
          <p:nvPr/>
        </p:nvSpPr>
        <p:spPr>
          <a:xfrm flipH="false" flipV="false" rot="0">
            <a:off x="684154" y="193588"/>
            <a:ext cx="2088630" cy="2088630"/>
          </a:xfrm>
          <a:custGeom>
            <a:avLst/>
            <a:gdLst/>
            <a:ahLst/>
            <a:cxnLst/>
            <a:rect r="r" b="b" t="t" l="l"/>
            <a:pathLst>
              <a:path h="2088630" w="2088630">
                <a:moveTo>
                  <a:pt x="0" y="0"/>
                </a:moveTo>
                <a:lnTo>
                  <a:pt x="2088631" y="0"/>
                </a:lnTo>
                <a:lnTo>
                  <a:pt x="2088631" y="2088631"/>
                </a:lnTo>
                <a:lnTo>
                  <a:pt x="0" y="2088631"/>
                </a:lnTo>
                <a:lnTo>
                  <a:pt x="0" y="0"/>
                </a:lnTo>
                <a:close/>
              </a:path>
            </a:pathLst>
          </a:custGeom>
          <a:blipFill>
            <a:blip r:embed="rId5"/>
            <a:stretch>
              <a:fillRect l="0" t="0" r="0" b="0"/>
            </a:stretch>
          </a:blipFill>
        </p:spPr>
      </p:sp>
      <p:grpSp>
        <p:nvGrpSpPr>
          <p:cNvPr name="Group 7" id="7"/>
          <p:cNvGrpSpPr/>
          <p:nvPr/>
        </p:nvGrpSpPr>
        <p:grpSpPr>
          <a:xfrm rot="0">
            <a:off x="631912" y="3286281"/>
            <a:ext cx="3661357" cy="4599652"/>
            <a:chOff x="0" y="0"/>
            <a:chExt cx="646995" cy="812800"/>
          </a:xfrm>
        </p:grpSpPr>
        <p:sp>
          <p:nvSpPr>
            <p:cNvPr name="Freeform 8" id="8"/>
            <p:cNvSpPr/>
            <p:nvPr/>
          </p:nvSpPr>
          <p:spPr>
            <a:xfrm flipH="false" flipV="false" rot="0">
              <a:off x="0" y="0"/>
              <a:ext cx="646995" cy="812800"/>
            </a:xfrm>
            <a:custGeom>
              <a:avLst/>
              <a:gdLst/>
              <a:ahLst/>
              <a:cxnLst/>
              <a:rect r="r" b="b" t="t" l="l"/>
              <a:pathLst>
                <a:path h="812800" w="646995">
                  <a:moveTo>
                    <a:pt x="159546" y="0"/>
                  </a:moveTo>
                  <a:lnTo>
                    <a:pt x="487449" y="0"/>
                  </a:lnTo>
                  <a:cubicBezTo>
                    <a:pt x="529763" y="0"/>
                    <a:pt x="570344" y="16809"/>
                    <a:pt x="600265" y="46730"/>
                  </a:cubicBezTo>
                  <a:cubicBezTo>
                    <a:pt x="630186" y="76651"/>
                    <a:pt x="646995" y="117232"/>
                    <a:pt x="646995" y="159546"/>
                  </a:cubicBezTo>
                  <a:lnTo>
                    <a:pt x="646995" y="653254"/>
                  </a:lnTo>
                  <a:cubicBezTo>
                    <a:pt x="646995" y="741369"/>
                    <a:pt x="575564" y="812800"/>
                    <a:pt x="487449" y="812800"/>
                  </a:cubicBezTo>
                  <a:lnTo>
                    <a:pt x="159546" y="812800"/>
                  </a:lnTo>
                  <a:cubicBezTo>
                    <a:pt x="71431" y="812800"/>
                    <a:pt x="0" y="741369"/>
                    <a:pt x="0" y="653254"/>
                  </a:cubicBezTo>
                  <a:lnTo>
                    <a:pt x="0" y="159546"/>
                  </a:lnTo>
                  <a:cubicBezTo>
                    <a:pt x="0" y="71431"/>
                    <a:pt x="71431" y="0"/>
                    <a:pt x="159546" y="0"/>
                  </a:cubicBezTo>
                  <a:close/>
                </a:path>
              </a:pathLst>
            </a:custGeom>
            <a:solidFill>
              <a:srgbClr val="000000">
                <a:alpha val="0"/>
              </a:srgbClr>
            </a:solidFill>
          </p:spPr>
        </p:sp>
        <p:sp>
          <p:nvSpPr>
            <p:cNvPr name="TextBox 9" id="9"/>
            <p:cNvSpPr txBox="true"/>
            <p:nvPr/>
          </p:nvSpPr>
          <p:spPr>
            <a:xfrm>
              <a:off x="0" y="-66675"/>
              <a:ext cx="646995" cy="879475"/>
            </a:xfrm>
            <a:prstGeom prst="rect">
              <a:avLst/>
            </a:prstGeom>
          </p:spPr>
          <p:txBody>
            <a:bodyPr anchor="ctr" rtlCol="false" tIns="50800" lIns="50800" bIns="50800" rIns="50800"/>
            <a:lstStyle/>
            <a:p>
              <a:pPr algn="l">
                <a:lnSpc>
                  <a:spcPts val="4519"/>
                </a:lnSpc>
              </a:pPr>
              <a:r>
                <a:rPr lang="en-US" sz="3227">
                  <a:solidFill>
                    <a:srgbClr val="000000"/>
                  </a:solidFill>
                  <a:latin typeface="Clear Sans"/>
                  <a:ea typeface="Clear Sans"/>
                  <a:cs typeface="Clear Sans"/>
                  <a:sym typeface="Clear Sans"/>
                </a:rPr>
                <a:t>Help app developers write complex, high fidelity client apps for mobile and the modern web.</a:t>
              </a:r>
            </a:p>
            <a:p>
              <a:pPr algn="l">
                <a:lnSpc>
                  <a:spcPts val="4519"/>
                </a:lnSpc>
              </a:pPr>
            </a:p>
          </p:txBody>
        </p:sp>
      </p:grpSp>
      <p:sp>
        <p:nvSpPr>
          <p:cNvPr name="Freeform 10" id="10"/>
          <p:cNvSpPr/>
          <p:nvPr/>
        </p:nvSpPr>
        <p:spPr>
          <a:xfrm flipH="false" flipV="false" rot="0">
            <a:off x="4293268" y="2088630"/>
            <a:ext cx="13457222" cy="6994952"/>
          </a:xfrm>
          <a:custGeom>
            <a:avLst/>
            <a:gdLst/>
            <a:ahLst/>
            <a:cxnLst/>
            <a:rect r="r" b="b" t="t" l="l"/>
            <a:pathLst>
              <a:path h="6994952" w="13457222">
                <a:moveTo>
                  <a:pt x="0" y="0"/>
                </a:moveTo>
                <a:lnTo>
                  <a:pt x="13457222" y="0"/>
                </a:lnTo>
                <a:lnTo>
                  <a:pt x="13457222" y="6994952"/>
                </a:lnTo>
                <a:lnTo>
                  <a:pt x="0" y="6994952"/>
                </a:lnTo>
                <a:lnTo>
                  <a:pt x="0" y="0"/>
                </a:lnTo>
                <a:close/>
              </a:path>
            </a:pathLst>
          </a:custGeom>
          <a:blipFill>
            <a:blip r:embed="rId6"/>
            <a:stretch>
              <a:fillRect l="0" t="0" r="0" b="0"/>
            </a:stretch>
          </a:blipFill>
        </p:spPr>
      </p:sp>
      <p:sp>
        <p:nvSpPr>
          <p:cNvPr name="TextBox 11" id="11"/>
          <p:cNvSpPr txBox="true"/>
          <p:nvPr/>
        </p:nvSpPr>
        <p:spPr>
          <a:xfrm rot="0">
            <a:off x="16122135" y="9558371"/>
            <a:ext cx="1992745" cy="432161"/>
          </a:xfrm>
          <a:prstGeom prst="rect">
            <a:avLst/>
          </a:prstGeom>
        </p:spPr>
        <p:txBody>
          <a:bodyPr anchor="t" rtlCol="false" tIns="0" lIns="0" bIns="0" rIns="0">
            <a:spAutoFit/>
          </a:bodyPr>
          <a:lstStyle/>
          <a:p>
            <a:pPr algn="l">
              <a:lnSpc>
                <a:spcPts val="3539"/>
              </a:lnSpc>
            </a:pPr>
            <a:r>
              <a:rPr lang="en-US" sz="2527">
                <a:solidFill>
                  <a:srgbClr val="5D5D5D"/>
                </a:solidFill>
                <a:latin typeface="Clear Sans"/>
                <a:ea typeface="Clear Sans"/>
                <a:cs typeface="Clear Sans"/>
                <a:sym typeface="Clear Sans"/>
              </a:rPr>
              <a:t>by Todd Nash</a:t>
            </a:r>
          </a:p>
        </p:txBody>
      </p:sp>
      <p:sp>
        <p:nvSpPr>
          <p:cNvPr name="TextBox 12" id="12"/>
          <p:cNvSpPr txBox="true"/>
          <p:nvPr/>
        </p:nvSpPr>
        <p:spPr>
          <a:xfrm rot="0">
            <a:off x="5681697" y="537882"/>
            <a:ext cx="11718301" cy="886386"/>
          </a:xfrm>
          <a:prstGeom prst="rect">
            <a:avLst/>
          </a:prstGeom>
        </p:spPr>
        <p:txBody>
          <a:bodyPr anchor="t" rtlCol="false" tIns="0" lIns="0" bIns="0" rIns="0">
            <a:spAutoFit/>
          </a:bodyPr>
          <a:lstStyle/>
          <a:p>
            <a:pPr algn="l">
              <a:lnSpc>
                <a:spcPts val="7319"/>
              </a:lnSpc>
            </a:pPr>
            <a:r>
              <a:rPr lang="en-US" sz="5227">
                <a:solidFill>
                  <a:srgbClr val="000000"/>
                </a:solidFill>
                <a:latin typeface="Clear Sans Bold"/>
                <a:ea typeface="Clear Sans Bold"/>
                <a:cs typeface="Clear Sans Bold"/>
                <a:sym typeface="Clear Sans Bold"/>
              </a:rPr>
              <a:t>Goal of Dart</a:t>
            </a:r>
          </a:p>
        </p:txBody>
      </p:sp>
    </p:spTree>
  </p:cSld>
  <p:clrMapOvr>
    <a:masterClrMapping/>
  </p:clrMapOvr>
  <p:transition spd="fast">
    <p:push dir="l"/>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a:off x="15972473" y="2581615"/>
            <a:ext cx="2292070" cy="1323327"/>
          </a:xfrm>
          <a:prstGeom prst="line">
            <a:avLst/>
          </a:prstGeom>
          <a:ln cap="flat" w="19050">
            <a:solidFill>
              <a:srgbClr val="E9E9E9"/>
            </a:solidFill>
            <a:prstDash val="solid"/>
            <a:headEnd type="none" len="sm" w="sm"/>
            <a:tailEnd type="none" len="sm" w="sm"/>
          </a:ln>
        </p:spPr>
      </p:sp>
      <p:sp>
        <p:nvSpPr>
          <p:cNvPr name="TextBox 4" id="4"/>
          <p:cNvSpPr txBox="true"/>
          <p:nvPr/>
        </p:nvSpPr>
        <p:spPr>
          <a:xfrm rot="0">
            <a:off x="16122135" y="9558371"/>
            <a:ext cx="1992745" cy="432161"/>
          </a:xfrm>
          <a:prstGeom prst="rect">
            <a:avLst/>
          </a:prstGeom>
        </p:spPr>
        <p:txBody>
          <a:bodyPr anchor="t" rtlCol="false" tIns="0" lIns="0" bIns="0" rIns="0">
            <a:spAutoFit/>
          </a:bodyPr>
          <a:lstStyle/>
          <a:p>
            <a:pPr algn="l">
              <a:lnSpc>
                <a:spcPts val="3539"/>
              </a:lnSpc>
            </a:pPr>
            <a:r>
              <a:rPr lang="en-US" sz="2527">
                <a:solidFill>
                  <a:srgbClr val="5D5D5D"/>
                </a:solidFill>
                <a:latin typeface="Clear Sans"/>
                <a:ea typeface="Clear Sans"/>
                <a:cs typeface="Clear Sans"/>
                <a:sym typeface="Clear Sans"/>
              </a:rPr>
              <a:t>by Todd Nash</a:t>
            </a:r>
          </a:p>
        </p:txBody>
      </p:sp>
      <p:sp>
        <p:nvSpPr>
          <p:cNvPr name="TextBox 5" id="5"/>
          <p:cNvSpPr txBox="true"/>
          <p:nvPr/>
        </p:nvSpPr>
        <p:spPr>
          <a:xfrm rot="0">
            <a:off x="12874094" y="231850"/>
            <a:ext cx="11718301" cy="796850"/>
          </a:xfrm>
          <a:prstGeom prst="rect">
            <a:avLst/>
          </a:prstGeom>
        </p:spPr>
        <p:txBody>
          <a:bodyPr anchor="t" rtlCol="false" tIns="0" lIns="0" bIns="0" rIns="0">
            <a:spAutoFit/>
          </a:bodyPr>
          <a:lstStyle/>
          <a:p>
            <a:pPr algn="l">
              <a:lnSpc>
                <a:spcPts val="6479"/>
              </a:lnSpc>
            </a:pPr>
            <a:r>
              <a:rPr lang="en-US" sz="4627">
                <a:solidFill>
                  <a:srgbClr val="000000"/>
                </a:solidFill>
                <a:latin typeface="Clear Sans Bold"/>
                <a:ea typeface="Clear Sans Bold"/>
                <a:cs typeface="Clear Sans Bold"/>
                <a:sym typeface="Clear Sans Bold"/>
              </a:rPr>
              <a:t>What is Dart?</a:t>
            </a:r>
          </a:p>
        </p:txBody>
      </p:sp>
      <p:sp>
        <p:nvSpPr>
          <p:cNvPr name="TextBox 6" id="6"/>
          <p:cNvSpPr txBox="true"/>
          <p:nvPr/>
        </p:nvSpPr>
        <p:spPr>
          <a:xfrm rot="0">
            <a:off x="1028700" y="152552"/>
            <a:ext cx="16218355" cy="9876079"/>
          </a:xfrm>
          <a:prstGeom prst="rect">
            <a:avLst/>
          </a:prstGeom>
        </p:spPr>
        <p:txBody>
          <a:bodyPr anchor="t" rtlCol="false" tIns="0" lIns="0" bIns="0" rIns="0">
            <a:spAutoFit/>
          </a:bodyPr>
          <a:lstStyle/>
          <a:p>
            <a:pPr algn="l">
              <a:lnSpc>
                <a:spcPts val="3539"/>
              </a:lnSpc>
              <a:spcBef>
                <a:spcPct val="0"/>
              </a:spcBef>
            </a:pPr>
          </a:p>
          <a:p>
            <a:pPr algn="l">
              <a:lnSpc>
                <a:spcPts val="4239"/>
              </a:lnSpc>
              <a:spcBef>
                <a:spcPct val="0"/>
              </a:spcBef>
            </a:pPr>
            <a:r>
              <a:rPr lang="en-US" sz="3027">
                <a:solidFill>
                  <a:srgbClr val="000000"/>
                </a:solidFill>
                <a:latin typeface="Clear Sans Bold"/>
                <a:ea typeface="Clear Sans Bold"/>
                <a:cs typeface="Clear Sans Bold"/>
                <a:sym typeface="Clear Sans Bold"/>
              </a:rPr>
              <a:t>Dart is...</a:t>
            </a:r>
          </a:p>
          <a:p>
            <a:pPr algn="l">
              <a:lnSpc>
                <a:spcPts val="4239"/>
              </a:lnSpc>
              <a:spcBef>
                <a:spcPct val="0"/>
              </a:spcBef>
            </a:pPr>
            <a:r>
              <a:rPr lang="en-US" sz="3027">
                <a:solidFill>
                  <a:srgbClr val="000000"/>
                </a:solidFill>
                <a:latin typeface="Clear Sans"/>
                <a:ea typeface="Clear Sans"/>
                <a:cs typeface="Clear Sans"/>
                <a:sym typeface="Clear Sans"/>
              </a:rPr>
              <a:t>...for scalable, productive app development.</a:t>
            </a:r>
          </a:p>
          <a:p>
            <a:pPr algn="l">
              <a:lnSpc>
                <a:spcPts val="4239"/>
              </a:lnSpc>
              <a:spcBef>
                <a:spcPct val="0"/>
              </a:spcBef>
            </a:pPr>
            <a:r>
              <a:rPr lang="en-US" sz="3027">
                <a:solidFill>
                  <a:srgbClr val="000000"/>
                </a:solidFill>
                <a:latin typeface="Clear Sans"/>
                <a:ea typeface="Clear Sans"/>
                <a:cs typeface="Clear Sans"/>
                <a:sym typeface="Clear Sans"/>
              </a:rPr>
              <a:t>...an open-source, scalable programming language, with robust libraries and runtimes, for building web, server, and mobile apps.</a:t>
            </a:r>
          </a:p>
          <a:p>
            <a:pPr algn="l">
              <a:lnSpc>
                <a:spcPts val="3959"/>
              </a:lnSpc>
              <a:spcBef>
                <a:spcPct val="0"/>
              </a:spcBef>
            </a:pPr>
          </a:p>
          <a:p>
            <a:pPr algn="l">
              <a:lnSpc>
                <a:spcPts val="4239"/>
              </a:lnSpc>
              <a:spcBef>
                <a:spcPct val="0"/>
              </a:spcBef>
            </a:pPr>
            <a:r>
              <a:rPr lang="en-US" sz="3027">
                <a:solidFill>
                  <a:srgbClr val="000000"/>
                </a:solidFill>
                <a:latin typeface="Clear Sans"/>
                <a:ea typeface="Clear Sans"/>
                <a:cs typeface="Clear Sans"/>
                <a:sym typeface="Clear Sans"/>
              </a:rPr>
              <a:t>Dart is class based, purely object oriented, dynamic language with C-style syntax descendant in the ALGOL language family alongside C, Java, C#, JavaScript, and others.  It is purely object-oriented (similar to Smalltalk, Ruby and Scala) - so even basic types (int, float) are objects.</a:t>
            </a:r>
          </a:p>
          <a:p>
            <a:pPr algn="l">
              <a:lnSpc>
                <a:spcPts val="3959"/>
              </a:lnSpc>
              <a:spcBef>
                <a:spcPct val="0"/>
              </a:spcBef>
            </a:pPr>
          </a:p>
          <a:p>
            <a:pPr algn="l">
              <a:lnSpc>
                <a:spcPts val="4239"/>
              </a:lnSpc>
              <a:spcBef>
                <a:spcPct val="0"/>
              </a:spcBef>
            </a:pPr>
            <a:r>
              <a:rPr lang="en-US" sz="3027">
                <a:solidFill>
                  <a:srgbClr val="000000"/>
                </a:solidFill>
                <a:latin typeface="Clear Sans Bold"/>
                <a:ea typeface="Clear Sans Bold"/>
                <a:cs typeface="Clear Sans Bold"/>
                <a:sym typeface="Clear Sans Bold"/>
              </a:rPr>
              <a:t>Supports:</a:t>
            </a:r>
          </a:p>
          <a:p>
            <a:pPr algn="l" marL="653740" indent="-326870" lvl="1">
              <a:lnSpc>
                <a:spcPts val="4239"/>
              </a:lnSpc>
              <a:buFont typeface="Arial"/>
              <a:buChar char="•"/>
            </a:pPr>
            <a:r>
              <a:rPr lang="en-US" sz="3027">
                <a:solidFill>
                  <a:srgbClr val="000000"/>
                </a:solidFill>
                <a:latin typeface="Clear Sans"/>
                <a:ea typeface="Clear Sans"/>
                <a:cs typeface="Clear Sans"/>
                <a:sym typeface="Clear Sans"/>
              </a:rPr>
              <a:t>optional static typing and type checks (with null safety)</a:t>
            </a:r>
          </a:p>
          <a:p>
            <a:pPr algn="l" marL="653740" indent="-326870" lvl="1">
              <a:lnSpc>
                <a:spcPts val="4239"/>
              </a:lnSpc>
              <a:buFont typeface="Arial"/>
              <a:buChar char="•"/>
            </a:pPr>
            <a:r>
              <a:rPr lang="en-US" sz="3027">
                <a:solidFill>
                  <a:srgbClr val="000000"/>
                </a:solidFill>
                <a:latin typeface="Clear Sans"/>
                <a:ea typeface="Clear Sans"/>
                <a:cs typeface="Clear Sans"/>
                <a:sym typeface="Clear Sans"/>
              </a:rPr>
              <a:t>single inheritance with support for mixins</a:t>
            </a:r>
          </a:p>
          <a:p>
            <a:pPr algn="l" marL="653740" indent="-326870" lvl="1">
              <a:lnSpc>
                <a:spcPts val="4239"/>
              </a:lnSpc>
              <a:buFont typeface="Arial"/>
              <a:buChar char="•"/>
            </a:pPr>
            <a:r>
              <a:rPr lang="en-US" sz="3027">
                <a:solidFill>
                  <a:srgbClr val="000000"/>
                </a:solidFill>
                <a:latin typeface="Clear Sans"/>
                <a:ea typeface="Clear Sans"/>
                <a:cs typeface="Clear Sans"/>
                <a:sym typeface="Clear Sans"/>
              </a:rPr>
              <a:t>real lexical scoping and closures</a:t>
            </a:r>
          </a:p>
          <a:p>
            <a:pPr algn="l" marL="653740" indent="-326870" lvl="1">
              <a:lnSpc>
                <a:spcPts val="4239"/>
              </a:lnSpc>
              <a:buFont typeface="Arial"/>
              <a:buChar char="•"/>
            </a:pPr>
            <a:r>
              <a:rPr lang="en-US" sz="3027">
                <a:solidFill>
                  <a:srgbClr val="000000"/>
                </a:solidFill>
                <a:latin typeface="Clear Sans"/>
                <a:ea typeface="Clear Sans"/>
                <a:cs typeface="Clear Sans"/>
                <a:sym typeface="Clear Sans"/>
              </a:rPr>
              <a:t>asynchronous &amp; isolate operations</a:t>
            </a:r>
          </a:p>
          <a:p>
            <a:pPr algn="l">
              <a:lnSpc>
                <a:spcPts val="4239"/>
              </a:lnSpc>
              <a:spcBef>
                <a:spcPct val="0"/>
              </a:spcBef>
            </a:pPr>
          </a:p>
          <a:p>
            <a:pPr algn="l">
              <a:lnSpc>
                <a:spcPts val="3959"/>
              </a:lnSpc>
              <a:spcBef>
                <a:spcPct val="0"/>
              </a:spcBef>
            </a:pPr>
            <a:r>
              <a:rPr lang="en-US" sz="2827">
                <a:solidFill>
                  <a:srgbClr val="000000"/>
                </a:solidFill>
                <a:latin typeface="Clear Sans"/>
                <a:ea typeface="Clear Sans"/>
                <a:cs typeface="Clear Sans"/>
                <a:sym typeface="Clear Sans"/>
              </a:rPr>
              <a:t>*Dart is heavily influenced by JavaScript, Java and C#, so it becomes familiar to both JavaScript developers and Java/C# developers immediately. </a:t>
            </a:r>
          </a:p>
        </p:txBody>
      </p:sp>
    </p:spTree>
  </p:cSld>
  <p:clrMapOvr>
    <a:masterClrMapping/>
  </p:clrMapOvr>
  <p:transition spd="fast">
    <p:push dir="l"/>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759834" y="1630119"/>
            <a:ext cx="3777632" cy="2505710"/>
            <a:chOff x="0" y="0"/>
            <a:chExt cx="994932" cy="659940"/>
          </a:xfrm>
        </p:grpSpPr>
        <p:sp>
          <p:nvSpPr>
            <p:cNvPr name="Freeform 3" id="3"/>
            <p:cNvSpPr/>
            <p:nvPr/>
          </p:nvSpPr>
          <p:spPr>
            <a:xfrm flipH="false" flipV="false" rot="0">
              <a:off x="0" y="0"/>
              <a:ext cx="994932" cy="659940"/>
            </a:xfrm>
            <a:custGeom>
              <a:avLst/>
              <a:gdLst/>
              <a:ahLst/>
              <a:cxnLst/>
              <a:rect r="r" b="b" t="t" l="l"/>
              <a:pathLst>
                <a:path h="659940" w="994932">
                  <a:moveTo>
                    <a:pt x="6148" y="0"/>
                  </a:moveTo>
                  <a:lnTo>
                    <a:pt x="988784" y="0"/>
                  </a:lnTo>
                  <a:cubicBezTo>
                    <a:pt x="992179" y="0"/>
                    <a:pt x="994932" y="2753"/>
                    <a:pt x="994932" y="6148"/>
                  </a:cubicBezTo>
                  <a:lnTo>
                    <a:pt x="994932" y="653792"/>
                  </a:lnTo>
                  <a:cubicBezTo>
                    <a:pt x="994932" y="657187"/>
                    <a:pt x="992179" y="659940"/>
                    <a:pt x="988784" y="659940"/>
                  </a:cubicBezTo>
                  <a:lnTo>
                    <a:pt x="6148" y="659940"/>
                  </a:lnTo>
                  <a:cubicBezTo>
                    <a:pt x="2753" y="659940"/>
                    <a:pt x="0" y="657187"/>
                    <a:pt x="0" y="653792"/>
                  </a:cubicBezTo>
                  <a:lnTo>
                    <a:pt x="0" y="6148"/>
                  </a:lnTo>
                  <a:cubicBezTo>
                    <a:pt x="0" y="2753"/>
                    <a:pt x="2753" y="0"/>
                    <a:pt x="6148" y="0"/>
                  </a:cubicBezTo>
                  <a:close/>
                </a:path>
              </a:pathLst>
            </a:custGeom>
            <a:solidFill>
              <a:srgbClr val="55C4D4"/>
            </a:solidFill>
          </p:spPr>
        </p:sp>
        <p:sp>
          <p:nvSpPr>
            <p:cNvPr name="TextBox 4" id="4"/>
            <p:cNvSpPr txBox="true"/>
            <p:nvPr/>
          </p:nvSpPr>
          <p:spPr>
            <a:xfrm>
              <a:off x="0" y="-57150"/>
              <a:ext cx="994932" cy="717090"/>
            </a:xfrm>
            <a:prstGeom prst="rect">
              <a:avLst/>
            </a:prstGeom>
          </p:spPr>
          <p:txBody>
            <a:bodyPr anchor="ctr" rtlCol="false" tIns="50800" lIns="50800" bIns="50800" rIns="50800"/>
            <a:lstStyle/>
            <a:p>
              <a:pPr algn="ctr">
                <a:lnSpc>
                  <a:spcPts val="3299"/>
                </a:lnSpc>
              </a:pPr>
              <a:r>
                <a:rPr lang="en-US" sz="2199" spc="109">
                  <a:solidFill>
                    <a:srgbClr val="FFFFFF"/>
                  </a:solidFill>
                  <a:latin typeface="Aileron Bold"/>
                  <a:ea typeface="Aileron Bold"/>
                  <a:cs typeface="Aileron Bold"/>
                  <a:sym typeface="Aileron Bold"/>
                </a:rPr>
                <a:t>Closures</a:t>
              </a:r>
            </a:p>
            <a:p>
              <a:pPr algn="ctr">
                <a:lnSpc>
                  <a:spcPts val="3299"/>
                </a:lnSpc>
              </a:pPr>
              <a:r>
                <a:rPr lang="en-US" sz="2199" spc="109">
                  <a:solidFill>
                    <a:srgbClr val="FFFFFF"/>
                  </a:solidFill>
                  <a:latin typeface="Aileron"/>
                  <a:ea typeface="Aileron"/>
                  <a:cs typeface="Aileron"/>
                  <a:sym typeface="Aileron"/>
                </a:rPr>
                <a:t>Functions keep access to variables from the place they were created, even if the parent function is done running.</a:t>
              </a:r>
            </a:p>
          </p:txBody>
        </p:sp>
      </p:grpSp>
      <p:grpSp>
        <p:nvGrpSpPr>
          <p:cNvPr name="Group 5" id="5"/>
          <p:cNvGrpSpPr/>
          <p:nvPr/>
        </p:nvGrpSpPr>
        <p:grpSpPr>
          <a:xfrm rot="0">
            <a:off x="12054153" y="4974474"/>
            <a:ext cx="3943187" cy="2915285"/>
            <a:chOff x="0" y="0"/>
            <a:chExt cx="1038535" cy="767812"/>
          </a:xfrm>
        </p:grpSpPr>
        <p:sp>
          <p:nvSpPr>
            <p:cNvPr name="Freeform 6" id="6"/>
            <p:cNvSpPr/>
            <p:nvPr/>
          </p:nvSpPr>
          <p:spPr>
            <a:xfrm flipH="false" flipV="false" rot="0">
              <a:off x="0" y="0"/>
              <a:ext cx="1038535" cy="767812"/>
            </a:xfrm>
            <a:custGeom>
              <a:avLst/>
              <a:gdLst/>
              <a:ahLst/>
              <a:cxnLst/>
              <a:rect r="r" b="b" t="t" l="l"/>
              <a:pathLst>
                <a:path h="767812" w="1038535">
                  <a:moveTo>
                    <a:pt x="5890" y="0"/>
                  </a:moveTo>
                  <a:lnTo>
                    <a:pt x="1032645" y="0"/>
                  </a:lnTo>
                  <a:cubicBezTo>
                    <a:pt x="1035898" y="0"/>
                    <a:pt x="1038535" y="2637"/>
                    <a:pt x="1038535" y="5890"/>
                  </a:cubicBezTo>
                  <a:lnTo>
                    <a:pt x="1038535" y="761922"/>
                  </a:lnTo>
                  <a:cubicBezTo>
                    <a:pt x="1038535" y="765175"/>
                    <a:pt x="1035898" y="767812"/>
                    <a:pt x="1032645" y="767812"/>
                  </a:cubicBezTo>
                  <a:lnTo>
                    <a:pt x="5890" y="767812"/>
                  </a:lnTo>
                  <a:cubicBezTo>
                    <a:pt x="2637" y="767812"/>
                    <a:pt x="0" y="765175"/>
                    <a:pt x="0" y="761922"/>
                  </a:cubicBezTo>
                  <a:lnTo>
                    <a:pt x="0" y="5890"/>
                  </a:lnTo>
                  <a:cubicBezTo>
                    <a:pt x="0" y="2637"/>
                    <a:pt x="2637" y="0"/>
                    <a:pt x="5890" y="0"/>
                  </a:cubicBezTo>
                  <a:close/>
                </a:path>
              </a:pathLst>
            </a:custGeom>
            <a:solidFill>
              <a:srgbClr val="37C9EF"/>
            </a:solidFill>
          </p:spPr>
        </p:sp>
        <p:sp>
          <p:nvSpPr>
            <p:cNvPr name="TextBox 7" id="7"/>
            <p:cNvSpPr txBox="true"/>
            <p:nvPr/>
          </p:nvSpPr>
          <p:spPr>
            <a:xfrm>
              <a:off x="0" y="-57150"/>
              <a:ext cx="1038535" cy="824962"/>
            </a:xfrm>
            <a:prstGeom prst="rect">
              <a:avLst/>
            </a:prstGeom>
          </p:spPr>
          <p:txBody>
            <a:bodyPr anchor="ctr" rtlCol="false" tIns="50800" lIns="50800" bIns="50800" rIns="50800"/>
            <a:lstStyle/>
            <a:p>
              <a:pPr algn="ctr">
                <a:lnSpc>
                  <a:spcPts val="3299"/>
                </a:lnSpc>
              </a:pPr>
              <a:r>
                <a:rPr lang="en-US" sz="2199" spc="109">
                  <a:solidFill>
                    <a:srgbClr val="FFFFFF"/>
                  </a:solidFill>
                  <a:latin typeface="Aileron"/>
                  <a:ea typeface="Aileron"/>
                  <a:cs typeface="Aileron"/>
                  <a:sym typeface="Aileron"/>
                </a:rPr>
                <a:t>Supports asynchronous programming with async, await, and Future. This allows you to write non-blocking code, handling tasks like I/O operations.</a:t>
              </a:r>
            </a:p>
            <a:p>
              <a:pPr algn="ctr">
                <a:lnSpc>
                  <a:spcPts val="3299"/>
                </a:lnSpc>
              </a:pPr>
            </a:p>
          </p:txBody>
        </p:sp>
      </p:grpSp>
      <p:grpSp>
        <p:nvGrpSpPr>
          <p:cNvPr name="Group 8" id="8"/>
          <p:cNvGrpSpPr/>
          <p:nvPr/>
        </p:nvGrpSpPr>
        <p:grpSpPr>
          <a:xfrm rot="0">
            <a:off x="2709567" y="7519522"/>
            <a:ext cx="4154597" cy="2096135"/>
            <a:chOff x="0" y="0"/>
            <a:chExt cx="1094215" cy="552068"/>
          </a:xfrm>
        </p:grpSpPr>
        <p:sp>
          <p:nvSpPr>
            <p:cNvPr name="Freeform 9" id="9"/>
            <p:cNvSpPr/>
            <p:nvPr/>
          </p:nvSpPr>
          <p:spPr>
            <a:xfrm flipH="false" flipV="false" rot="0">
              <a:off x="0" y="0"/>
              <a:ext cx="1094215" cy="552068"/>
            </a:xfrm>
            <a:custGeom>
              <a:avLst/>
              <a:gdLst/>
              <a:ahLst/>
              <a:cxnLst/>
              <a:rect r="r" b="b" t="t" l="l"/>
              <a:pathLst>
                <a:path h="552068" w="1094215">
                  <a:moveTo>
                    <a:pt x="5590" y="0"/>
                  </a:moveTo>
                  <a:lnTo>
                    <a:pt x="1088624" y="0"/>
                  </a:lnTo>
                  <a:cubicBezTo>
                    <a:pt x="1091712" y="0"/>
                    <a:pt x="1094215" y="2503"/>
                    <a:pt x="1094215" y="5590"/>
                  </a:cubicBezTo>
                  <a:lnTo>
                    <a:pt x="1094215" y="546478"/>
                  </a:lnTo>
                  <a:cubicBezTo>
                    <a:pt x="1094215" y="547961"/>
                    <a:pt x="1093626" y="549383"/>
                    <a:pt x="1092577" y="550431"/>
                  </a:cubicBezTo>
                  <a:cubicBezTo>
                    <a:pt x="1091529" y="551480"/>
                    <a:pt x="1090107" y="552068"/>
                    <a:pt x="1088624" y="552068"/>
                  </a:cubicBezTo>
                  <a:lnTo>
                    <a:pt x="5590" y="552068"/>
                  </a:lnTo>
                  <a:cubicBezTo>
                    <a:pt x="2503" y="552068"/>
                    <a:pt x="0" y="549566"/>
                    <a:pt x="0" y="546478"/>
                  </a:cubicBezTo>
                  <a:lnTo>
                    <a:pt x="0" y="5590"/>
                  </a:lnTo>
                  <a:cubicBezTo>
                    <a:pt x="0" y="2503"/>
                    <a:pt x="2503" y="0"/>
                    <a:pt x="5590" y="0"/>
                  </a:cubicBezTo>
                  <a:close/>
                </a:path>
              </a:pathLst>
            </a:custGeom>
            <a:solidFill>
              <a:srgbClr val="2C92D5"/>
            </a:solidFill>
          </p:spPr>
        </p:sp>
        <p:sp>
          <p:nvSpPr>
            <p:cNvPr name="TextBox 10" id="10"/>
            <p:cNvSpPr txBox="true"/>
            <p:nvPr/>
          </p:nvSpPr>
          <p:spPr>
            <a:xfrm>
              <a:off x="0" y="-57150"/>
              <a:ext cx="1094215" cy="609218"/>
            </a:xfrm>
            <a:prstGeom prst="rect">
              <a:avLst/>
            </a:prstGeom>
          </p:spPr>
          <p:txBody>
            <a:bodyPr anchor="ctr" rtlCol="false" tIns="50800" lIns="50800" bIns="50800" rIns="50800"/>
            <a:lstStyle/>
            <a:p>
              <a:pPr algn="ctr">
                <a:lnSpc>
                  <a:spcPts val="3299"/>
                </a:lnSpc>
              </a:pPr>
              <a:r>
                <a:rPr lang="en-US" sz="2199" spc="109">
                  <a:solidFill>
                    <a:srgbClr val="FFFFFF"/>
                  </a:solidFill>
                  <a:latin typeface="Aileron"/>
                  <a:ea typeface="Aileron"/>
                  <a:cs typeface="Aileron"/>
                  <a:sym typeface="Aileron"/>
                </a:rPr>
                <a:t>Dart uses isolates for concurrency. Isolates are independent workers that don’t share memory but can communicate via messages.</a:t>
              </a:r>
            </a:p>
          </p:txBody>
        </p:sp>
      </p:grpSp>
      <p:grpSp>
        <p:nvGrpSpPr>
          <p:cNvPr name="Group 11" id="11"/>
          <p:cNvGrpSpPr/>
          <p:nvPr/>
        </p:nvGrpSpPr>
        <p:grpSpPr>
          <a:xfrm rot="0">
            <a:off x="2875122" y="1047506"/>
            <a:ext cx="3152205" cy="2096135"/>
            <a:chOff x="0" y="0"/>
            <a:chExt cx="830210" cy="552068"/>
          </a:xfrm>
        </p:grpSpPr>
        <p:sp>
          <p:nvSpPr>
            <p:cNvPr name="Freeform 12" id="12"/>
            <p:cNvSpPr/>
            <p:nvPr/>
          </p:nvSpPr>
          <p:spPr>
            <a:xfrm flipH="false" flipV="false" rot="0">
              <a:off x="0" y="0"/>
              <a:ext cx="830210" cy="552068"/>
            </a:xfrm>
            <a:custGeom>
              <a:avLst/>
              <a:gdLst/>
              <a:ahLst/>
              <a:cxnLst/>
              <a:rect r="r" b="b" t="t" l="l"/>
              <a:pathLst>
                <a:path h="552068" w="830210">
                  <a:moveTo>
                    <a:pt x="7368" y="0"/>
                  </a:moveTo>
                  <a:lnTo>
                    <a:pt x="822842" y="0"/>
                  </a:lnTo>
                  <a:cubicBezTo>
                    <a:pt x="826912" y="0"/>
                    <a:pt x="830210" y="3299"/>
                    <a:pt x="830210" y="7368"/>
                  </a:cubicBezTo>
                  <a:lnTo>
                    <a:pt x="830210" y="544700"/>
                  </a:lnTo>
                  <a:cubicBezTo>
                    <a:pt x="830210" y="548770"/>
                    <a:pt x="826912" y="552068"/>
                    <a:pt x="822842" y="552068"/>
                  </a:cubicBezTo>
                  <a:lnTo>
                    <a:pt x="7368" y="552068"/>
                  </a:lnTo>
                  <a:cubicBezTo>
                    <a:pt x="3299" y="552068"/>
                    <a:pt x="0" y="548770"/>
                    <a:pt x="0" y="544700"/>
                  </a:cubicBezTo>
                  <a:lnTo>
                    <a:pt x="0" y="7368"/>
                  </a:lnTo>
                  <a:cubicBezTo>
                    <a:pt x="0" y="3299"/>
                    <a:pt x="3299" y="0"/>
                    <a:pt x="7368" y="0"/>
                  </a:cubicBezTo>
                  <a:close/>
                </a:path>
              </a:pathLst>
            </a:custGeom>
            <a:solidFill>
              <a:srgbClr val="55C4D4"/>
            </a:solidFill>
          </p:spPr>
        </p:sp>
        <p:sp>
          <p:nvSpPr>
            <p:cNvPr name="TextBox 13" id="13"/>
            <p:cNvSpPr txBox="true"/>
            <p:nvPr/>
          </p:nvSpPr>
          <p:spPr>
            <a:xfrm>
              <a:off x="0" y="-57150"/>
              <a:ext cx="830210" cy="609218"/>
            </a:xfrm>
            <a:prstGeom prst="rect">
              <a:avLst/>
            </a:prstGeom>
          </p:spPr>
          <p:txBody>
            <a:bodyPr anchor="ctr" rtlCol="false" tIns="50800" lIns="50800" bIns="50800" rIns="50800"/>
            <a:lstStyle/>
            <a:p>
              <a:pPr algn="ctr">
                <a:lnSpc>
                  <a:spcPts val="3299"/>
                </a:lnSpc>
              </a:pPr>
              <a:r>
                <a:rPr lang="en-US" sz="2199" spc="109">
                  <a:solidFill>
                    <a:srgbClr val="FFFFFF"/>
                  </a:solidFill>
                  <a:latin typeface="Aileron Bold"/>
                  <a:ea typeface="Aileron Bold"/>
                  <a:cs typeface="Aileron Bold"/>
                  <a:sym typeface="Aileron Bold"/>
                </a:rPr>
                <a:t>Lexical Scoping </a:t>
              </a:r>
              <a:r>
                <a:rPr lang="en-US" sz="2199" spc="109">
                  <a:solidFill>
                    <a:srgbClr val="FFFFFF"/>
                  </a:solidFill>
                  <a:latin typeface="Aileron"/>
                  <a:ea typeface="Aileron"/>
                  <a:cs typeface="Aileron"/>
                  <a:sym typeface="Aileron"/>
                </a:rPr>
                <a:t>Functions can see and use variables from their parent functions.</a:t>
              </a:r>
            </a:p>
          </p:txBody>
        </p:sp>
      </p:grpSp>
      <p:grpSp>
        <p:nvGrpSpPr>
          <p:cNvPr name="Group 14" id="14"/>
          <p:cNvGrpSpPr/>
          <p:nvPr/>
        </p:nvGrpSpPr>
        <p:grpSpPr>
          <a:xfrm rot="0">
            <a:off x="2156797" y="3923497"/>
            <a:ext cx="4051505" cy="2505710"/>
            <a:chOff x="0" y="0"/>
            <a:chExt cx="1067063" cy="659940"/>
          </a:xfrm>
        </p:grpSpPr>
        <p:sp>
          <p:nvSpPr>
            <p:cNvPr name="Freeform 15" id="15"/>
            <p:cNvSpPr/>
            <p:nvPr/>
          </p:nvSpPr>
          <p:spPr>
            <a:xfrm flipH="false" flipV="false" rot="0">
              <a:off x="0" y="0"/>
              <a:ext cx="1067063" cy="659940"/>
            </a:xfrm>
            <a:custGeom>
              <a:avLst/>
              <a:gdLst/>
              <a:ahLst/>
              <a:cxnLst/>
              <a:rect r="r" b="b" t="t" l="l"/>
              <a:pathLst>
                <a:path h="659940" w="1067063">
                  <a:moveTo>
                    <a:pt x="5733" y="0"/>
                  </a:moveTo>
                  <a:lnTo>
                    <a:pt x="1061330" y="0"/>
                  </a:lnTo>
                  <a:cubicBezTo>
                    <a:pt x="1062851" y="0"/>
                    <a:pt x="1064309" y="604"/>
                    <a:pt x="1065384" y="1679"/>
                  </a:cubicBezTo>
                  <a:cubicBezTo>
                    <a:pt x="1066459" y="2754"/>
                    <a:pt x="1067063" y="4212"/>
                    <a:pt x="1067063" y="5733"/>
                  </a:cubicBezTo>
                  <a:lnTo>
                    <a:pt x="1067063" y="654207"/>
                  </a:lnTo>
                  <a:cubicBezTo>
                    <a:pt x="1067063" y="655728"/>
                    <a:pt x="1066459" y="657186"/>
                    <a:pt x="1065384" y="658261"/>
                  </a:cubicBezTo>
                  <a:cubicBezTo>
                    <a:pt x="1064309" y="659336"/>
                    <a:pt x="1062851" y="659940"/>
                    <a:pt x="1061330" y="659940"/>
                  </a:cubicBezTo>
                  <a:lnTo>
                    <a:pt x="5733" y="659940"/>
                  </a:lnTo>
                  <a:cubicBezTo>
                    <a:pt x="4212" y="659940"/>
                    <a:pt x="2754" y="659336"/>
                    <a:pt x="1679" y="658261"/>
                  </a:cubicBezTo>
                  <a:cubicBezTo>
                    <a:pt x="604" y="657186"/>
                    <a:pt x="0" y="655728"/>
                    <a:pt x="0" y="654207"/>
                  </a:cubicBezTo>
                  <a:lnTo>
                    <a:pt x="0" y="5733"/>
                  </a:lnTo>
                  <a:cubicBezTo>
                    <a:pt x="0" y="4212"/>
                    <a:pt x="604" y="2754"/>
                    <a:pt x="1679" y="1679"/>
                  </a:cubicBezTo>
                  <a:cubicBezTo>
                    <a:pt x="2754" y="604"/>
                    <a:pt x="4212" y="0"/>
                    <a:pt x="5733" y="0"/>
                  </a:cubicBezTo>
                  <a:close/>
                </a:path>
              </a:pathLst>
            </a:custGeom>
            <a:solidFill>
              <a:srgbClr val="3EDAD8"/>
            </a:solidFill>
          </p:spPr>
        </p:sp>
        <p:sp>
          <p:nvSpPr>
            <p:cNvPr name="TextBox 16" id="16"/>
            <p:cNvSpPr txBox="true"/>
            <p:nvPr/>
          </p:nvSpPr>
          <p:spPr>
            <a:xfrm>
              <a:off x="0" y="-57150"/>
              <a:ext cx="1067063" cy="717090"/>
            </a:xfrm>
            <a:prstGeom prst="rect">
              <a:avLst/>
            </a:prstGeom>
          </p:spPr>
          <p:txBody>
            <a:bodyPr anchor="ctr" rtlCol="false" tIns="50800" lIns="50800" bIns="50800" rIns="50800"/>
            <a:lstStyle/>
            <a:p>
              <a:pPr algn="ctr">
                <a:lnSpc>
                  <a:spcPts val="3299"/>
                </a:lnSpc>
              </a:pPr>
              <a:r>
                <a:rPr lang="en-US" sz="2199" spc="109">
                  <a:solidFill>
                    <a:srgbClr val="FFFFFF"/>
                  </a:solidFill>
                  <a:latin typeface="Aileron"/>
                  <a:ea typeface="Aileron"/>
                  <a:cs typeface="Aileron"/>
                  <a:sym typeface="Aileron"/>
                </a:rPr>
                <a:t>Supports single inheritance, meaning a class can only inherit from one superclass. However, Dart allows you to use mixins to reuse code across multiple classes.</a:t>
              </a:r>
            </a:p>
          </p:txBody>
        </p:sp>
      </p:grpSp>
      <p:sp>
        <p:nvSpPr>
          <p:cNvPr name="AutoShape 17" id="17"/>
          <p:cNvSpPr/>
          <p:nvPr/>
        </p:nvSpPr>
        <p:spPr>
          <a:xfrm>
            <a:off x="6027327" y="2095574"/>
            <a:ext cx="2478632" cy="0"/>
          </a:xfrm>
          <a:prstGeom prst="line">
            <a:avLst/>
          </a:prstGeom>
          <a:ln cap="flat" w="38100">
            <a:solidFill>
              <a:srgbClr val="A8A8A8"/>
            </a:solidFill>
            <a:prstDash val="solid"/>
            <a:headEnd type="triangle" len="med" w="lg"/>
            <a:tailEnd type="none" len="sm" w="sm"/>
          </a:ln>
        </p:spPr>
      </p:sp>
      <p:sp>
        <p:nvSpPr>
          <p:cNvPr name="AutoShape 18" id="18"/>
          <p:cNvSpPr/>
          <p:nvPr/>
        </p:nvSpPr>
        <p:spPr>
          <a:xfrm flipV="true">
            <a:off x="9679109" y="2882974"/>
            <a:ext cx="2080725" cy="19050"/>
          </a:xfrm>
          <a:prstGeom prst="line">
            <a:avLst/>
          </a:prstGeom>
          <a:ln cap="flat" w="38100">
            <a:solidFill>
              <a:srgbClr val="A8A8A8"/>
            </a:solidFill>
            <a:prstDash val="solid"/>
            <a:headEnd type="none" len="sm" w="sm"/>
            <a:tailEnd type="triangle" len="med" w="lg"/>
          </a:ln>
        </p:spPr>
      </p:sp>
      <p:sp>
        <p:nvSpPr>
          <p:cNvPr name="AutoShape 19" id="19"/>
          <p:cNvSpPr/>
          <p:nvPr/>
        </p:nvSpPr>
        <p:spPr>
          <a:xfrm>
            <a:off x="6208302" y="5176352"/>
            <a:ext cx="1377224" cy="18899"/>
          </a:xfrm>
          <a:prstGeom prst="line">
            <a:avLst/>
          </a:prstGeom>
          <a:ln cap="flat" w="38100">
            <a:solidFill>
              <a:srgbClr val="A8A8A8"/>
            </a:solidFill>
            <a:prstDash val="solid"/>
            <a:headEnd type="triangle" len="med" w="lg"/>
            <a:tailEnd type="none" len="sm" w="sm"/>
          </a:ln>
        </p:spPr>
      </p:sp>
      <p:sp>
        <p:nvSpPr>
          <p:cNvPr name="AutoShape 20" id="20"/>
          <p:cNvSpPr/>
          <p:nvPr/>
        </p:nvSpPr>
        <p:spPr>
          <a:xfrm>
            <a:off x="6864164" y="8567590"/>
            <a:ext cx="2757795" cy="0"/>
          </a:xfrm>
          <a:prstGeom prst="line">
            <a:avLst/>
          </a:prstGeom>
          <a:ln cap="flat" w="38100">
            <a:solidFill>
              <a:srgbClr val="A8A8A8"/>
            </a:solidFill>
            <a:prstDash val="solid"/>
            <a:headEnd type="triangle" len="med" w="lg"/>
            <a:tailEnd type="none" len="sm" w="sm"/>
          </a:ln>
        </p:spPr>
      </p:sp>
      <p:sp>
        <p:nvSpPr>
          <p:cNvPr name="AutoShape 21" id="21"/>
          <p:cNvSpPr/>
          <p:nvPr/>
        </p:nvSpPr>
        <p:spPr>
          <a:xfrm flipV="true">
            <a:off x="8486909" y="2095574"/>
            <a:ext cx="0" cy="2436509"/>
          </a:xfrm>
          <a:prstGeom prst="line">
            <a:avLst/>
          </a:prstGeom>
          <a:ln cap="flat" w="38100">
            <a:solidFill>
              <a:srgbClr val="A8A8A8"/>
            </a:solidFill>
            <a:prstDash val="solid"/>
            <a:headEnd type="none" len="sm" w="sm"/>
            <a:tailEnd type="none" len="sm" w="sm"/>
          </a:ln>
        </p:spPr>
      </p:sp>
      <p:sp>
        <p:nvSpPr>
          <p:cNvPr name="AutoShape 22" id="22"/>
          <p:cNvSpPr/>
          <p:nvPr/>
        </p:nvSpPr>
        <p:spPr>
          <a:xfrm rot="-5400000">
            <a:off x="8874746" y="3668287"/>
            <a:ext cx="1608726" cy="0"/>
          </a:xfrm>
          <a:prstGeom prst="line">
            <a:avLst/>
          </a:prstGeom>
          <a:ln cap="flat" w="38100">
            <a:solidFill>
              <a:srgbClr val="A8A8A8"/>
            </a:solidFill>
            <a:prstDash val="solid"/>
            <a:headEnd type="none" len="sm" w="sm"/>
            <a:tailEnd type="none" len="sm" w="sm"/>
          </a:ln>
        </p:spPr>
      </p:sp>
      <p:sp>
        <p:nvSpPr>
          <p:cNvPr name="AutoShape 23" id="23"/>
          <p:cNvSpPr/>
          <p:nvPr/>
        </p:nvSpPr>
        <p:spPr>
          <a:xfrm flipH="true" flipV="true">
            <a:off x="9621959" y="6734080"/>
            <a:ext cx="57150" cy="2393594"/>
          </a:xfrm>
          <a:prstGeom prst="line">
            <a:avLst/>
          </a:prstGeom>
          <a:ln cap="flat" w="38100">
            <a:solidFill>
              <a:srgbClr val="A8A8A8"/>
            </a:solidFill>
            <a:prstDash val="solid"/>
            <a:headEnd type="none" len="sm" w="sm"/>
            <a:tailEnd type="none" len="sm" w="sm"/>
          </a:ln>
        </p:spPr>
      </p:sp>
      <p:sp>
        <p:nvSpPr>
          <p:cNvPr name="AutoShape 24" id="24"/>
          <p:cNvSpPr/>
          <p:nvPr/>
        </p:nvSpPr>
        <p:spPr>
          <a:xfrm>
            <a:off x="9641009" y="6432117"/>
            <a:ext cx="2413144" cy="0"/>
          </a:xfrm>
          <a:prstGeom prst="line">
            <a:avLst/>
          </a:prstGeom>
          <a:ln cap="flat" w="38100">
            <a:solidFill>
              <a:srgbClr val="A8A8A8"/>
            </a:solidFill>
            <a:prstDash val="solid"/>
            <a:headEnd type="none" len="sm" w="sm"/>
            <a:tailEnd type="triangle" len="med" w="lg"/>
          </a:ln>
        </p:spPr>
      </p:sp>
      <p:grpSp>
        <p:nvGrpSpPr>
          <p:cNvPr name="Group 25" id="25"/>
          <p:cNvGrpSpPr/>
          <p:nvPr/>
        </p:nvGrpSpPr>
        <p:grpSpPr>
          <a:xfrm rot="0">
            <a:off x="7360827" y="3496439"/>
            <a:ext cx="3359826" cy="3359826"/>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538A"/>
            </a:solidFill>
          </p:spPr>
        </p:sp>
        <p:sp>
          <p:nvSpPr>
            <p:cNvPr name="TextBox 27" id="27"/>
            <p:cNvSpPr txBox="true"/>
            <p:nvPr/>
          </p:nvSpPr>
          <p:spPr>
            <a:xfrm>
              <a:off x="76200" y="0"/>
              <a:ext cx="660400" cy="736600"/>
            </a:xfrm>
            <a:prstGeom prst="rect">
              <a:avLst/>
            </a:prstGeom>
          </p:spPr>
          <p:txBody>
            <a:bodyPr anchor="ctr" rtlCol="false" tIns="50800" lIns="50800" bIns="50800" rIns="50800"/>
            <a:lstStyle/>
            <a:p>
              <a:pPr algn="ctr">
                <a:lnSpc>
                  <a:spcPts val="3899"/>
                </a:lnSpc>
              </a:pPr>
              <a:r>
                <a:rPr lang="en-US" sz="2599" spc="129">
                  <a:solidFill>
                    <a:srgbClr val="FFFFFF"/>
                  </a:solidFill>
                  <a:latin typeface="Aileron Bold"/>
                  <a:ea typeface="Aileron Bold"/>
                  <a:cs typeface="Aileron Bold"/>
                  <a:sym typeface="Aileron Bold"/>
                </a:rPr>
                <a:t>DART FEATURES</a:t>
              </a:r>
            </a:p>
          </p:txBody>
        </p:sp>
      </p:grpSp>
      <p:sp>
        <p:nvSpPr>
          <p:cNvPr name="TextBox 28" id="28"/>
          <p:cNvSpPr txBox="true"/>
          <p:nvPr/>
        </p:nvSpPr>
        <p:spPr>
          <a:xfrm rot="0">
            <a:off x="16122135" y="9558371"/>
            <a:ext cx="1992745" cy="432161"/>
          </a:xfrm>
          <a:prstGeom prst="rect">
            <a:avLst/>
          </a:prstGeom>
        </p:spPr>
        <p:txBody>
          <a:bodyPr anchor="t" rtlCol="false" tIns="0" lIns="0" bIns="0" rIns="0">
            <a:spAutoFit/>
          </a:bodyPr>
          <a:lstStyle/>
          <a:p>
            <a:pPr algn="l">
              <a:lnSpc>
                <a:spcPts val="3539"/>
              </a:lnSpc>
            </a:pPr>
            <a:r>
              <a:rPr lang="en-US" sz="2527">
                <a:solidFill>
                  <a:srgbClr val="5D5D5D"/>
                </a:solidFill>
                <a:latin typeface="Clear Sans"/>
                <a:ea typeface="Clear Sans"/>
                <a:cs typeface="Clear Sans"/>
                <a:sym typeface="Clear Sans"/>
              </a:rPr>
              <a:t>by Todd Nash</a:t>
            </a:r>
          </a:p>
        </p:txBody>
      </p:sp>
      <p:sp>
        <p:nvSpPr>
          <p:cNvPr name="Freeform 29" id="29"/>
          <p:cNvSpPr/>
          <p:nvPr/>
        </p:nvSpPr>
        <p:spPr>
          <a:xfrm flipH="false" flipV="false" rot="0">
            <a:off x="121822" y="179696"/>
            <a:ext cx="1376970" cy="1376970"/>
          </a:xfrm>
          <a:custGeom>
            <a:avLst/>
            <a:gdLst/>
            <a:ahLst/>
            <a:cxnLst/>
            <a:rect r="r" b="b" t="t" l="l"/>
            <a:pathLst>
              <a:path h="1376970" w="1376970">
                <a:moveTo>
                  <a:pt x="0" y="0"/>
                </a:moveTo>
                <a:lnTo>
                  <a:pt x="1376969" y="0"/>
                </a:lnTo>
                <a:lnTo>
                  <a:pt x="1376969" y="1376969"/>
                </a:lnTo>
                <a:lnTo>
                  <a:pt x="0" y="1376969"/>
                </a:lnTo>
                <a:lnTo>
                  <a:pt x="0" y="0"/>
                </a:lnTo>
                <a:close/>
              </a:path>
            </a:pathLst>
          </a:custGeom>
          <a:blipFill>
            <a:blip r:embed="rId3"/>
            <a:stretch>
              <a:fillRect l="0" t="0" r="0" b="0"/>
            </a:stretch>
          </a:blipFill>
        </p:spPr>
      </p:sp>
      <p:grpSp>
        <p:nvGrpSpPr>
          <p:cNvPr name="Group 30" id="30"/>
          <p:cNvGrpSpPr/>
          <p:nvPr/>
        </p:nvGrpSpPr>
        <p:grpSpPr>
          <a:xfrm rot="0">
            <a:off x="11305469" y="8489182"/>
            <a:ext cx="2720277" cy="1276985"/>
            <a:chOff x="0" y="0"/>
            <a:chExt cx="716451" cy="336325"/>
          </a:xfrm>
        </p:grpSpPr>
        <p:sp>
          <p:nvSpPr>
            <p:cNvPr name="Freeform 31" id="31"/>
            <p:cNvSpPr/>
            <p:nvPr/>
          </p:nvSpPr>
          <p:spPr>
            <a:xfrm flipH="false" flipV="false" rot="0">
              <a:off x="0" y="0"/>
              <a:ext cx="716451" cy="336325"/>
            </a:xfrm>
            <a:custGeom>
              <a:avLst/>
              <a:gdLst/>
              <a:ahLst/>
              <a:cxnLst/>
              <a:rect r="r" b="b" t="t" l="l"/>
              <a:pathLst>
                <a:path h="336325" w="716451">
                  <a:moveTo>
                    <a:pt x="8538" y="0"/>
                  </a:moveTo>
                  <a:lnTo>
                    <a:pt x="707913" y="0"/>
                  </a:lnTo>
                  <a:cubicBezTo>
                    <a:pt x="710178" y="0"/>
                    <a:pt x="712350" y="900"/>
                    <a:pt x="713951" y="2501"/>
                  </a:cubicBezTo>
                  <a:cubicBezTo>
                    <a:pt x="715552" y="4102"/>
                    <a:pt x="716451" y="6274"/>
                    <a:pt x="716451" y="8538"/>
                  </a:cubicBezTo>
                  <a:lnTo>
                    <a:pt x="716451" y="327787"/>
                  </a:lnTo>
                  <a:cubicBezTo>
                    <a:pt x="716451" y="330052"/>
                    <a:pt x="715552" y="332223"/>
                    <a:pt x="713951" y="333825"/>
                  </a:cubicBezTo>
                  <a:cubicBezTo>
                    <a:pt x="712350" y="335426"/>
                    <a:pt x="710178" y="336325"/>
                    <a:pt x="707913" y="336325"/>
                  </a:cubicBezTo>
                  <a:lnTo>
                    <a:pt x="8538" y="336325"/>
                  </a:lnTo>
                  <a:cubicBezTo>
                    <a:pt x="6274" y="336325"/>
                    <a:pt x="4102" y="335426"/>
                    <a:pt x="2501" y="333825"/>
                  </a:cubicBezTo>
                  <a:cubicBezTo>
                    <a:pt x="900" y="332223"/>
                    <a:pt x="0" y="330052"/>
                    <a:pt x="0" y="327787"/>
                  </a:cubicBezTo>
                  <a:lnTo>
                    <a:pt x="0" y="8538"/>
                  </a:lnTo>
                  <a:cubicBezTo>
                    <a:pt x="0" y="6274"/>
                    <a:pt x="900" y="4102"/>
                    <a:pt x="2501" y="2501"/>
                  </a:cubicBezTo>
                  <a:cubicBezTo>
                    <a:pt x="4102" y="900"/>
                    <a:pt x="6274" y="0"/>
                    <a:pt x="8538" y="0"/>
                  </a:cubicBezTo>
                  <a:close/>
                </a:path>
              </a:pathLst>
            </a:custGeom>
            <a:solidFill>
              <a:srgbClr val="55C4D4"/>
            </a:solidFill>
          </p:spPr>
        </p:sp>
        <p:sp>
          <p:nvSpPr>
            <p:cNvPr name="TextBox 32" id="32"/>
            <p:cNvSpPr txBox="true"/>
            <p:nvPr/>
          </p:nvSpPr>
          <p:spPr>
            <a:xfrm>
              <a:off x="0" y="-57150"/>
              <a:ext cx="716451" cy="393475"/>
            </a:xfrm>
            <a:prstGeom prst="rect">
              <a:avLst/>
            </a:prstGeom>
          </p:spPr>
          <p:txBody>
            <a:bodyPr anchor="ctr" rtlCol="false" tIns="50800" lIns="50800" bIns="50800" rIns="50800"/>
            <a:lstStyle/>
            <a:p>
              <a:pPr algn="ctr">
                <a:lnSpc>
                  <a:spcPts val="3299"/>
                </a:lnSpc>
              </a:pPr>
              <a:r>
                <a:rPr lang="en-US" sz="2199" spc="109">
                  <a:solidFill>
                    <a:srgbClr val="FFFFFF"/>
                  </a:solidFill>
                  <a:latin typeface="Aileron"/>
                  <a:ea typeface="Aileron"/>
                  <a:cs typeface="Aileron"/>
                  <a:sym typeface="Aileron"/>
                </a:rPr>
                <a:t>Statically typed &amp; null safety to minimize errors.</a:t>
              </a:r>
            </a:p>
          </p:txBody>
        </p:sp>
      </p:grpSp>
      <p:sp>
        <p:nvSpPr>
          <p:cNvPr name="AutoShape 33" id="33"/>
          <p:cNvSpPr/>
          <p:nvPr/>
        </p:nvSpPr>
        <p:spPr>
          <a:xfrm flipV="true">
            <a:off x="9679109" y="9127674"/>
            <a:ext cx="1626360" cy="0"/>
          </a:xfrm>
          <a:prstGeom prst="line">
            <a:avLst/>
          </a:prstGeom>
          <a:ln cap="flat" w="38100">
            <a:solidFill>
              <a:srgbClr val="A8A8A8"/>
            </a:solidFill>
            <a:prstDash val="solid"/>
            <a:headEnd type="none" len="sm" w="sm"/>
            <a:tailEnd type="none" len="sm" w="sm"/>
          </a:ln>
        </p:spPr>
      </p:sp>
      <p:sp>
        <p:nvSpPr>
          <p:cNvPr name="TextBox 34" id="34"/>
          <p:cNvSpPr txBox="true"/>
          <p:nvPr/>
        </p:nvSpPr>
        <p:spPr>
          <a:xfrm rot="0">
            <a:off x="6806457" y="257958"/>
            <a:ext cx="11718301" cy="886386"/>
          </a:xfrm>
          <a:prstGeom prst="rect">
            <a:avLst/>
          </a:prstGeom>
        </p:spPr>
        <p:txBody>
          <a:bodyPr anchor="t" rtlCol="false" tIns="0" lIns="0" bIns="0" rIns="0">
            <a:spAutoFit/>
          </a:bodyPr>
          <a:lstStyle/>
          <a:p>
            <a:pPr algn="l">
              <a:lnSpc>
                <a:spcPts val="7319"/>
              </a:lnSpc>
            </a:pPr>
            <a:r>
              <a:rPr lang="en-US" sz="5227">
                <a:solidFill>
                  <a:srgbClr val="000000"/>
                </a:solidFill>
                <a:latin typeface="Clear Sans Bold"/>
                <a:ea typeface="Clear Sans Bold"/>
                <a:cs typeface="Clear Sans Bold"/>
                <a:sym typeface="Clear Sans Bold"/>
              </a:rPr>
              <a:t>What is Dart?</a:t>
            </a:r>
          </a:p>
        </p:txBody>
      </p:sp>
    </p:spTree>
  </p:cSld>
  <p:clrMapOvr>
    <a:masterClrMapping/>
  </p:clrMapOvr>
  <p:transition spd="fast">
    <p:push dir="l"/>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1021879" y="45034"/>
            <a:ext cx="7266121" cy="4087193"/>
            <a:chOff x="0" y="0"/>
            <a:chExt cx="11206661" cy="6303747"/>
          </a:xfrm>
        </p:grpSpPr>
        <p:sp>
          <p:nvSpPr>
            <p:cNvPr name="Freeform 3" id="3"/>
            <p:cNvSpPr/>
            <p:nvPr/>
          </p:nvSpPr>
          <p:spPr>
            <a:xfrm flipH="false" flipV="false" rot="0">
              <a:off x="0" y="0"/>
              <a:ext cx="11206662" cy="6303747"/>
            </a:xfrm>
            <a:custGeom>
              <a:avLst/>
              <a:gdLst/>
              <a:ahLst/>
              <a:cxnLst/>
              <a:rect r="r" b="b" t="t" l="l"/>
              <a:pathLst>
                <a:path h="6303747" w="11206662">
                  <a:moveTo>
                    <a:pt x="11206662" y="6303747"/>
                  </a:moveTo>
                  <a:lnTo>
                    <a:pt x="0" y="6303747"/>
                  </a:lnTo>
                  <a:lnTo>
                    <a:pt x="0" y="0"/>
                  </a:lnTo>
                  <a:lnTo>
                    <a:pt x="11206662" y="6303747"/>
                  </a:lnTo>
                  <a:close/>
                </a:path>
              </a:pathLst>
            </a:custGeom>
            <a:solidFill>
              <a:srgbClr val="5840BA"/>
            </a:solidFill>
          </p:spPr>
        </p:sp>
      </p:grpSp>
      <p:sp>
        <p:nvSpPr>
          <p:cNvPr name="Freeform 4" id="4"/>
          <p:cNvSpPr/>
          <p:nvPr/>
        </p:nvSpPr>
        <p:spPr>
          <a:xfrm flipH="false" flipV="false" rot="-5400000">
            <a:off x="12710558" y="8403067"/>
            <a:ext cx="790242" cy="920224"/>
          </a:xfrm>
          <a:custGeom>
            <a:avLst/>
            <a:gdLst/>
            <a:ahLst/>
            <a:cxnLst/>
            <a:rect r="r" b="b" t="t" l="l"/>
            <a:pathLst>
              <a:path h="920224" w="790242">
                <a:moveTo>
                  <a:pt x="0" y="0"/>
                </a:moveTo>
                <a:lnTo>
                  <a:pt x="790243" y="0"/>
                </a:lnTo>
                <a:lnTo>
                  <a:pt x="790243" y="920224"/>
                </a:lnTo>
                <a:lnTo>
                  <a:pt x="0" y="920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a:off x="15972473" y="2581615"/>
            <a:ext cx="2292070" cy="1323327"/>
          </a:xfrm>
          <a:prstGeom prst="line">
            <a:avLst/>
          </a:prstGeom>
          <a:ln cap="flat" w="19050">
            <a:solidFill>
              <a:srgbClr val="E9E9E9"/>
            </a:solidFill>
            <a:prstDash val="solid"/>
            <a:headEnd type="none" len="sm" w="sm"/>
            <a:tailEnd type="none" len="sm" w="sm"/>
          </a:ln>
        </p:spPr>
      </p:sp>
      <p:sp>
        <p:nvSpPr>
          <p:cNvPr name="Freeform 6" id="6"/>
          <p:cNvSpPr/>
          <p:nvPr/>
        </p:nvSpPr>
        <p:spPr>
          <a:xfrm flipH="false" flipV="false" rot="0">
            <a:off x="684154" y="193588"/>
            <a:ext cx="2088630" cy="2088630"/>
          </a:xfrm>
          <a:custGeom>
            <a:avLst/>
            <a:gdLst/>
            <a:ahLst/>
            <a:cxnLst/>
            <a:rect r="r" b="b" t="t" l="l"/>
            <a:pathLst>
              <a:path h="2088630" w="2088630">
                <a:moveTo>
                  <a:pt x="0" y="0"/>
                </a:moveTo>
                <a:lnTo>
                  <a:pt x="2088631" y="0"/>
                </a:lnTo>
                <a:lnTo>
                  <a:pt x="2088631" y="2088631"/>
                </a:lnTo>
                <a:lnTo>
                  <a:pt x="0" y="2088631"/>
                </a:lnTo>
                <a:lnTo>
                  <a:pt x="0" y="0"/>
                </a:lnTo>
                <a:close/>
              </a:path>
            </a:pathLst>
          </a:custGeom>
          <a:blipFill>
            <a:blip r:embed="rId5"/>
            <a:stretch>
              <a:fillRect l="0" t="0" r="0" b="0"/>
            </a:stretch>
          </a:blipFill>
        </p:spPr>
      </p:sp>
      <p:grpSp>
        <p:nvGrpSpPr>
          <p:cNvPr name="Group 7" id="7"/>
          <p:cNvGrpSpPr/>
          <p:nvPr/>
        </p:nvGrpSpPr>
        <p:grpSpPr>
          <a:xfrm rot="0">
            <a:off x="484634" y="3430168"/>
            <a:ext cx="4121230" cy="4599652"/>
            <a:chOff x="0" y="0"/>
            <a:chExt cx="728259" cy="812800"/>
          </a:xfrm>
        </p:grpSpPr>
        <p:sp>
          <p:nvSpPr>
            <p:cNvPr name="Freeform 8" id="8"/>
            <p:cNvSpPr/>
            <p:nvPr/>
          </p:nvSpPr>
          <p:spPr>
            <a:xfrm flipH="false" flipV="false" rot="0">
              <a:off x="0" y="0"/>
              <a:ext cx="728259" cy="812800"/>
            </a:xfrm>
            <a:custGeom>
              <a:avLst/>
              <a:gdLst/>
              <a:ahLst/>
              <a:cxnLst/>
              <a:rect r="r" b="b" t="t" l="l"/>
              <a:pathLst>
                <a:path h="812800" w="728259">
                  <a:moveTo>
                    <a:pt x="141743" y="0"/>
                  </a:moveTo>
                  <a:lnTo>
                    <a:pt x="586515" y="0"/>
                  </a:lnTo>
                  <a:cubicBezTo>
                    <a:pt x="664798" y="0"/>
                    <a:pt x="728259" y="63461"/>
                    <a:pt x="728259" y="141743"/>
                  </a:cubicBezTo>
                  <a:lnTo>
                    <a:pt x="728259" y="671057"/>
                  </a:lnTo>
                  <a:cubicBezTo>
                    <a:pt x="728259" y="749339"/>
                    <a:pt x="664798" y="812800"/>
                    <a:pt x="586515" y="812800"/>
                  </a:cubicBezTo>
                  <a:lnTo>
                    <a:pt x="141743" y="812800"/>
                  </a:lnTo>
                  <a:cubicBezTo>
                    <a:pt x="63461" y="812800"/>
                    <a:pt x="0" y="749339"/>
                    <a:pt x="0" y="671057"/>
                  </a:cubicBezTo>
                  <a:lnTo>
                    <a:pt x="0" y="141743"/>
                  </a:lnTo>
                  <a:cubicBezTo>
                    <a:pt x="0" y="63461"/>
                    <a:pt x="63461" y="0"/>
                    <a:pt x="141743" y="0"/>
                  </a:cubicBezTo>
                  <a:close/>
                </a:path>
              </a:pathLst>
            </a:custGeom>
            <a:solidFill>
              <a:srgbClr val="000000">
                <a:alpha val="0"/>
              </a:srgbClr>
            </a:solidFill>
          </p:spPr>
        </p:sp>
        <p:sp>
          <p:nvSpPr>
            <p:cNvPr name="TextBox 9" id="9"/>
            <p:cNvSpPr txBox="true"/>
            <p:nvPr/>
          </p:nvSpPr>
          <p:spPr>
            <a:xfrm>
              <a:off x="0" y="-66675"/>
              <a:ext cx="728259" cy="879475"/>
            </a:xfrm>
            <a:prstGeom prst="rect">
              <a:avLst/>
            </a:prstGeom>
          </p:spPr>
          <p:txBody>
            <a:bodyPr anchor="ctr" rtlCol="false" tIns="50800" lIns="50800" bIns="50800" rIns="50800"/>
            <a:lstStyle/>
            <a:p>
              <a:pPr algn="l">
                <a:lnSpc>
                  <a:spcPts val="4519"/>
                </a:lnSpc>
              </a:pPr>
              <a:r>
                <a:rPr lang="en-US" sz="3227">
                  <a:solidFill>
                    <a:srgbClr val="000000"/>
                  </a:solidFill>
                  <a:latin typeface="Clear Sans"/>
                  <a:ea typeface="Clear Sans"/>
                  <a:cs typeface="Clear Sans"/>
                  <a:sym typeface="Clear Sans"/>
                </a:rPr>
                <a:t>Influenced by strongly typed languages like Java &amp; C#, and loosely typed dynamic languages like JavaScript.</a:t>
              </a:r>
            </a:p>
            <a:p>
              <a:pPr algn="l">
                <a:lnSpc>
                  <a:spcPts val="4519"/>
                </a:lnSpc>
              </a:pPr>
            </a:p>
          </p:txBody>
        </p:sp>
      </p:grpSp>
      <p:sp>
        <p:nvSpPr>
          <p:cNvPr name="Freeform 10" id="10"/>
          <p:cNvSpPr/>
          <p:nvPr/>
        </p:nvSpPr>
        <p:spPr>
          <a:xfrm flipH="false" flipV="false" rot="0">
            <a:off x="4829939" y="2581615"/>
            <a:ext cx="12288568" cy="5245860"/>
          </a:xfrm>
          <a:custGeom>
            <a:avLst/>
            <a:gdLst/>
            <a:ahLst/>
            <a:cxnLst/>
            <a:rect r="r" b="b" t="t" l="l"/>
            <a:pathLst>
              <a:path h="5245860" w="12288568">
                <a:moveTo>
                  <a:pt x="0" y="0"/>
                </a:moveTo>
                <a:lnTo>
                  <a:pt x="12288568" y="0"/>
                </a:lnTo>
                <a:lnTo>
                  <a:pt x="12288568" y="5245860"/>
                </a:lnTo>
                <a:lnTo>
                  <a:pt x="0" y="5245860"/>
                </a:lnTo>
                <a:lnTo>
                  <a:pt x="0" y="0"/>
                </a:lnTo>
                <a:close/>
              </a:path>
            </a:pathLst>
          </a:custGeom>
          <a:blipFill>
            <a:blip r:embed="rId6"/>
            <a:stretch>
              <a:fillRect l="-1047" t="-5451" r="-775" b="-1593"/>
            </a:stretch>
          </a:blipFill>
        </p:spPr>
      </p:sp>
      <p:sp>
        <p:nvSpPr>
          <p:cNvPr name="TextBox 11" id="11"/>
          <p:cNvSpPr txBox="true"/>
          <p:nvPr/>
        </p:nvSpPr>
        <p:spPr>
          <a:xfrm rot="0">
            <a:off x="16122135" y="9558371"/>
            <a:ext cx="1992745" cy="432161"/>
          </a:xfrm>
          <a:prstGeom prst="rect">
            <a:avLst/>
          </a:prstGeom>
        </p:spPr>
        <p:txBody>
          <a:bodyPr anchor="t" rtlCol="false" tIns="0" lIns="0" bIns="0" rIns="0">
            <a:spAutoFit/>
          </a:bodyPr>
          <a:lstStyle/>
          <a:p>
            <a:pPr algn="l">
              <a:lnSpc>
                <a:spcPts val="3539"/>
              </a:lnSpc>
            </a:pPr>
            <a:r>
              <a:rPr lang="en-US" sz="2527">
                <a:solidFill>
                  <a:srgbClr val="5D5D5D"/>
                </a:solidFill>
                <a:latin typeface="Clear Sans"/>
                <a:ea typeface="Clear Sans"/>
                <a:cs typeface="Clear Sans"/>
                <a:sym typeface="Clear Sans"/>
              </a:rPr>
              <a:t>by Todd Nash</a:t>
            </a:r>
          </a:p>
        </p:txBody>
      </p:sp>
      <p:sp>
        <p:nvSpPr>
          <p:cNvPr name="TextBox 12" id="12"/>
          <p:cNvSpPr txBox="true"/>
          <p:nvPr/>
        </p:nvSpPr>
        <p:spPr>
          <a:xfrm rot="0">
            <a:off x="5681697" y="537882"/>
            <a:ext cx="11718301" cy="886386"/>
          </a:xfrm>
          <a:prstGeom prst="rect">
            <a:avLst/>
          </a:prstGeom>
        </p:spPr>
        <p:txBody>
          <a:bodyPr anchor="t" rtlCol="false" tIns="0" lIns="0" bIns="0" rIns="0">
            <a:spAutoFit/>
          </a:bodyPr>
          <a:lstStyle/>
          <a:p>
            <a:pPr algn="l">
              <a:lnSpc>
                <a:spcPts val="7319"/>
              </a:lnSpc>
            </a:pPr>
            <a:r>
              <a:rPr lang="en-US" sz="5227">
                <a:solidFill>
                  <a:srgbClr val="000000"/>
                </a:solidFill>
                <a:latin typeface="Clear Sans Bold"/>
                <a:ea typeface="Clear Sans Bold"/>
                <a:cs typeface="Clear Sans Bold"/>
                <a:sym typeface="Clear Sans Bold"/>
              </a:rPr>
              <a:t>What is Dart?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DAGL0IuzI4Q</dc:identifier>
  <dcterms:modified xsi:type="dcterms:W3CDTF">2011-08-01T06:04:30Z</dcterms:modified>
  <cp:revision>1</cp:revision>
  <dc:title>Understanding Software Design Patterns</dc:title>
</cp:coreProperties>
</file>