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1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0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1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E858-504E-4303-BB11-9321DCDDF5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7A56-A8A2-4BF3-B3E6-B985D135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John Bells’ Experiment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Bell tests are experiments that test whether the theory of Quantum mechanics satisfies the concept of local realism, which requires the presence of hidden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Apparatus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992845" y="1376549"/>
            <a:ext cx="1930389" cy="1889666"/>
            <a:chOff x="1427335" y="2420888"/>
            <a:chExt cx="1930389" cy="1889666"/>
          </a:xfrm>
        </p:grpSpPr>
        <p:grpSp>
          <p:nvGrpSpPr>
            <p:cNvPr id="7" name="Group 6"/>
            <p:cNvGrpSpPr/>
            <p:nvPr/>
          </p:nvGrpSpPr>
          <p:grpSpPr>
            <a:xfrm>
              <a:off x="1427335" y="2420888"/>
              <a:ext cx="1930389" cy="1889666"/>
              <a:chOff x="1427335" y="2420888"/>
              <a:chExt cx="1930389" cy="18896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5696" y="2420888"/>
                <a:ext cx="1080120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9217842">
                <a:off x="1427335" y="3302442"/>
                <a:ext cx="1094958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2759638">
                <a:off x="2344308" y="3275095"/>
                <a:ext cx="1018720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Up Arrow 7"/>
            <p:cNvSpPr/>
            <p:nvPr/>
          </p:nvSpPr>
          <p:spPr>
            <a:xfrm>
              <a:off x="2085369" y="2556557"/>
              <a:ext cx="580774" cy="1008112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53343" y="1376549"/>
            <a:ext cx="1930389" cy="1889666"/>
            <a:chOff x="1427335" y="2420888"/>
            <a:chExt cx="1930389" cy="1889666"/>
          </a:xfrm>
        </p:grpSpPr>
        <p:grpSp>
          <p:nvGrpSpPr>
            <p:cNvPr id="11" name="Group 10"/>
            <p:cNvGrpSpPr/>
            <p:nvPr/>
          </p:nvGrpSpPr>
          <p:grpSpPr>
            <a:xfrm>
              <a:off x="1427335" y="2420888"/>
              <a:ext cx="1930389" cy="1889666"/>
              <a:chOff x="1427335" y="2420888"/>
              <a:chExt cx="1930389" cy="18896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5696" y="2420888"/>
                <a:ext cx="1080120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9217842">
                <a:off x="1427335" y="3302442"/>
                <a:ext cx="1094958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2759638">
                <a:off x="2344308" y="3275095"/>
                <a:ext cx="1018720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Up Arrow 11"/>
            <p:cNvSpPr/>
            <p:nvPr/>
          </p:nvSpPr>
          <p:spPr>
            <a:xfrm rot="8239187">
              <a:off x="2322451" y="3115581"/>
              <a:ext cx="580774" cy="1008112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15591" y="3861048"/>
            <a:ext cx="750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spin detectors that can measure the spin of a particle in three directions.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direction of measurement is chosen randomly.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We record whether the result of measurement of the spin of the particles is same, or different.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4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dirty="0" smtClean="0"/>
              <a:t>Case I : Hidden variable exists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result of the measurement along each direction is pre-decided. There can only be 8 different combinations of 4 types:</a:t>
            </a:r>
          </a:p>
          <a:p>
            <a:pPr lvl="1"/>
            <a:r>
              <a:rPr lang="en-IN" dirty="0" smtClean="0"/>
              <a:t>3 × ( 1 up and 2 down )</a:t>
            </a:r>
          </a:p>
          <a:p>
            <a:pPr lvl="1"/>
            <a:r>
              <a:rPr lang="en-IN" dirty="0" smtClean="0"/>
              <a:t>3 × ( 1 down and 2 up )</a:t>
            </a:r>
          </a:p>
          <a:p>
            <a:pPr lvl="1"/>
            <a:r>
              <a:rPr lang="en-IN" dirty="0" smtClean="0"/>
              <a:t>1 × ( all up )</a:t>
            </a:r>
          </a:p>
          <a:p>
            <a:pPr lvl="1"/>
            <a:r>
              <a:rPr lang="en-IN" dirty="0" smtClean="0"/>
              <a:t>1 × ( all down )</a:t>
            </a:r>
          </a:p>
          <a:p>
            <a:pPr marL="366713" lvl="1">
              <a:buFont typeface="Arial" pitchFamily="34" charset="0"/>
              <a:buChar char="•"/>
            </a:pPr>
            <a:r>
              <a:rPr lang="en-IN" dirty="0" smtClean="0"/>
              <a:t>Since the particles are entangled, the second particle will have opposite spin to the first particle corresponding to any given direction. </a:t>
            </a:r>
          </a:p>
        </p:txBody>
      </p:sp>
    </p:spTree>
    <p:extLst>
      <p:ext uri="{BB962C8B-B14F-4D97-AF65-F5344CB8AC3E}">
        <p14:creationId xmlns:p14="http://schemas.microsoft.com/office/powerpoint/2010/main" val="16469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84" y="206152"/>
            <a:ext cx="8229600" cy="774576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Type : 1 up and 2 down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89" y="2332153"/>
            <a:ext cx="5062463" cy="1595879"/>
          </a:xfrm>
        </p:spPr>
        <p:txBody>
          <a:bodyPr>
            <a:normAutofit/>
          </a:bodyPr>
          <a:lstStyle/>
          <a:p>
            <a:r>
              <a:rPr lang="en-IN" sz="1800" dirty="0" smtClean="0"/>
              <a:t>Now there are 9 different ways in which the direction of measurement of both the detectors can be chosen :</a:t>
            </a:r>
          </a:p>
          <a:p>
            <a:r>
              <a:rPr lang="en-IN" sz="1800" dirty="0" smtClean="0"/>
              <a:t>Probability of getting different outcomes in this combination =  5/9</a:t>
            </a:r>
            <a:endParaRPr lang="en-IN" sz="1800" dirty="0"/>
          </a:p>
          <a:p>
            <a:endParaRPr lang="en-IN" sz="18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-2589" y="1039706"/>
            <a:ext cx="4059966" cy="877578"/>
            <a:chOff x="-2589" y="1076164"/>
            <a:chExt cx="4059966" cy="877578"/>
          </a:xfrm>
        </p:grpSpPr>
        <p:grpSp>
          <p:nvGrpSpPr>
            <p:cNvPr id="39" name="Group 38"/>
            <p:cNvGrpSpPr/>
            <p:nvPr/>
          </p:nvGrpSpPr>
          <p:grpSpPr>
            <a:xfrm>
              <a:off x="2437812" y="1076164"/>
              <a:ext cx="1619565" cy="877578"/>
              <a:chOff x="2437812" y="1076164"/>
              <a:chExt cx="1619565" cy="87757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23795" y="1078463"/>
                <a:ext cx="520171" cy="304361"/>
                <a:chOff x="3926921" y="1196752"/>
                <a:chExt cx="520171" cy="304361"/>
              </a:xfrm>
            </p:grpSpPr>
            <p:sp>
              <p:nvSpPr>
                <p:cNvPr id="4" name="Up Arrow 3"/>
                <p:cNvSpPr/>
                <p:nvPr/>
              </p:nvSpPr>
              <p:spPr>
                <a:xfrm>
                  <a:off x="3926921" y="1204697"/>
                  <a:ext cx="72008" cy="28803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Down Arrow 5"/>
                <p:cNvSpPr/>
                <p:nvPr/>
              </p:nvSpPr>
              <p:spPr>
                <a:xfrm>
                  <a:off x="4139952" y="1196752"/>
                  <a:ext cx="72008" cy="29641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Down Arrow 6"/>
                <p:cNvSpPr/>
                <p:nvPr/>
              </p:nvSpPr>
              <p:spPr>
                <a:xfrm>
                  <a:off x="4375084" y="1204697"/>
                  <a:ext cx="72008" cy="29641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flipV="1">
                <a:off x="3515501" y="1614748"/>
                <a:ext cx="541876" cy="302536"/>
                <a:chOff x="1287294" y="655040"/>
                <a:chExt cx="541876" cy="302536"/>
              </a:xfrm>
            </p:grpSpPr>
            <p:sp>
              <p:nvSpPr>
                <p:cNvPr id="10" name="Up Arrow 9"/>
                <p:cNvSpPr/>
                <p:nvPr/>
              </p:nvSpPr>
              <p:spPr>
                <a:xfrm>
                  <a:off x="1287294" y="661160"/>
                  <a:ext cx="72008" cy="28803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Down Arrow 10"/>
                <p:cNvSpPr/>
                <p:nvPr/>
              </p:nvSpPr>
              <p:spPr>
                <a:xfrm>
                  <a:off x="1503318" y="661160"/>
                  <a:ext cx="72008" cy="29641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Down Arrow 11"/>
                <p:cNvSpPr/>
                <p:nvPr/>
              </p:nvSpPr>
              <p:spPr>
                <a:xfrm>
                  <a:off x="1757162" y="655040"/>
                  <a:ext cx="72008" cy="29641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437812" y="1584410"/>
                <a:ext cx="105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Particle 2</a:t>
                </a:r>
                <a:endParaRPr lang="en-IN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60252" y="1076164"/>
                <a:ext cx="105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Particle 1</a:t>
                </a:r>
                <a:endParaRPr lang="en-IN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-2589" y="1079707"/>
              <a:ext cx="2291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Possible combination :</a:t>
              </a:r>
              <a:endParaRPr lang="en-IN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79021"/>
              </p:ext>
            </p:extLst>
          </p:nvPr>
        </p:nvGraphicFramePr>
        <p:xfrm>
          <a:off x="5652120" y="458736"/>
          <a:ext cx="3312369" cy="3977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04123"/>
                <a:gridCol w="1104123"/>
                <a:gridCol w="110412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Direction</a:t>
                      </a:r>
                      <a:r>
                        <a:rPr lang="en-IN" baseline="0" dirty="0" smtClean="0"/>
                        <a:t> of detector</a:t>
                      </a:r>
                      <a:endParaRPr lang="en-IN" dirty="0"/>
                    </a:p>
                    <a:p>
                      <a:r>
                        <a:rPr lang="en-IN" dirty="0" smtClean="0"/>
                        <a:t>       #1                #2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outcome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>
          <a:xfrm>
            <a:off x="344435" y="4053857"/>
            <a:ext cx="8229600" cy="77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 smtClean="0"/>
              <a:t>Type : all ups</a:t>
            </a:r>
            <a:endParaRPr lang="en-IN" sz="3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4274758" y="1105729"/>
            <a:ext cx="650462" cy="651643"/>
            <a:chOff x="4129324" y="948408"/>
            <a:chExt cx="505151" cy="551928"/>
          </a:xfrm>
        </p:grpSpPr>
        <p:sp>
          <p:nvSpPr>
            <p:cNvPr id="73" name="Rectangle 72"/>
            <p:cNvSpPr/>
            <p:nvPr/>
          </p:nvSpPr>
          <p:spPr>
            <a:xfrm>
              <a:off x="4208848" y="948408"/>
              <a:ext cx="282650" cy="268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74" name="Rectangle 73"/>
            <p:cNvSpPr/>
            <p:nvPr/>
          </p:nvSpPr>
          <p:spPr>
            <a:xfrm rot="19217842">
              <a:off x="4129324" y="1231429"/>
              <a:ext cx="286532" cy="268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75" name="Rectangle 74"/>
            <p:cNvSpPr/>
            <p:nvPr/>
          </p:nvSpPr>
          <p:spPr>
            <a:xfrm rot="2759638">
              <a:off x="4366703" y="1226685"/>
              <a:ext cx="271737" cy="263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76" name="Up Arrow 75"/>
            <p:cNvSpPr/>
            <p:nvPr/>
          </p:nvSpPr>
          <p:spPr>
            <a:xfrm rot="8239187">
              <a:off x="4372209" y="1177900"/>
              <a:ext cx="106972" cy="171096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43608" y="4737291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Since all of first particle’s chosen orientations are different that the orientations of second particle. All measurements should yield different results.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Probability of getting different outcomes in this combination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3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 smtClean="0"/>
                  <a:t>Since all directions are equivalent, we will get the same result for all combinations of the same type (1 of them is up, other 2 down .</a:t>
                </a:r>
                <a:r>
                  <a:rPr lang="en-IN" sz="1800" dirty="0" err="1" smtClean="0"/>
                  <a:t>etc</a:t>
                </a:r>
                <a:r>
                  <a:rPr lang="en-IN" sz="1800" dirty="0" smtClean="0"/>
                  <a:t>)</a:t>
                </a:r>
              </a:p>
              <a:p>
                <a:r>
                  <a:rPr lang="en-IN" sz="1800" dirty="0" smtClean="0"/>
                  <a:t>Since up &amp; down directions are also equivalent, 1 up,2 downs should give the same probability of different outcomes as 1 down, 2 ups and similarly all downs will give the same answers as all ups.</a:t>
                </a:r>
              </a:p>
              <a:p>
                <a:endParaRPr lang="en-IN" sz="1800" dirty="0" smtClean="0"/>
              </a:p>
              <a:p>
                <a:r>
                  <a:rPr lang="en-IN" sz="1800" dirty="0" smtClean="0"/>
                  <a:t>If we assume that the particles choose a combination randomly. Then the probability of observing different outcomes of the particles will be 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IN" sz="2400" dirty="0" smtClean="0"/>
                      <m:t>×</m:t>
                    </m:r>
                    <m:r>
                      <m:rPr>
                        <m:nor/>
                      </m:rPr>
                      <a:rPr lang="en-IN" sz="2400" b="0" i="0" dirty="0" smtClean="0"/>
                      <m:t> </m:t>
                    </m:r>
                    <m:f>
                      <m:f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IN" sz="2400" b="0" i="1" dirty="0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en-IN" sz="2400" dirty="0" smtClean="0"/>
                      <m:t>×</m:t>
                    </m:r>
                    <m:r>
                      <m:rPr>
                        <m:nor/>
                      </m:rPr>
                      <a:rPr lang="en-IN" sz="2400" b="0" i="0" dirty="0" smtClean="0"/>
                      <m:t> 2 + </m:t>
                    </m:r>
                    <m:f>
                      <m:f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2400" b="0" i="1" dirty="0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IN" sz="2400" dirty="0" smtClean="0"/>
                      <m:t>×</m:t>
                    </m:r>
                    <m:r>
                      <m:rPr>
                        <m:nor/>
                      </m:rPr>
                      <a:rPr lang="en-IN" sz="2400" b="0" i="0" dirty="0" smtClean="0"/>
                      <m:t> 1 </m:t>
                    </m:r>
                    <m:r>
                      <m:rPr>
                        <m:nor/>
                      </m:rPr>
                      <a:rPr lang="en-IN" sz="2400" dirty="0" smtClean="0"/>
                      <m:t>×</m:t>
                    </m:r>
                    <m:r>
                      <m:rPr>
                        <m:nor/>
                      </m:rPr>
                      <a:rPr lang="en-IN" sz="2400" b="0" i="0" dirty="0" smtClean="0"/>
                      <m:t> 2  =   </m:t>
                    </m:r>
                    <m:f>
                      <m:fPr>
                        <m:ctrlPr>
                          <a:rPr lang="en-IN" sz="24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1" i="1" dirty="0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400" b="1" i="1" dirty="0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IN" sz="24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IN" sz="1800" dirty="0" smtClean="0"/>
                  <a:t>i.e.  two thirds of the measurements should give different outcomes of the particles.</a:t>
                </a: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229600" cy="4525963"/>
              </a:xfrm>
              <a:blipFill rotWithShape="1">
                <a:blip r:embed="rId2"/>
                <a:stretch>
                  <a:fillRect l="-519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1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410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John Bells’ Experiment</vt:lpstr>
      <vt:lpstr>Apparatus</vt:lpstr>
      <vt:lpstr>Case I : Hidden variable exists</vt:lpstr>
      <vt:lpstr>Type : 1 up and 2 down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</dc:creator>
  <cp:lastModifiedBy>vikrant</cp:lastModifiedBy>
  <cp:revision>10</cp:revision>
  <dcterms:created xsi:type="dcterms:W3CDTF">2020-12-16T21:21:05Z</dcterms:created>
  <dcterms:modified xsi:type="dcterms:W3CDTF">2020-12-17T11:21:46Z</dcterms:modified>
</cp:coreProperties>
</file>