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0691c0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0691c0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90691c0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90691c0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90691c0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90691c0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90691c0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90691c0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Werner_Heisenbe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Local_realism#Local_realis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88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Theory of Bell’s experiment and EPR Paradox</a:t>
            </a:r>
            <a:endParaRPr sz="3100"/>
          </a:p>
        </p:txBody>
      </p:sp>
      <p:sp>
        <p:nvSpPr>
          <p:cNvPr id="55" name="Google Shape;55;p13"/>
          <p:cNvSpPr txBox="1"/>
          <p:nvPr>
            <p:ph idx="1" type="subTitle"/>
          </p:nvPr>
        </p:nvSpPr>
        <p:spPr>
          <a:xfrm>
            <a:off x="311700" y="1972200"/>
            <a:ext cx="8520600" cy="24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EPR paradox presented by Einstein, Podolsky and Rosen that Quantum Mechanics is incomplete description of reality and there must be some </a:t>
            </a:r>
            <a:r>
              <a:rPr lang="en" sz="2600"/>
              <a:t>hidden</a:t>
            </a:r>
            <a:r>
              <a:rPr lang="en" sz="2600"/>
              <a:t> variables, </a:t>
            </a:r>
            <a:r>
              <a:rPr lang="en" sz="2600"/>
              <a:t>that</a:t>
            </a:r>
            <a:r>
              <a:rPr lang="en" sz="2600"/>
              <a:t> makes the observables like momentum ,position deterministic in nature.</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Einstein- Podolsky- Rosen Paradox</a:t>
            </a:r>
            <a:endParaRPr/>
          </a:p>
        </p:txBody>
      </p:sp>
      <p:sp>
        <p:nvSpPr>
          <p:cNvPr id="61" name="Google Shape;61;p14"/>
          <p:cNvSpPr txBox="1"/>
          <p:nvPr>
            <p:ph idx="1" type="body"/>
          </p:nvPr>
        </p:nvSpPr>
        <p:spPr>
          <a:xfrm>
            <a:off x="311700" y="1419975"/>
            <a:ext cx="8520600" cy="314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750">
                <a:solidFill>
                  <a:srgbClr val="202122"/>
                </a:solidFill>
                <a:highlight>
                  <a:srgbClr val="FFFFFF"/>
                </a:highlight>
              </a:rPr>
              <a:t>The thought experiment involves a pair of particles prepared in an entangled states</a:t>
            </a:r>
            <a:r>
              <a:rPr lang="en" sz="2500"/>
              <a:t>. </a:t>
            </a:r>
            <a:r>
              <a:rPr lang="en" sz="1750">
                <a:solidFill>
                  <a:srgbClr val="202122"/>
                </a:solidFill>
                <a:highlight>
                  <a:srgbClr val="FFFFFF"/>
                </a:highlight>
              </a:rPr>
              <a:t>Einstein, Podolsky, and Rosen pointed out that, in this state, if the position of the first particle were measured, the result of measuring the position of the second particle could be predicted. </a:t>
            </a:r>
            <a:endParaRPr sz="1750">
              <a:solidFill>
                <a:srgbClr val="202122"/>
              </a:solidFill>
              <a:highlight>
                <a:srgbClr val="FFFFFF"/>
              </a:highlight>
            </a:endParaRPr>
          </a:p>
          <a:p>
            <a:pPr indent="-339725" lvl="0" marL="457200" rtl="0" algn="l">
              <a:spcBef>
                <a:spcPts val="0"/>
              </a:spcBef>
              <a:spcAft>
                <a:spcPts val="0"/>
              </a:spcAft>
              <a:buClr>
                <a:srgbClr val="202122"/>
              </a:buClr>
              <a:buSzPts val="1750"/>
              <a:buChar char="●"/>
            </a:pPr>
            <a:r>
              <a:rPr lang="en" sz="1750">
                <a:solidFill>
                  <a:srgbClr val="202122"/>
                </a:solidFill>
                <a:highlight>
                  <a:srgbClr val="FFFFFF"/>
                </a:highlight>
              </a:rPr>
              <a:t>If, instead, the momentum of the first particle were measured, then the result of measuring the momentum of the second particle could be predicted. They argued that no action taken on the first particle could instantaneously affect the other, since this would involve information being transmitted faster than light, which is forbidden by the theory of relativity.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347100"/>
            <a:ext cx="8520600" cy="42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rgbClr val="202122"/>
                </a:solidFill>
                <a:highlight>
                  <a:srgbClr val="FFFFFF"/>
                </a:highlight>
              </a:rPr>
              <a:t>EPR criterion of reality: </a:t>
            </a:r>
            <a:endParaRPr sz="1750">
              <a:solidFill>
                <a:srgbClr val="202122"/>
              </a:solidFill>
              <a:highlight>
                <a:srgbClr val="FFFFFF"/>
              </a:highlight>
            </a:endParaRPr>
          </a:p>
          <a:p>
            <a:pPr indent="0" lvl="0" marL="0" rtl="0" algn="l">
              <a:spcBef>
                <a:spcPts val="1600"/>
              </a:spcBef>
              <a:spcAft>
                <a:spcPts val="1600"/>
              </a:spcAft>
              <a:buNone/>
            </a:pPr>
            <a:r>
              <a:rPr lang="en" sz="1750">
                <a:solidFill>
                  <a:srgbClr val="202122"/>
                </a:solidFill>
                <a:highlight>
                  <a:srgbClr val="FFFFFF"/>
                </a:highlight>
              </a:rPr>
              <a:t>"If, without in any way disturbing a system, we can predict with certainty (i.e., with </a:t>
            </a:r>
            <a:r>
              <a:rPr lang="en" sz="1750">
                <a:solidFill>
                  <a:srgbClr val="202122"/>
                </a:solidFill>
                <a:highlight>
                  <a:srgbClr val="FFFFFF"/>
                </a:highlight>
              </a:rPr>
              <a:t>probability</a:t>
            </a:r>
            <a:r>
              <a:rPr lang="en" sz="1750">
                <a:solidFill>
                  <a:srgbClr val="202122"/>
                </a:solidFill>
                <a:highlight>
                  <a:srgbClr val="FFFFFF"/>
                </a:highlight>
              </a:rPr>
              <a:t> equal to unity) the value of a physical quantity, then there exists an element of reality corresponding to that quantity". From this, they inferred that the second particle must have a definite value of position and of momentum prior to either being measured. This contradicted the view associated with Bohr and</a:t>
            </a:r>
            <a:r>
              <a:rPr lang="en" sz="1750">
                <a:solidFill>
                  <a:srgbClr val="0B0080"/>
                </a:solidFill>
                <a:highlight>
                  <a:srgbClr val="FFFFFF"/>
                </a:highlight>
                <a:uFill>
                  <a:noFill/>
                </a:uFill>
                <a:hlinkClick r:id="rId3">
                  <a:extLst>
                    <a:ext uri="{A12FA001-AC4F-418D-AE19-62706E023703}">
                      <ahyp:hlinkClr val="tx"/>
                    </a:ext>
                  </a:extLst>
                </a:hlinkClick>
              </a:rPr>
              <a:t> </a:t>
            </a:r>
            <a:r>
              <a:rPr lang="en" sz="1750">
                <a:solidFill>
                  <a:srgbClr val="202122"/>
                </a:solidFill>
                <a:highlight>
                  <a:srgbClr val="FFFFFF"/>
                </a:highlight>
              </a:rPr>
              <a:t>Heisenberg, according to which a quantum particle does not have a definite value of a property like momentum until the measurement takes place.</a:t>
            </a:r>
            <a:endParaRPr sz="19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89325"/>
            <a:ext cx="85206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Bell’s Experiment: Theory</a:t>
            </a:r>
            <a:endParaRPr/>
          </a:p>
        </p:txBody>
      </p:sp>
      <p:sp>
        <p:nvSpPr>
          <p:cNvPr id="72" name="Google Shape;72;p16"/>
          <p:cNvSpPr txBox="1"/>
          <p:nvPr>
            <p:ph idx="1" type="body"/>
          </p:nvPr>
        </p:nvSpPr>
        <p:spPr>
          <a:xfrm>
            <a:off x="311700" y="820425"/>
            <a:ext cx="8520600" cy="41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rgbClr val="202122"/>
                </a:solidFill>
                <a:highlight>
                  <a:srgbClr val="FFFFFF"/>
                </a:highlight>
              </a:rPr>
              <a:t>A </a:t>
            </a:r>
            <a:r>
              <a:rPr b="1" lang="en" sz="1750">
                <a:solidFill>
                  <a:srgbClr val="202122"/>
                </a:solidFill>
                <a:highlight>
                  <a:srgbClr val="FFFFFF"/>
                </a:highlight>
              </a:rPr>
              <a:t>Bell test experiment</a:t>
            </a:r>
            <a:r>
              <a:rPr lang="en" sz="1750">
                <a:solidFill>
                  <a:srgbClr val="202122"/>
                </a:solidFill>
                <a:highlight>
                  <a:srgbClr val="FFFFFF"/>
                </a:highlight>
              </a:rPr>
              <a:t> or </a:t>
            </a:r>
            <a:r>
              <a:rPr b="1" lang="en" sz="1750">
                <a:solidFill>
                  <a:srgbClr val="202122"/>
                </a:solidFill>
                <a:highlight>
                  <a:srgbClr val="FFFFFF"/>
                </a:highlight>
              </a:rPr>
              <a:t>Bell's inequality experiment</a:t>
            </a:r>
            <a:r>
              <a:rPr lang="en" sz="1750">
                <a:solidFill>
                  <a:srgbClr val="202122"/>
                </a:solidFill>
                <a:highlight>
                  <a:srgbClr val="FFFFFF"/>
                </a:highlight>
              </a:rPr>
              <a:t>, also simply a </a:t>
            </a:r>
            <a:r>
              <a:rPr b="1" lang="en" sz="1750">
                <a:solidFill>
                  <a:srgbClr val="202122"/>
                </a:solidFill>
                <a:highlight>
                  <a:srgbClr val="FFFFFF"/>
                </a:highlight>
              </a:rPr>
              <a:t>Bell test</a:t>
            </a:r>
            <a:r>
              <a:rPr lang="en" sz="1750">
                <a:solidFill>
                  <a:srgbClr val="202122"/>
                </a:solidFill>
                <a:highlight>
                  <a:srgbClr val="FFFFFF"/>
                </a:highlight>
              </a:rPr>
              <a:t>, is to test the theory of QM in relation to Einstein’s concept of </a:t>
            </a:r>
            <a:r>
              <a:rPr lang="en" sz="1750">
                <a:solidFill>
                  <a:srgbClr val="0B0080"/>
                </a:solidFill>
                <a:highlight>
                  <a:srgbClr val="FFFFFF"/>
                </a:highlight>
                <a:uFill>
                  <a:noFill/>
                </a:uFill>
                <a:hlinkClick r:id="rId3">
                  <a:extLst>
                    <a:ext uri="{A12FA001-AC4F-418D-AE19-62706E023703}">
                      <ahyp:hlinkClr val="tx"/>
                    </a:ext>
                  </a:extLst>
                </a:hlinkClick>
              </a:rPr>
              <a:t>l</a:t>
            </a:r>
            <a:r>
              <a:rPr lang="en" sz="1750">
                <a:solidFill>
                  <a:srgbClr val="202122"/>
                </a:solidFill>
                <a:highlight>
                  <a:srgbClr val="FFFFFF"/>
                </a:highlight>
              </a:rPr>
              <a:t>ocal realism. The experiments test whether or not the real world satisfies local realism, which requires the presence of some local variables (called "hidden")to explain the behavior of quantum particles. If nature actually operates in accord with any theory of local hidden variables, then the results of a Bell test will be constrained in a particular, quantifiable way. </a:t>
            </a:r>
            <a:endParaRPr sz="1750">
              <a:solidFill>
                <a:srgbClr val="202122"/>
              </a:solidFill>
              <a:highlight>
                <a:srgbClr val="FFFFFF"/>
              </a:highlight>
            </a:endParaRPr>
          </a:p>
          <a:p>
            <a:pPr indent="0" lvl="0" marL="0" rtl="0" algn="l">
              <a:spcBef>
                <a:spcPts val="1600"/>
              </a:spcBef>
              <a:spcAft>
                <a:spcPts val="1600"/>
              </a:spcAft>
              <a:buNone/>
            </a:pPr>
            <a:r>
              <a:rPr lang="en" sz="1750">
                <a:solidFill>
                  <a:srgbClr val="202122"/>
                </a:solidFill>
                <a:highlight>
                  <a:srgbClr val="FFFFFF"/>
                </a:highlight>
              </a:rPr>
              <a:t>If a Bell test is performed in a laboratory and the results are </a:t>
            </a:r>
            <a:r>
              <a:rPr i="1" lang="en" sz="1750">
                <a:solidFill>
                  <a:srgbClr val="202122"/>
                </a:solidFill>
                <a:highlight>
                  <a:srgbClr val="FFFFFF"/>
                </a:highlight>
              </a:rPr>
              <a:t>not</a:t>
            </a:r>
            <a:r>
              <a:rPr lang="en" sz="1750">
                <a:solidFill>
                  <a:srgbClr val="202122"/>
                </a:solidFill>
                <a:highlight>
                  <a:srgbClr val="FFFFFF"/>
                </a:highlight>
              </a:rPr>
              <a:t> thus constrained, then they are inconsistent with the hypothesis that local hidden variables exist. Such results would support the position that there is no way to explain the phenomena of quantum mechanics in terms of a more fundamental description of nature that is more in line with classical physics.</a:t>
            </a:r>
            <a:r>
              <a:rPr lang="en" sz="1050">
                <a:solidFill>
                  <a:srgbClr val="202122"/>
                </a:solidFill>
                <a:highlight>
                  <a:srgbClr val="FFFFFF"/>
                </a:highlight>
              </a:rPr>
              <a:t>.</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