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3" r:id="rId3"/>
    <p:sldId id="354" r:id="rId4"/>
    <p:sldId id="336" r:id="rId5"/>
    <p:sldId id="335" r:id="rId6"/>
    <p:sldId id="338" r:id="rId7"/>
    <p:sldId id="339" r:id="rId8"/>
    <p:sldId id="345" r:id="rId9"/>
    <p:sldId id="355" r:id="rId10"/>
    <p:sldId id="341" r:id="rId11"/>
    <p:sldId id="346" r:id="rId12"/>
    <p:sldId id="342" r:id="rId13"/>
    <p:sldId id="356" r:id="rId1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71" autoAdjust="0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5" Type="http://schemas.openxmlformats.org/officeDocument/2006/relationships/slide" Target="slides/slide10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9CC8354-BE2B-1545-8B17-9694CABBE308}" type="datetime1">
              <a:rPr lang="en-US" smtClean="0"/>
              <a:t>2/22/23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9D2F312-F330-EB4A-8126-B8053108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E48C97C-2783-7344-B36B-072AA38B956E}" type="datetime1">
              <a:rPr lang="en-US" smtClean="0"/>
              <a:t>2/22/23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8FF144-08C1-BF46-9851-4B1F3089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8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2/22/23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D0B9-CBAE-1E41-BADA-3EEAA3CDC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4078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90224-C51A-4D48-BA5F-B77A11428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611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3ADF7-5E1E-A345-937C-8827FA3E92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69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2015 Goodrich and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9A171A-3EBF-E145-BEB4-BE62CCD6C1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00400"/>
            <a:ext cx="2801391" cy="31242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in the worst case.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FDC593-5B40-9540-8558-85181D123F4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Instead of using an external data structure, we can implement selection-sort and insertion-sort in-place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A portion of the input sequence itself serves as the priority queue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For in-place insertion-sort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</p:grpSpPr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9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71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5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</p:grpSpPr>
        <p:sp>
          <p:nvSpPr>
            <p:cNvPr id="17461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3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6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</p:grpSpPr>
        <p:sp>
          <p:nvSpPr>
            <p:cNvPr id="17455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7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8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9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0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7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</p:grpSpPr>
        <p:sp>
          <p:nvSpPr>
            <p:cNvPr id="17449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1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2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3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54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8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</p:grpSpPr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9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</p:grpSpPr>
        <p:sp>
          <p:nvSpPr>
            <p:cNvPr id="17437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9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0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1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2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17420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</p:grpSpPr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7421" name="AutoShape 58"/>
          <p:cNvCxnSpPr>
            <a:cxnSpLocks noChangeShapeType="1"/>
            <a:stCxn id="17463" idx="0"/>
            <a:endCxn id="17462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9"/>
          <p:cNvCxnSpPr>
            <a:cxnSpLocks noChangeShapeType="1"/>
            <a:stCxn id="17458" idx="0"/>
            <a:endCxn id="17457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60"/>
          <p:cNvCxnSpPr>
            <a:cxnSpLocks noChangeShapeType="1"/>
            <a:stCxn id="17457" idx="0"/>
            <a:endCxn id="17456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61"/>
          <p:cNvCxnSpPr>
            <a:cxnSpLocks noChangeShapeType="1"/>
            <a:stCxn id="17452" idx="0"/>
            <a:endCxn id="17451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62"/>
          <p:cNvCxnSpPr>
            <a:cxnSpLocks noChangeShapeType="1"/>
            <a:stCxn id="17453" idx="0"/>
            <a:endCxn id="17452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63"/>
          <p:cNvCxnSpPr>
            <a:cxnSpLocks noChangeShapeType="1"/>
            <a:stCxn id="17448" idx="0"/>
            <a:endCxn id="17447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5"/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6"/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67"/>
          <p:cNvCxnSpPr>
            <a:cxnSpLocks noChangeShapeType="1"/>
            <a:stCxn id="17447" idx="0"/>
            <a:endCxn id="17446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Insertion-Sort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Pseudo-code: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487" y="459665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8" y="2514600"/>
            <a:ext cx="71984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3682705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Stock Matching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000" dirty="0"/>
              <a:t>At the heart of modern stock trading systems are highly reliable systems known as </a:t>
            </a:r>
            <a:r>
              <a:rPr lang="en-US" sz="2000" b="1" dirty="0"/>
              <a:t>matching engines</a:t>
            </a:r>
            <a:r>
              <a:rPr lang="en-US" sz="2000" dirty="0"/>
              <a:t>, which match the stock trades of buyers and sellers. </a:t>
            </a:r>
          </a:p>
          <a:p>
            <a:r>
              <a:rPr lang="en-US" sz="2000" dirty="0"/>
              <a:t>A simplification of how such a system works is in terms of a </a:t>
            </a:r>
            <a:r>
              <a:rPr lang="en-US" sz="2000" dirty="0">
                <a:solidFill>
                  <a:srgbClr val="FF0000"/>
                </a:solidFill>
              </a:rPr>
              <a:t>continuous limit order book</a:t>
            </a:r>
            <a:r>
              <a:rPr lang="en-US" sz="2000" dirty="0"/>
              <a:t>, where buyers post bids to buy a number of shares in a given stock at or below a specified price and sellers post offers to sell a number of shares of a given stock at or above a specified price.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57481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56" y="4648200"/>
            <a:ext cx="2866538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Stock Matching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3352800"/>
          </a:xfrm>
        </p:spPr>
        <p:txBody>
          <a:bodyPr/>
          <a:lstStyle/>
          <a:p>
            <a:r>
              <a:rPr lang="en-US" sz="2000" dirty="0"/>
              <a:t>Buy and sell orders are organized according to a </a:t>
            </a:r>
            <a:r>
              <a:rPr lang="en-US" sz="2000" dirty="0">
                <a:solidFill>
                  <a:srgbClr val="FF0000"/>
                </a:solidFill>
              </a:rPr>
              <a:t>price-time priority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“price” has highest priority and if there are multiple orders for the same price, then ones that have been in the order book the longest have higher priority. </a:t>
            </a:r>
          </a:p>
          <a:p>
            <a:r>
              <a:rPr lang="en-US" sz="2000" dirty="0"/>
              <a:t>When a new order is entered, the matching engine determines if a trade can be immediately executed and if so, then it performs the appropriate matches according to price-time priority.</a:t>
            </a:r>
          </a:p>
          <a:p>
            <a:r>
              <a:rPr lang="en-US" sz="2000" dirty="0"/>
              <a:t>This amount to </a:t>
            </a:r>
            <a:r>
              <a:rPr lang="en-US" sz="2000" dirty="0">
                <a:solidFill>
                  <a:srgbClr val="FF0000"/>
                </a:solidFill>
              </a:rPr>
              <a:t>two</a:t>
            </a:r>
            <a:r>
              <a:rPr lang="en-US" sz="2000" dirty="0"/>
              <a:t> instances of the data structure we discuss here—the </a:t>
            </a:r>
            <a:r>
              <a:rPr lang="en-US" sz="2000" b="1" dirty="0">
                <a:solidFill>
                  <a:srgbClr val="FF0000"/>
                </a:solidFill>
              </a:rPr>
              <a:t>priority queue</a:t>
            </a:r>
            <a:r>
              <a:rPr lang="en-US" sz="2000" dirty="0"/>
              <a:t>—one for buy orders and one for sell orders. </a:t>
            </a:r>
          </a:p>
          <a:p>
            <a:r>
              <a:rPr lang="en-US" sz="2000" dirty="0"/>
              <a:t>This data structure performs element removals based on priorities assigned to elements when they are inserted.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914400" y="5410200"/>
            <a:ext cx="1371600" cy="914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750" y="5943600"/>
            <a:ext cx="10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 orders</a:t>
            </a: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3505200" y="4800600"/>
            <a:ext cx="1371600" cy="9906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800600"/>
            <a:ext cx="1018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Sell orders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57400" y="4953000"/>
            <a:ext cx="1143000" cy="6096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7380" y="4953000"/>
            <a:ext cx="90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Matching</a:t>
            </a:r>
          </a:p>
          <a:p>
            <a:r>
              <a:rPr lang="en-US" sz="1400" dirty="0"/>
              <a:t>Engine</a:t>
            </a:r>
          </a:p>
        </p:txBody>
      </p:sp>
      <p:cxnSp>
        <p:nvCxnSpPr>
          <p:cNvPr id="16" name="Curved Connector 15"/>
          <p:cNvCxnSpPr>
            <a:stCxn id="8" idx="0"/>
            <a:endCxn id="13" idx="1"/>
          </p:cNvCxnSpPr>
          <p:nvPr/>
        </p:nvCxnSpPr>
        <p:spPr bwMode="auto">
          <a:xfrm rot="5400000" flipH="1" flipV="1">
            <a:off x="1752600" y="5105400"/>
            <a:ext cx="152400" cy="45720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stCxn id="11" idx="0"/>
            <a:endCxn id="13" idx="3"/>
          </p:cNvCxnSpPr>
          <p:nvPr/>
        </p:nvCxnSpPr>
        <p:spPr bwMode="auto">
          <a:xfrm rot="5400000" flipH="1">
            <a:off x="3429000" y="5029200"/>
            <a:ext cx="533400" cy="990600"/>
          </a:xfrm>
          <a:prstGeom prst="curvedConnector4">
            <a:avLst>
              <a:gd name="adj1" fmla="val -56385"/>
              <a:gd name="adj2" fmla="val 532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370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Every pair of such keys must be comparable according to a </a:t>
            </a:r>
            <a:r>
              <a:rPr lang="en-US" b="1" dirty="0">
                <a:solidFill>
                  <a:srgbClr val="FF0000"/>
                </a:solidFill>
                <a:ea typeface="+mn-ea"/>
              </a:rPr>
              <a:t>total order</a:t>
            </a:r>
            <a:r>
              <a:rPr lang="en-US" dirty="0">
                <a:ea typeface="+mn-ea"/>
              </a:rPr>
              <a:t>.</a:t>
            </a:r>
            <a:endParaRPr lang="en-US" b="1" i="1" dirty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5720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Mathematical concept of 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total order </a:t>
            </a:r>
            <a:r>
              <a:rPr lang="en-US" dirty="0">
                <a:latin typeface="Tahoma" charset="0"/>
              </a:rPr>
              <a:t>relation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Tahoma" charset="0"/>
              </a:rPr>
              <a:t>Comparability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 either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or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Tahoma" charset="0"/>
              </a:rPr>
              <a:t>Reflexive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r>
              <a:rPr lang="en-US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b="1" dirty="0" err="1">
                <a:solidFill>
                  <a:srgbClr val="FF0000"/>
                </a:solidFill>
                <a:latin typeface="Tahoma" charset="0"/>
              </a:rPr>
              <a:t>Antisymmetric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and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Tahoma" charset="0"/>
              </a:rPr>
              <a:t>Transitive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and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Priority Queue Operations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v)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v</a:t>
            </a: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key, or null if the the priority queue is empty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markets</a:t>
            </a: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list of 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with 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implementation.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934200" cy="2626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Inserting the elements into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operations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Removing the elements in sorted order from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operations takes time proportional to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	 	</a:t>
            </a:r>
            <a:r>
              <a:rPr lang="en-US" sz="2400">
                <a:latin typeface="Times New Roman" charset="0"/>
                <a:sym typeface="Symbol" charset="0"/>
              </a:rPr>
              <a:t>1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2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…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Selection-sort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aseline="30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/>
              <a:t>A sorting algorithm is </a:t>
            </a:r>
            <a:r>
              <a:rPr lang="en-US" b="1" dirty="0">
                <a:solidFill>
                  <a:srgbClr val="FF0000"/>
                </a:solidFill>
              </a:rPr>
              <a:t>in-place </a:t>
            </a:r>
            <a:r>
              <a:rPr lang="en-US" dirty="0"/>
              <a:t>if it uses only a small amount of memory in addition to the input array itself.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172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322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13868</TotalTime>
  <Words>1249</Words>
  <Application>Microsoft Macintosh PowerPoint</Application>
  <PresentationFormat>On-screen Show (4:3)</PresentationFormat>
  <Paragraphs>177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Symbol</vt:lpstr>
      <vt:lpstr>Tahoma</vt:lpstr>
      <vt:lpstr>Times New Roman</vt:lpstr>
      <vt:lpstr>Wingdings</vt:lpstr>
      <vt:lpstr>Blueprint</vt:lpstr>
      <vt:lpstr>Priority Queues</vt:lpstr>
      <vt:lpstr>Application:  Stock Matching Engines</vt:lpstr>
      <vt:lpstr>Application:  Stock Matching Engines</vt:lpstr>
      <vt:lpstr>Total Order Relations</vt:lpstr>
      <vt:lpstr>Priority Queue Operations</vt:lpstr>
      <vt:lpstr>Priority Queue Sorting</vt:lpstr>
      <vt:lpstr>Selection-Sort</vt:lpstr>
      <vt:lpstr>Selection-Sort Example</vt:lpstr>
      <vt:lpstr>In-place Selection Sort</vt:lpstr>
      <vt:lpstr>Insertion-Sort</vt:lpstr>
      <vt:lpstr>Insertion-Sort Example</vt:lpstr>
      <vt:lpstr>In-place Insertion-Sort</vt:lpstr>
      <vt:lpstr>In-Place Insertion-Sort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Codie Tamida</cp:lastModifiedBy>
  <cp:revision>639</cp:revision>
  <cp:lastPrinted>2014-03-20T01:08:50Z</cp:lastPrinted>
  <dcterms:created xsi:type="dcterms:W3CDTF">2002-01-21T02:22:10Z</dcterms:created>
  <dcterms:modified xsi:type="dcterms:W3CDTF">2023-02-28T20:17:59Z</dcterms:modified>
</cp:coreProperties>
</file>