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371" r:id="rId3"/>
    <p:sldId id="399" r:id="rId4"/>
    <p:sldId id="400" r:id="rId5"/>
    <p:sldId id="401" r:id="rId6"/>
    <p:sldId id="402" r:id="rId7"/>
    <p:sldId id="387" r:id="rId8"/>
    <p:sldId id="403" r:id="rId9"/>
    <p:sldId id="404" r:id="rId10"/>
    <p:sldId id="405" r:id="rId11"/>
    <p:sldId id="395" r:id="rId12"/>
    <p:sldId id="397" r:id="rId1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2"/>
  </p:normalViewPr>
  <p:slideViewPr>
    <p:cSldViewPr>
      <p:cViewPr varScale="1">
        <p:scale>
          <a:sx n="91" d="100"/>
          <a:sy n="91" d="100"/>
        </p:scale>
        <p:origin x="1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4D942C10-91E0-4C45-A50A-ED6276849EA7}" type="datetime8">
              <a:rPr lang="en-US"/>
              <a:pPr>
                <a:defRPr/>
              </a:pPr>
              <a:t>2/23/23 4:27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8F67FEC9-A31D-3748-9661-78FABDA2E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0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4C0665A2-E0E6-6841-AFEC-506C851B53D6}" type="datetime8">
              <a:rPr lang="en-US"/>
              <a:pPr>
                <a:defRPr/>
              </a:pPr>
              <a:t>2/23/23 4:27 PM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173E3280-B9D9-D249-9E58-432F5FBAA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2242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Quick-Sort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8A6532-584D-0840-BB3F-0D71E329C702}" type="datetime8">
              <a:rPr lang="en-US" sz="1300"/>
              <a:pPr eaLnBrk="1" hangingPunct="1"/>
              <a:t>2/23/23 4:27 PM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493CF4-25D8-334F-A260-9FF099A9A5D6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72"/>
          <p:cNvSpPr txBox="1">
            <a:spLocks noChangeArrowheads="1"/>
          </p:cNvSpPr>
          <p:nvPr userDrawn="1"/>
        </p:nvSpPr>
        <p:spPr bwMode="auto">
          <a:xfrm>
            <a:off x="435076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2015 Goodrich</a:t>
            </a:r>
            <a:r>
              <a:rPr lang="en-US" sz="1400" baseline="0" dirty="0">
                <a:cs typeface="+mn-cs"/>
              </a:rPr>
              <a:t> and</a:t>
            </a:r>
            <a:r>
              <a:rPr lang="en-US" sz="1400" dirty="0">
                <a:cs typeface="+mn-cs"/>
              </a:rPr>
              <a:t> </a:t>
            </a:r>
            <a:r>
              <a:rPr lang="en-US" sz="1400" dirty="0" err="1">
                <a:cs typeface="+mn-cs"/>
              </a:rPr>
              <a:t>Tamassia</a:t>
            </a:r>
            <a:endParaRPr lang="en-US" sz="1400" dirty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07245-832C-3549-BFCF-68A7A55A7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3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A147E7B-8F86-234E-853A-AE6D8725D1BF}" type="datetime8">
              <a:rPr lang="en-US"/>
              <a:pPr>
                <a:defRPr/>
              </a:pPr>
              <a:t>2/23/23 4:27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8B9E7-1C33-C149-BD4C-73AA329C9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AF71C50-CC92-704B-8B00-6CD98C960BB5}" type="datetime8">
              <a:rPr lang="en-US"/>
              <a:pPr>
                <a:defRPr/>
              </a:pPr>
              <a:t>2/23/23 4:27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B9C63-89F6-6C43-B890-139834322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00D7327-00F3-4546-803D-541A175FD2FD}" type="datetime8">
              <a:rPr lang="en-US"/>
              <a:pPr>
                <a:defRPr/>
              </a:pPr>
              <a:t>2/23/23 4:27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8D063-FF14-F341-A122-38D55948A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8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3719377-B924-7C41-84CF-A3008C44C9A0}" type="datetime8">
              <a:rPr lang="en-US"/>
              <a:pPr>
                <a:defRPr/>
              </a:pPr>
              <a:t>2/23/23 4:27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D826D-851F-4D41-91BB-FEBB2E74E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9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7453779-152B-DD46-B535-554AD9F679E7}" type="datetime8">
              <a:rPr lang="en-US"/>
              <a:pPr>
                <a:defRPr/>
              </a:pPr>
              <a:t>2/23/23 4:27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3DC23-B427-2549-8256-65207EC91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0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05E69C7C-8DC7-9440-810C-F20471B886D8}" type="datetime8">
              <a:rPr lang="en-US"/>
              <a:pPr>
                <a:defRPr/>
              </a:pPr>
              <a:t>2/23/23 4:27 PM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FD78D-AD31-864E-A814-F543F29B5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6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2B8A76D-C5C3-744B-8865-13FDC75E96E6}" type="datetime8">
              <a:rPr lang="en-US"/>
              <a:pPr>
                <a:defRPr/>
              </a:pPr>
              <a:t>2/23/23 4:27 PM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08CFB-C057-8D4F-81FC-267DEDF98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62A4B22-12F9-C040-8F1D-016C6ED2711C}" type="datetime8">
              <a:rPr lang="en-US"/>
              <a:pPr>
                <a:defRPr/>
              </a:pPr>
              <a:t>2/23/23 4:27 PM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260AF-401D-154D-9D2E-1F847210A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2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8C1ADB2-6361-E241-B1C8-9BF8125A15AB}" type="datetime8">
              <a:rPr lang="en-US"/>
              <a:pPr>
                <a:defRPr/>
              </a:pPr>
              <a:t>2/23/23 4:27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59F37-23B8-6B40-BDE2-DEA8E9910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1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F78BD1DC-F71D-004D-9E50-33E2ED22F3F0}" type="datetime8">
              <a:rPr lang="en-US"/>
              <a:pPr>
                <a:defRPr/>
              </a:pPr>
              <a:t>2/23/23 4:27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5DCF3-4730-9B43-A55C-C59B02A4F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5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1084846C-F42F-4F48-9DAB-4C65AAB82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435076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2015 Goodrich</a:t>
            </a:r>
            <a:r>
              <a:rPr lang="en-US" sz="1400" baseline="0" dirty="0">
                <a:cs typeface="+mn-cs"/>
              </a:rPr>
              <a:t> and</a:t>
            </a:r>
            <a:r>
              <a:rPr lang="en-US" sz="1400" dirty="0">
                <a:cs typeface="+mn-cs"/>
              </a:rPr>
              <a:t> </a:t>
            </a:r>
            <a:r>
              <a:rPr lang="en-US" sz="1400" dirty="0" err="1">
                <a:cs typeface="+mn-cs"/>
              </a:rPr>
              <a:t>Tamassia</a:t>
            </a:r>
            <a:endParaRPr lang="en-US" sz="140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49BB5D9-B023-1B45-9A5C-C5AEB4F4F86A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Quick-Sort</a:t>
            </a:r>
          </a:p>
        </p:txBody>
      </p:sp>
      <p:grpSp>
        <p:nvGrpSpPr>
          <p:cNvPr id="15364" name="Group 410"/>
          <p:cNvGrpSpPr>
            <a:grpSpLocks/>
          </p:cNvGrpSpPr>
          <p:nvPr/>
        </p:nvGrpSpPr>
        <p:grpSpPr bwMode="auto">
          <a:xfrm>
            <a:off x="3200400" y="3340100"/>
            <a:ext cx="4600575" cy="1933575"/>
            <a:chOff x="1176" y="2496"/>
            <a:chExt cx="3426" cy="1440"/>
          </a:xfrm>
        </p:grpSpPr>
        <p:sp>
          <p:nvSpPr>
            <p:cNvPr id="15365" name="AutoShape 397"/>
            <p:cNvSpPr>
              <a:spLocks noChangeArrowheads="1"/>
            </p:cNvSpPr>
            <p:nvPr/>
          </p:nvSpPr>
          <p:spPr bwMode="auto">
            <a:xfrm>
              <a:off x="1528" y="2496"/>
              <a:ext cx="26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7  4  9  </a:t>
              </a:r>
              <a:r>
                <a:rPr lang="en-US" sz="1800" u="sng">
                  <a:solidFill>
                    <a:srgbClr val="000000"/>
                  </a:solidFill>
                </a:rPr>
                <a:t>6</a:t>
              </a:r>
              <a:r>
                <a:rPr lang="en-US" sz="1800"/>
                <a:t>  2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2  4  </a:t>
              </a:r>
              <a:r>
                <a:rPr lang="en-US" sz="1800" u="sng">
                  <a:solidFill>
                    <a:srgbClr val="000000"/>
                  </a:solidFill>
                </a:rPr>
                <a:t>6</a:t>
              </a:r>
              <a:r>
                <a:rPr lang="en-US" sz="1800">
                  <a:solidFill>
                    <a:schemeClr val="tx2"/>
                  </a:solidFill>
                </a:rPr>
                <a:t>  7  9</a:t>
              </a:r>
            </a:p>
          </p:txBody>
        </p:sp>
        <p:sp>
          <p:nvSpPr>
            <p:cNvPr id="15366" name="AutoShape 398"/>
            <p:cNvSpPr>
              <a:spLocks noChangeArrowheads="1"/>
            </p:cNvSpPr>
            <p:nvPr/>
          </p:nvSpPr>
          <p:spPr bwMode="auto">
            <a:xfrm>
              <a:off x="124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u="sng">
                  <a:solidFill>
                    <a:srgbClr val="000000"/>
                  </a:solidFill>
                </a:rPr>
                <a:t>4</a:t>
              </a:r>
              <a:r>
                <a:rPr lang="en-US" sz="1800"/>
                <a:t>  2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</a:t>
              </a:r>
              <a:r>
                <a:rPr lang="en-US" sz="1800" u="sng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5367" name="AutoShape 399"/>
            <p:cNvSpPr>
              <a:spLocks noChangeArrowheads="1"/>
            </p:cNvSpPr>
            <p:nvPr/>
          </p:nvSpPr>
          <p:spPr bwMode="auto">
            <a:xfrm>
              <a:off x="316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u="sng">
                  <a:solidFill>
                    <a:srgbClr val="000000"/>
                  </a:solidFill>
                </a:rPr>
                <a:t>7</a:t>
              </a:r>
              <a:r>
                <a:rPr lang="en-US" sz="1800"/>
                <a:t>  9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 u="sng">
                  <a:solidFill>
                    <a:srgbClr val="000000"/>
                  </a:solidFill>
                </a:rPr>
                <a:t>7</a:t>
              </a:r>
              <a:r>
                <a:rPr lang="en-US" sz="1800">
                  <a:solidFill>
                    <a:schemeClr val="tx2"/>
                  </a:solidFill>
                </a:rPr>
                <a:t>  9</a:t>
              </a:r>
            </a:p>
          </p:txBody>
        </p:sp>
        <p:sp>
          <p:nvSpPr>
            <p:cNvPr id="15368" name="AutoShape 400"/>
            <p:cNvSpPr>
              <a:spLocks noChangeArrowheads="1"/>
            </p:cNvSpPr>
            <p:nvPr/>
          </p:nvSpPr>
          <p:spPr bwMode="auto">
            <a:xfrm>
              <a:off x="1176" y="3648"/>
              <a:ext cx="64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2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5369" name="AutoShape 401"/>
            <p:cNvSpPr>
              <a:spLocks noChangeArrowheads="1"/>
            </p:cNvSpPr>
            <p:nvPr/>
          </p:nvSpPr>
          <p:spPr bwMode="auto">
            <a:xfrm>
              <a:off x="2064" y="3648"/>
              <a:ext cx="6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5370" name="AutoShape 402"/>
            <p:cNvSpPr>
              <a:spLocks noChangeArrowheads="1"/>
            </p:cNvSpPr>
            <p:nvPr/>
          </p:nvSpPr>
          <p:spPr bwMode="auto">
            <a:xfrm>
              <a:off x="3090" y="3648"/>
              <a:ext cx="6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5371" name="AutoShape 403"/>
            <p:cNvSpPr>
              <a:spLocks noChangeArrowheads="1"/>
            </p:cNvSpPr>
            <p:nvPr/>
          </p:nvSpPr>
          <p:spPr bwMode="auto">
            <a:xfrm>
              <a:off x="3984" y="3648"/>
              <a:ext cx="61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9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9</a:t>
              </a:r>
            </a:p>
          </p:txBody>
        </p:sp>
        <p:cxnSp>
          <p:nvCxnSpPr>
            <p:cNvPr id="15372" name="AutoShape 404"/>
            <p:cNvCxnSpPr>
              <a:cxnSpLocks noChangeShapeType="1"/>
              <a:stCxn id="15366" idx="0"/>
              <a:endCxn id="15365" idx="2"/>
            </p:cNvCxnSpPr>
            <p:nvPr/>
          </p:nvCxnSpPr>
          <p:spPr bwMode="auto">
            <a:xfrm flipV="1">
              <a:off x="1920" y="2790"/>
              <a:ext cx="95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3" name="AutoShape 405"/>
            <p:cNvCxnSpPr>
              <a:cxnSpLocks noChangeShapeType="1"/>
              <a:stCxn id="15367" idx="0"/>
              <a:endCxn id="15365" idx="2"/>
            </p:cNvCxnSpPr>
            <p:nvPr/>
          </p:nvCxnSpPr>
          <p:spPr bwMode="auto">
            <a:xfrm flipH="1" flipV="1">
              <a:off x="2872" y="2790"/>
              <a:ext cx="968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4" name="AutoShape 406"/>
            <p:cNvCxnSpPr>
              <a:cxnSpLocks noChangeShapeType="1"/>
              <a:stCxn id="15368" idx="0"/>
              <a:endCxn id="15366" idx="2"/>
            </p:cNvCxnSpPr>
            <p:nvPr/>
          </p:nvCxnSpPr>
          <p:spPr bwMode="auto">
            <a:xfrm flipV="1">
              <a:off x="1500" y="3366"/>
              <a:ext cx="42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5" name="AutoShape 407"/>
            <p:cNvCxnSpPr>
              <a:cxnSpLocks noChangeShapeType="1"/>
              <a:stCxn id="15370" idx="0"/>
              <a:endCxn id="15367" idx="2"/>
            </p:cNvCxnSpPr>
            <p:nvPr/>
          </p:nvCxnSpPr>
          <p:spPr bwMode="auto">
            <a:xfrm flipV="1">
              <a:off x="3408" y="3366"/>
              <a:ext cx="43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6" name="AutoShape 408"/>
            <p:cNvCxnSpPr>
              <a:cxnSpLocks noChangeShapeType="1"/>
              <a:stCxn id="15366" idx="2"/>
              <a:endCxn id="15369" idx="0"/>
            </p:cNvCxnSpPr>
            <p:nvPr/>
          </p:nvCxnSpPr>
          <p:spPr bwMode="auto">
            <a:xfrm>
              <a:off x="1920" y="3366"/>
              <a:ext cx="456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7" name="AutoShape 409"/>
            <p:cNvCxnSpPr>
              <a:cxnSpLocks noChangeShapeType="1"/>
              <a:stCxn id="15367" idx="2"/>
              <a:endCxn id="15371" idx="0"/>
            </p:cNvCxnSpPr>
            <p:nvPr/>
          </p:nvCxnSpPr>
          <p:spPr bwMode="auto">
            <a:xfrm>
              <a:off x="3840" y="3366"/>
              <a:ext cx="453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1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textbook, </a:t>
            </a:r>
            <a:r>
              <a:rPr lang="en-US" sz="1800" dirty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/>
              <a:t>, by M. T. Goodrich and R. Tamassia, Wiley, 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E5C3B1D-C3B5-BC44-A4A7-30719CD8F0AF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>
                <a:latin typeface="Tahoma" charset="0"/>
              </a:rPr>
              <a:t>Randomized vs Deterministic</a:t>
            </a:r>
            <a:br>
              <a:rPr lang="en-US" sz="3600" dirty="0">
                <a:latin typeface="Tahoma" charset="0"/>
              </a:rPr>
            </a:br>
            <a:r>
              <a:rPr lang="en-US" sz="3600" dirty="0">
                <a:latin typeface="Tahoma" charset="0"/>
              </a:rPr>
              <a:t>Quicksort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38862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imes New Roman" charset="0"/>
              </a:rPr>
              <a:t>Choice of pivot element: </a:t>
            </a:r>
          </a:p>
          <a:p>
            <a:pPr lvl="1" eaLnBrk="1" hangingPunct="1"/>
            <a:r>
              <a:rPr lang="en-US" sz="1800" dirty="0">
                <a:latin typeface="Times New Roman" charset="0"/>
              </a:rPr>
              <a:t>Randomized quicksort chooses a random index in the array; 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Times New Roman" charset="0"/>
              </a:rPr>
              <a:t>      i.e. Randomized quicksort chooses a random element as the pivot</a:t>
            </a:r>
          </a:p>
          <a:p>
            <a:pPr marL="457200" lvl="1" indent="0" eaLnBrk="1" hangingPunct="1">
              <a:buNone/>
            </a:pPr>
            <a:endParaRPr lang="en-US" sz="1800" dirty="0">
              <a:latin typeface="Times New Roman" charset="0"/>
            </a:endParaRPr>
          </a:p>
          <a:p>
            <a:pPr lvl="1" eaLnBrk="1" hangingPunct="1"/>
            <a:r>
              <a:rPr lang="en-US" sz="1800" dirty="0">
                <a:latin typeface="Times New Roman" charset="0"/>
              </a:rPr>
              <a:t>Deterministic quicksort always chooses a particular index (e.g. “rightmost”); i.e. Deterministic quicksort chooses the pivot deterministically (e.g., always the last element)</a:t>
            </a:r>
          </a:p>
          <a:p>
            <a:pPr eaLnBrk="1" hangingPunct="1"/>
            <a:endParaRPr lang="en-US" sz="2000" dirty="0">
              <a:latin typeface="Times New Roman" charset="0"/>
            </a:endParaRPr>
          </a:p>
          <a:p>
            <a:pPr eaLnBrk="1" hangingPunct="1"/>
            <a:r>
              <a:rPr lang="en-US" sz="2800" dirty="0">
                <a:latin typeface="Times New Roman" charset="0"/>
              </a:rPr>
              <a:t>Running behavior based on input: </a:t>
            </a:r>
          </a:p>
          <a:p>
            <a:pPr lvl="1" eaLnBrk="1" hangingPunct="1"/>
            <a:r>
              <a:rPr lang="en-US" sz="1800" dirty="0">
                <a:latin typeface="Times New Roman" charset="0"/>
              </a:rPr>
              <a:t>Randomized quicksort runs differently in different runs on the </a:t>
            </a:r>
            <a:r>
              <a:rPr lang="en-US" sz="1800">
                <a:latin typeface="Times New Roman" charset="0"/>
              </a:rPr>
              <a:t>same input</a:t>
            </a:r>
          </a:p>
          <a:p>
            <a:pPr marL="457200" lvl="1" indent="0" eaLnBrk="1" hangingPunct="1">
              <a:buNone/>
            </a:pPr>
            <a:endParaRPr lang="en-US" sz="1800" dirty="0">
              <a:latin typeface="Times New Roman" charset="0"/>
            </a:endParaRPr>
          </a:p>
          <a:p>
            <a:pPr lvl="1" eaLnBrk="1" hangingPunct="1"/>
            <a:r>
              <a:rPr lang="en-US" sz="1800" dirty="0">
                <a:latin typeface="Times New Roman" charset="0"/>
              </a:rPr>
              <a:t>Deterministic quicksort runs the same in different runs on the same input</a:t>
            </a:r>
            <a:endParaRPr lang="en-US" sz="2000" dirty="0">
              <a:latin typeface="Times New Roman" charset="0"/>
            </a:endParaRPr>
          </a:p>
          <a:p>
            <a:pPr marL="0" indent="0" eaLnBrk="1" hangingPunct="1">
              <a:buNone/>
            </a:pPr>
            <a:endParaRPr lang="en-US" sz="20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13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96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8A5A0AE-46C1-D249-BFEE-55CBD67230E2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Expected Running Time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33425" y="1600200"/>
            <a:ext cx="8029575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Consider a recursive call of quick-sort on a sequence of size </a:t>
            </a:r>
            <a:r>
              <a:rPr lang="en-US" sz="2000" b="1" i="1">
                <a:latin typeface="Times New Roman" charset="0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Tahoma" charset="0"/>
              </a:rPr>
              <a:t>Good call</a:t>
            </a:r>
            <a:r>
              <a:rPr lang="en-US" sz="1800" b="1">
                <a:latin typeface="Tahoma" charset="0"/>
              </a:rPr>
              <a:t>:</a:t>
            </a:r>
            <a:r>
              <a:rPr lang="en-US" sz="1800">
                <a:latin typeface="Tahoma" charset="0"/>
              </a:rPr>
              <a:t> the sizes of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are each less than 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Tahoma" charset="0"/>
              </a:rPr>
              <a:t>Bad call</a:t>
            </a:r>
            <a:r>
              <a:rPr lang="en-US" sz="1800" b="1">
                <a:latin typeface="Tahoma" charset="0"/>
              </a:rPr>
              <a:t>:</a:t>
            </a:r>
            <a:r>
              <a:rPr lang="en-US" sz="1800">
                <a:latin typeface="Tahoma" charset="0"/>
              </a:rPr>
              <a:t> one of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has size greater than 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call is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good</a:t>
            </a:r>
            <a:r>
              <a:rPr lang="en-US" sz="2000">
                <a:latin typeface="Tahoma" charset="0"/>
              </a:rPr>
              <a:t> with probability </a:t>
            </a:r>
            <a:r>
              <a:rPr lang="en-US" sz="2000">
                <a:latin typeface="Times New Roman" charset="0"/>
              </a:rPr>
              <a:t>1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1/2 of the possible pivots cause good calls:</a:t>
            </a:r>
          </a:p>
        </p:txBody>
      </p:sp>
      <p:sp>
        <p:nvSpPr>
          <p:cNvPr id="29701" name="AutoShape 6"/>
          <p:cNvSpPr>
            <a:spLocks noChangeArrowheads="1"/>
          </p:cNvSpPr>
          <p:nvPr/>
        </p:nvSpPr>
        <p:spPr bwMode="auto">
          <a:xfrm>
            <a:off x="3390900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7  9  7</a:t>
            </a:r>
            <a:r>
              <a:rPr lang="en-US" sz="1200">
                <a:solidFill>
                  <a:schemeClr val="accent1"/>
                </a:solidFill>
              </a:rPr>
              <a:t>  1  </a:t>
            </a:r>
            <a:r>
              <a:rPr lang="en-US" sz="12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200">
                <a:solidFill>
                  <a:schemeClr val="accent1"/>
                </a:solidFill>
              </a:rPr>
              <a:t>  1</a:t>
            </a:r>
          </a:p>
        </p:txBody>
      </p:sp>
      <p:sp>
        <p:nvSpPr>
          <p:cNvPr id="29702" name="AutoShape 7"/>
          <p:cNvSpPr>
            <a:spLocks noChangeArrowheads="1"/>
          </p:cNvSpPr>
          <p:nvPr/>
        </p:nvSpPr>
        <p:spPr bwMode="auto">
          <a:xfrm>
            <a:off x="1744663" y="2743200"/>
            <a:ext cx="2392362" cy="2270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7  2  9  4 3  7  </a:t>
            </a:r>
            <a:r>
              <a:rPr lang="en-US" sz="1200" u="sng">
                <a:solidFill>
                  <a:srgbClr val="000000"/>
                </a:solidFill>
              </a:rPr>
              <a:t>6</a:t>
            </a:r>
            <a:r>
              <a:rPr lang="en-US" sz="1200"/>
              <a:t>  1</a:t>
            </a:r>
            <a:r>
              <a:rPr lang="en-US" sz="1200">
                <a:solidFill>
                  <a:schemeClr val="accent1"/>
                </a:solidFill>
              </a:rPr>
              <a:t> 9</a:t>
            </a:r>
          </a:p>
        </p:txBody>
      </p:sp>
      <p:cxnSp>
        <p:nvCxnSpPr>
          <p:cNvPr id="29703" name="AutoShape 8"/>
          <p:cNvCxnSpPr>
            <a:cxnSpLocks noChangeShapeType="1"/>
            <a:stCxn id="29705" idx="0"/>
            <a:endCxn id="29702" idx="2"/>
          </p:cNvCxnSpPr>
          <p:nvPr/>
        </p:nvCxnSpPr>
        <p:spPr bwMode="auto">
          <a:xfrm flipV="1">
            <a:off x="1852613" y="2974975"/>
            <a:ext cx="1087437" cy="306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4" name="AutoShape 9"/>
          <p:cNvCxnSpPr>
            <a:cxnSpLocks noChangeShapeType="1"/>
            <a:stCxn id="29701" idx="0"/>
            <a:endCxn id="29702" idx="2"/>
          </p:cNvCxnSpPr>
          <p:nvPr/>
        </p:nvCxnSpPr>
        <p:spPr bwMode="auto">
          <a:xfrm flipH="1" flipV="1">
            <a:off x="2941638" y="2979738"/>
            <a:ext cx="1077912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05" name="AutoShape 10"/>
          <p:cNvSpPr>
            <a:spLocks noChangeArrowheads="1"/>
          </p:cNvSpPr>
          <p:nvPr/>
        </p:nvSpPr>
        <p:spPr bwMode="auto">
          <a:xfrm>
            <a:off x="1223963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200"/>
              <a:t>2  4  3  1 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3576638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 flipH="1">
            <a:off x="2006600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AutoShape 14"/>
          <p:cNvSpPr>
            <a:spLocks noChangeArrowheads="1"/>
          </p:cNvSpPr>
          <p:nvPr/>
        </p:nvSpPr>
        <p:spPr bwMode="auto">
          <a:xfrm>
            <a:off x="7153275" y="3267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7 2 9 4 3 7 6</a:t>
            </a:r>
          </a:p>
        </p:txBody>
      </p:sp>
      <p:sp>
        <p:nvSpPr>
          <p:cNvPr id="29709" name="AutoShape 15"/>
          <p:cNvSpPr>
            <a:spLocks noChangeArrowheads="1"/>
          </p:cNvSpPr>
          <p:nvPr/>
        </p:nvSpPr>
        <p:spPr bwMode="auto">
          <a:xfrm>
            <a:off x="5351463" y="3267075"/>
            <a:ext cx="360362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1</a:t>
            </a:r>
          </a:p>
        </p:txBody>
      </p:sp>
      <p:sp>
        <p:nvSpPr>
          <p:cNvPr id="29710" name="AutoShape 16"/>
          <p:cNvSpPr>
            <a:spLocks noChangeArrowheads="1"/>
          </p:cNvSpPr>
          <p:nvPr/>
        </p:nvSpPr>
        <p:spPr bwMode="auto">
          <a:xfrm>
            <a:off x="5443538" y="2743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</a:t>
            </a:r>
            <a:r>
              <a:rPr lang="en-US" sz="1200" u="sng">
                <a:solidFill>
                  <a:srgbClr val="000000"/>
                </a:solidFill>
              </a:rPr>
              <a:t>2 </a:t>
            </a:r>
            <a:r>
              <a:rPr lang="en-US" sz="1200"/>
              <a:t> 9  4 3  7  6  1</a:t>
            </a:r>
            <a:endParaRPr lang="en-US" sz="1200" b="1">
              <a:solidFill>
                <a:schemeClr val="accent1"/>
              </a:solidFill>
              <a:sym typeface="Symbol" charset="0"/>
            </a:endParaRPr>
          </a:p>
        </p:txBody>
      </p:sp>
      <p:cxnSp>
        <p:nvCxnSpPr>
          <p:cNvPr id="29711" name="AutoShape 17"/>
          <p:cNvCxnSpPr>
            <a:cxnSpLocks noChangeShapeType="1"/>
            <a:stCxn id="29709" idx="0"/>
            <a:endCxn id="29710" idx="2"/>
          </p:cNvCxnSpPr>
          <p:nvPr/>
        </p:nvCxnSpPr>
        <p:spPr bwMode="auto">
          <a:xfrm flipV="1">
            <a:off x="5532438" y="2962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2" name="AutoShape 18"/>
          <p:cNvCxnSpPr>
            <a:cxnSpLocks noChangeShapeType="1"/>
            <a:stCxn id="29708" idx="0"/>
            <a:endCxn id="29710" idx="2"/>
          </p:cNvCxnSpPr>
          <p:nvPr/>
        </p:nvCxnSpPr>
        <p:spPr bwMode="auto">
          <a:xfrm flipH="1" flipV="1">
            <a:off x="6684963" y="2962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3" name="Line 19"/>
          <p:cNvSpPr>
            <a:spLocks noChangeShapeType="1"/>
          </p:cNvSpPr>
          <p:nvPr/>
        </p:nvSpPr>
        <p:spPr bwMode="auto">
          <a:xfrm>
            <a:off x="7435850" y="304800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20"/>
          <p:cNvSpPr>
            <a:spLocks noChangeShapeType="1"/>
          </p:cNvSpPr>
          <p:nvPr/>
        </p:nvSpPr>
        <p:spPr bwMode="auto">
          <a:xfrm flipH="1">
            <a:off x="5759450" y="300355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21"/>
          <p:cNvSpPr txBox="1">
            <a:spLocks noChangeArrowheads="1"/>
          </p:cNvSpPr>
          <p:nvPr/>
        </p:nvSpPr>
        <p:spPr bwMode="auto">
          <a:xfrm>
            <a:off x="2209800" y="3657600"/>
            <a:ext cx="1241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Good call</a:t>
            </a:r>
          </a:p>
        </p:txBody>
      </p:sp>
      <p:sp>
        <p:nvSpPr>
          <p:cNvPr id="29716" name="Text Box 22"/>
          <p:cNvSpPr txBox="1">
            <a:spLocks noChangeArrowheads="1"/>
          </p:cNvSpPr>
          <p:nvPr/>
        </p:nvSpPr>
        <p:spPr bwMode="auto">
          <a:xfrm>
            <a:off x="6096000" y="3657600"/>
            <a:ext cx="1082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call</a:t>
            </a:r>
          </a:p>
        </p:txBody>
      </p:sp>
      <p:grpSp>
        <p:nvGrpSpPr>
          <p:cNvPr id="29717" name="Group 27"/>
          <p:cNvGrpSpPr>
            <a:grpSpLocks/>
          </p:cNvGrpSpPr>
          <p:nvPr/>
        </p:nvGrpSpPr>
        <p:grpSpPr bwMode="auto">
          <a:xfrm>
            <a:off x="2819400" y="4953000"/>
            <a:ext cx="4343400" cy="381000"/>
            <a:chOff x="1776" y="3264"/>
            <a:chExt cx="2736" cy="240"/>
          </a:xfrm>
        </p:grpSpPr>
        <p:sp>
          <p:nvSpPr>
            <p:cNvPr id="29724" name="AutoShape 25"/>
            <p:cNvSpPr>
              <a:spLocks noChangeArrowheads="1"/>
            </p:cNvSpPr>
            <p:nvPr/>
          </p:nvSpPr>
          <p:spPr bwMode="auto">
            <a:xfrm>
              <a:off x="3600" y="3264"/>
              <a:ext cx="912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AutoShape 24"/>
            <p:cNvSpPr>
              <a:spLocks noChangeArrowheads="1"/>
            </p:cNvSpPr>
            <p:nvPr/>
          </p:nvSpPr>
          <p:spPr bwMode="auto">
            <a:xfrm>
              <a:off x="1776" y="3264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Rectangle 26"/>
            <p:cNvSpPr>
              <a:spLocks noChangeArrowheads="1"/>
            </p:cNvSpPr>
            <p:nvPr/>
          </p:nvSpPr>
          <p:spPr bwMode="auto">
            <a:xfrm>
              <a:off x="2352" y="3264"/>
              <a:ext cx="1296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AutoShape 23"/>
            <p:cNvSpPr>
              <a:spLocks noChangeArrowheads="1"/>
            </p:cNvSpPr>
            <p:nvPr/>
          </p:nvSpPr>
          <p:spPr bwMode="auto">
            <a:xfrm>
              <a:off x="1776" y="3264"/>
              <a:ext cx="2736" cy="2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/>
                <a:t>1 2 3 4 5 6 7 8 9 10 11 12 13 14 15 16</a:t>
              </a:r>
              <a:endParaRPr 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29718" name="Text Box 28"/>
          <p:cNvSpPr txBox="1">
            <a:spLocks noChangeArrowheads="1"/>
          </p:cNvSpPr>
          <p:nvPr/>
        </p:nvSpPr>
        <p:spPr bwMode="auto">
          <a:xfrm>
            <a:off x="3963988" y="5638800"/>
            <a:ext cx="154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Good pivots</a:t>
            </a:r>
          </a:p>
        </p:txBody>
      </p:sp>
      <p:sp>
        <p:nvSpPr>
          <p:cNvPr id="29719" name="Text Box 29"/>
          <p:cNvSpPr txBox="1">
            <a:spLocks noChangeArrowheads="1"/>
          </p:cNvSpPr>
          <p:nvPr/>
        </p:nvSpPr>
        <p:spPr bwMode="auto">
          <a:xfrm>
            <a:off x="2438400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pivots</a:t>
            </a:r>
          </a:p>
        </p:txBody>
      </p:sp>
      <p:sp>
        <p:nvSpPr>
          <p:cNvPr id="29720" name="Text Box 30"/>
          <p:cNvSpPr txBox="1">
            <a:spLocks noChangeArrowheads="1"/>
          </p:cNvSpPr>
          <p:nvPr/>
        </p:nvSpPr>
        <p:spPr bwMode="auto">
          <a:xfrm>
            <a:off x="5775325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pivots</a:t>
            </a:r>
          </a:p>
        </p:txBody>
      </p:sp>
      <p:sp>
        <p:nvSpPr>
          <p:cNvPr id="29721" name="AutoShape 31"/>
          <p:cNvSpPr>
            <a:spLocks/>
          </p:cNvSpPr>
          <p:nvPr/>
        </p:nvSpPr>
        <p:spPr bwMode="auto">
          <a:xfrm rot="-5400000">
            <a:off x="4610100" y="45339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AutoShape 32"/>
          <p:cNvSpPr>
            <a:spLocks/>
          </p:cNvSpPr>
          <p:nvPr/>
        </p:nvSpPr>
        <p:spPr bwMode="auto">
          <a:xfrm rot="-5400000">
            <a:off x="3124200" y="5105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AutoShape 33"/>
          <p:cNvSpPr>
            <a:spLocks/>
          </p:cNvSpPr>
          <p:nvPr/>
        </p:nvSpPr>
        <p:spPr bwMode="auto">
          <a:xfrm rot="-5400000">
            <a:off x="6400800" y="48768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07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7F16E6-7A43-2445-B9BD-F74FCC559B93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Expected Running Time, Part 2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524000"/>
            <a:ext cx="81057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Probabilistic Fact:</a:t>
            </a:r>
            <a:r>
              <a:rPr lang="en-US" sz="2000" dirty="0">
                <a:latin typeface="Tahoma" charset="0"/>
              </a:rPr>
              <a:t> The expected number of coin tosses required in order to get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heads is </a:t>
            </a:r>
            <a:r>
              <a:rPr lang="en-US" sz="2000" dirty="0">
                <a:latin typeface="Times New Roman" charset="0"/>
              </a:rPr>
              <a:t>2</a:t>
            </a:r>
            <a:r>
              <a:rPr lang="en-US" sz="2000" b="1" i="1" dirty="0">
                <a:latin typeface="Times New Roman" charset="0"/>
              </a:rPr>
              <a:t>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For a node of depth 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>
                <a:latin typeface="Tahoma" charset="0"/>
              </a:rPr>
              <a:t>, we expect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Symbol" charset="0"/>
              </a:rPr>
              <a:t>/</a:t>
            </a:r>
            <a:r>
              <a:rPr lang="en-US" sz="1800" dirty="0">
                <a:latin typeface="Times New Roman" charset="0"/>
              </a:rPr>
              <a:t>2 </a:t>
            </a:r>
            <a:r>
              <a:rPr lang="en-US" sz="1800" dirty="0">
                <a:latin typeface="Tahoma" charset="0"/>
              </a:rPr>
              <a:t>ancestors are good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The size of each input sequence for the current call is at most (</a:t>
            </a:r>
            <a:r>
              <a:rPr lang="en-US" sz="1800" dirty="0">
                <a:latin typeface="Times New Roman" charset="0"/>
              </a:rPr>
              <a:t>3</a:t>
            </a:r>
            <a:r>
              <a:rPr lang="en-US" sz="1800" dirty="0">
                <a:latin typeface="Symbol" charset="0"/>
              </a:rPr>
              <a:t>/</a:t>
            </a:r>
            <a:r>
              <a:rPr lang="en-US" sz="1800" dirty="0">
                <a:latin typeface="Times New Roman" charset="0"/>
              </a:rPr>
              <a:t>4</a:t>
            </a:r>
            <a:r>
              <a:rPr lang="en-US" sz="1800" dirty="0">
                <a:latin typeface="Tahoma" charset="0"/>
              </a:rPr>
              <a:t>)</a:t>
            </a:r>
            <a:r>
              <a:rPr lang="en-US" sz="1800" b="1" i="1" baseline="30000" dirty="0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n</a:t>
            </a:r>
          </a:p>
        </p:txBody>
      </p:sp>
      <p:graphicFrame>
        <p:nvGraphicFramePr>
          <p:cNvPr id="30725" name="Object 6"/>
          <p:cNvGraphicFramePr>
            <a:graphicFrameLocks noChangeAspect="1"/>
          </p:cNvGraphicFramePr>
          <p:nvPr/>
        </p:nvGraphicFramePr>
        <p:xfrm>
          <a:off x="4495800" y="3200400"/>
          <a:ext cx="4876800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10680" imgH="4271040" progId="Visio.Drawing.6">
                  <p:embed/>
                </p:oleObj>
              </mc:Choice>
              <mc:Fallback>
                <p:oleObj name="VISIO" r:id="rId2" imgW="7510680" imgH="427104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00400"/>
                        <a:ext cx="4876800" cy="305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3124200"/>
            <a:ext cx="4191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2000" dirty="0"/>
              <a:t>Therefore, we have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 dirty="0"/>
              <a:t>For a node of depth </a:t>
            </a:r>
            <a:r>
              <a:rPr lang="en-US" sz="1800" dirty="0">
                <a:latin typeface="Times New Roman" charset="0"/>
              </a:rPr>
              <a:t>2log</a:t>
            </a:r>
            <a:r>
              <a:rPr lang="en-US" sz="1800" baseline="-25000" dirty="0">
                <a:latin typeface="Times New Roman" charset="0"/>
              </a:rPr>
              <a:t>4</a:t>
            </a:r>
            <a:r>
              <a:rPr lang="en-US" sz="1800" baseline="-25000" dirty="0">
                <a:latin typeface="Symbol" charset="0"/>
              </a:rPr>
              <a:t>/</a:t>
            </a:r>
            <a:r>
              <a:rPr lang="en-US" sz="1800" baseline="-25000" dirty="0">
                <a:latin typeface="Times New Roman" charset="0"/>
              </a:rPr>
              <a:t>3</a:t>
            </a: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/>
              <a:t>, the expected input size is one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The expected height of the quick-sort tree is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(log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2000" dirty="0"/>
              <a:t>The amount or work done at the nodes of the same depth is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endParaRPr lang="en-US" sz="20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2000" dirty="0"/>
              <a:t>Thus, the expected running time of quick-sort is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 </a:t>
            </a:r>
            <a:r>
              <a:rPr lang="en-US" sz="2000" dirty="0">
                <a:latin typeface="Times New Roman" charset="0"/>
              </a:rPr>
              <a:t>log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36ADF6-E9A1-D944-8BF4-AE00DEAD12DF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50"/>
          <p:cNvSpPr>
            <a:spLocks noChangeArrowheads="1"/>
          </p:cNvSpPr>
          <p:nvPr/>
        </p:nvSpPr>
        <p:spPr bwMode="auto">
          <a:xfrm>
            <a:off x="5816600" y="5670550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Quick-Sort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114800" cy="45720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ahoma" charset="0"/>
              </a:rPr>
              <a:t>Quick-sort</a:t>
            </a:r>
            <a:r>
              <a:rPr lang="en-US" sz="2400" dirty="0">
                <a:latin typeface="Tahoma" charset="0"/>
              </a:rPr>
              <a:t> is a sorting algorithm based on the divide-and-conquer paradigm:</a:t>
            </a:r>
          </a:p>
          <a:p>
            <a:pPr lvl="1" eaLnBrk="1" hangingPunct="1"/>
            <a:r>
              <a:rPr lang="en-US" sz="2000" dirty="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2000" dirty="0">
                <a:latin typeface="Tahoma" charset="0"/>
              </a:rPr>
              <a:t>: pick a random element 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>
                <a:latin typeface="Tahoma" charset="0"/>
              </a:rPr>
              <a:t> (called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pivot</a:t>
            </a:r>
            <a:r>
              <a:rPr lang="en-US" sz="2000" dirty="0">
                <a:latin typeface="Tahoma" charset="0"/>
              </a:rPr>
              <a:t>) and partition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dirty="0">
                <a:latin typeface="Tahoma" charset="0"/>
              </a:rPr>
              <a:t> into </a:t>
            </a:r>
          </a:p>
          <a:p>
            <a:pPr lvl="2" eaLnBrk="1" hangingPunct="1"/>
            <a:r>
              <a:rPr lang="en-US" sz="1800" b="1" i="1" dirty="0">
                <a:latin typeface="Times New Roman" charset="0"/>
              </a:rPr>
              <a:t>L </a:t>
            </a:r>
            <a:r>
              <a:rPr lang="en-US" sz="1800" dirty="0">
                <a:latin typeface="Tahoma" charset="0"/>
              </a:rPr>
              <a:t>elements less than </a:t>
            </a:r>
            <a:r>
              <a:rPr lang="en-US" sz="1800" b="1" i="1" dirty="0">
                <a:latin typeface="Times New Roman" charset="0"/>
              </a:rPr>
              <a:t>x</a:t>
            </a:r>
          </a:p>
          <a:p>
            <a:pPr lvl="2" eaLnBrk="1" hangingPunct="1"/>
            <a:r>
              <a:rPr lang="en-US" sz="1800" b="1" i="1" dirty="0">
                <a:latin typeface="Times New Roman" charset="0"/>
              </a:rPr>
              <a:t>E </a:t>
            </a:r>
            <a:r>
              <a:rPr lang="en-US" sz="1800" dirty="0">
                <a:latin typeface="Tahoma" charset="0"/>
              </a:rPr>
              <a:t>elements equal </a:t>
            </a:r>
            <a:r>
              <a:rPr lang="en-US" sz="1800" b="1" i="1" dirty="0">
                <a:latin typeface="Times New Roman" charset="0"/>
              </a:rPr>
              <a:t>x</a:t>
            </a:r>
            <a:endParaRPr lang="en-US" sz="1800" dirty="0">
              <a:latin typeface="Tahoma" charset="0"/>
            </a:endParaRPr>
          </a:p>
          <a:p>
            <a:pPr lvl="2" eaLnBrk="1" hangingPunct="1"/>
            <a:r>
              <a:rPr lang="en-US" sz="1800" b="1" i="1" dirty="0">
                <a:latin typeface="Times New Roman" charset="0"/>
              </a:rPr>
              <a:t>G </a:t>
            </a:r>
            <a:r>
              <a:rPr lang="en-US" sz="1800" dirty="0">
                <a:latin typeface="Tahoma" charset="0"/>
              </a:rPr>
              <a:t>elements greater than </a:t>
            </a:r>
            <a:r>
              <a:rPr lang="en-US" sz="1800" b="1" i="1" dirty="0">
                <a:latin typeface="Times New Roman" charset="0"/>
              </a:rPr>
              <a:t>x</a:t>
            </a:r>
            <a:endParaRPr lang="en-US" sz="18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solidFill>
                  <a:schemeClr val="tx2"/>
                </a:solidFill>
                <a:latin typeface="Tahoma" charset="0"/>
              </a:rPr>
              <a:t>Recur</a:t>
            </a:r>
            <a:r>
              <a:rPr lang="en-US" sz="2000" dirty="0">
                <a:latin typeface="Tahoma" charset="0"/>
              </a:rPr>
              <a:t>: sort </a:t>
            </a:r>
            <a:r>
              <a:rPr lang="en-US" sz="2000" b="1" i="1" dirty="0">
                <a:latin typeface="Times New Roman" charset="0"/>
              </a:rPr>
              <a:t>L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</a:rPr>
              <a:t>G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2000" dirty="0">
                <a:latin typeface="Tahoma" charset="0"/>
              </a:rPr>
              <a:t>: join </a:t>
            </a:r>
            <a:r>
              <a:rPr lang="en-US" sz="2000" b="1" i="1" dirty="0">
                <a:latin typeface="Times New Roman" charset="0"/>
              </a:rPr>
              <a:t>L</a:t>
            </a:r>
            <a:r>
              <a:rPr lang="en-US" sz="2000" dirty="0">
                <a:latin typeface="Tahoma" charset="0"/>
              </a:rPr>
              <a:t>, </a:t>
            </a:r>
            <a:r>
              <a:rPr lang="en-US" sz="2000" b="1" i="1" dirty="0">
                <a:latin typeface="Times New Roman" charset="0"/>
              </a:rPr>
              <a:t>E</a:t>
            </a:r>
            <a:r>
              <a:rPr lang="en-US" sz="2000" b="1" i="1" dirty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</a:rPr>
              <a:t>G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4102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8166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66294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70358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74422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78486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23"/>
          <p:cNvSpPr>
            <a:spLocks noChangeArrowheads="1"/>
          </p:cNvSpPr>
          <p:nvPr/>
        </p:nvSpPr>
        <p:spPr bwMode="auto">
          <a:xfrm>
            <a:off x="62230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24"/>
          <p:cNvSpPr>
            <a:spLocks noChangeArrowheads="1"/>
          </p:cNvSpPr>
          <p:nvPr/>
        </p:nvSpPr>
        <p:spPr bwMode="auto">
          <a:xfrm>
            <a:off x="75438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25"/>
          <p:cNvSpPr>
            <a:spLocks noChangeArrowheads="1"/>
          </p:cNvSpPr>
          <p:nvPr/>
        </p:nvSpPr>
        <p:spPr bwMode="auto">
          <a:xfrm>
            <a:off x="83820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26"/>
          <p:cNvSpPr>
            <a:spLocks noChangeArrowheads="1"/>
          </p:cNvSpPr>
          <p:nvPr/>
        </p:nvSpPr>
        <p:spPr bwMode="auto">
          <a:xfrm>
            <a:off x="79629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4" name="Group 31"/>
          <p:cNvGrpSpPr>
            <a:grpSpLocks/>
          </p:cNvGrpSpPr>
          <p:nvPr/>
        </p:nvGrpSpPr>
        <p:grpSpPr bwMode="auto">
          <a:xfrm>
            <a:off x="5111750" y="3705225"/>
            <a:ext cx="1054100" cy="457200"/>
            <a:chOff x="3320" y="2304"/>
            <a:chExt cx="664" cy="384"/>
          </a:xfrm>
        </p:grpSpPr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5" name="Rectangle 30"/>
          <p:cNvSpPr>
            <a:spLocks noChangeArrowheads="1"/>
          </p:cNvSpPr>
          <p:nvPr/>
        </p:nvSpPr>
        <p:spPr bwMode="auto">
          <a:xfrm>
            <a:off x="67437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26" name="AutoShape 33"/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L</a:t>
            </a:r>
          </a:p>
        </p:txBody>
      </p:sp>
      <p:sp>
        <p:nvSpPr>
          <p:cNvPr id="17427" name="AutoShape 35"/>
          <p:cNvSpPr>
            <a:spLocks/>
          </p:cNvSpPr>
          <p:nvPr/>
        </p:nvSpPr>
        <p:spPr bwMode="auto">
          <a:xfrm rot="-5400000">
            <a:off x="79248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17428" name="AutoShape 36"/>
          <p:cNvSpPr>
            <a:spLocks/>
          </p:cNvSpPr>
          <p:nvPr/>
        </p:nvSpPr>
        <p:spPr bwMode="auto">
          <a:xfrm rot="-5400000">
            <a:off x="6705600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E</a:t>
            </a:r>
          </a:p>
        </p:txBody>
      </p:sp>
      <p:sp>
        <p:nvSpPr>
          <p:cNvPr id="17429" name="Rectangle 38"/>
          <p:cNvSpPr>
            <a:spLocks noChangeArrowheads="1"/>
          </p:cNvSpPr>
          <p:nvPr/>
        </p:nvSpPr>
        <p:spPr bwMode="auto">
          <a:xfrm>
            <a:off x="7442200" y="5041900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Rectangle 39"/>
          <p:cNvSpPr>
            <a:spLocks noChangeArrowheads="1"/>
          </p:cNvSpPr>
          <p:nvPr/>
        </p:nvSpPr>
        <p:spPr bwMode="auto">
          <a:xfrm>
            <a:off x="7848600" y="4953000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42"/>
          <p:cNvSpPr>
            <a:spLocks noChangeArrowheads="1"/>
          </p:cNvSpPr>
          <p:nvPr/>
        </p:nvSpPr>
        <p:spPr bwMode="auto">
          <a:xfrm>
            <a:off x="6223000" y="5556250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Rectangle 45"/>
          <p:cNvSpPr>
            <a:spLocks noChangeArrowheads="1"/>
          </p:cNvSpPr>
          <p:nvPr/>
        </p:nvSpPr>
        <p:spPr bwMode="auto">
          <a:xfrm>
            <a:off x="6629400" y="5384800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33" name="Rectangle 49"/>
          <p:cNvSpPr>
            <a:spLocks noChangeArrowheads="1"/>
          </p:cNvSpPr>
          <p:nvPr/>
        </p:nvSpPr>
        <p:spPr bwMode="auto">
          <a:xfrm>
            <a:off x="5410200" y="5727700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Rectangle 51"/>
          <p:cNvSpPr>
            <a:spLocks noChangeArrowheads="1"/>
          </p:cNvSpPr>
          <p:nvPr/>
        </p:nvSpPr>
        <p:spPr bwMode="auto">
          <a:xfrm>
            <a:off x="7035800" y="5213350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DFC4-187A-80F3-7E87-1AD92ACC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Sort idea</a:t>
            </a:r>
            <a:endParaRPr lang="en-US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7064589-97CB-EF7C-FEDC-92CB6913F8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523869"/>
            <a:ext cx="3810000" cy="2877061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53823-C8F4-E6E5-CFB4-D434926B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F773-C230-EE23-F08F-D5897C05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3DC23-B427-2549-8256-65207EC9196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4840D44B-49BA-8DBE-80DE-4C93964A6C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62201"/>
            <a:ext cx="4419600" cy="3124200"/>
          </a:xfrm>
        </p:spPr>
      </p:pic>
    </p:spTree>
    <p:extLst>
      <p:ext uri="{BB962C8B-B14F-4D97-AF65-F5344CB8AC3E}">
        <p14:creationId xmlns:p14="http://schemas.microsoft.com/office/powerpoint/2010/main" val="382108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5D8FC2B-C19C-2845-97C6-835A6476A871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In-Place Quick-Sort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148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Quick-sort can be implemented to run in-place</a:t>
            </a:r>
          </a:p>
        </p:txBody>
      </p:sp>
      <p:graphicFrame>
        <p:nvGraphicFramePr>
          <p:cNvPr id="31750" name="Object 5"/>
          <p:cNvGraphicFramePr>
            <a:graphicFrameLocks noChangeAspect="1"/>
          </p:cNvGraphicFramePr>
          <p:nvPr/>
        </p:nvGraphicFramePr>
        <p:xfrm>
          <a:off x="6934200" y="228600"/>
          <a:ext cx="1827213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828800" imgH="1719590" progId="MS_ClipArt_Gallery.5">
                  <p:embed/>
                </p:oleObj>
              </mc:Choice>
              <mc:Fallback>
                <p:oleObj name="Clip" r:id="rId2" imgW="1828800" imgH="1719590" progId="MS_ClipArt_Gallery.5">
                  <p:embed/>
                  <p:pic>
                    <p:nvPicPr>
                      <p:cNvPr id="317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27213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05F2CA98-AFD4-C0AE-9673-F6BAB5B37BA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7" y="2438400"/>
            <a:ext cx="7448933" cy="25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7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5D8FC2B-C19C-2845-97C6-835A6476A871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In-Place Quick-Sort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148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Quick-sort can be implemented to run in-place</a:t>
            </a:r>
          </a:p>
        </p:txBody>
      </p:sp>
      <p:graphicFrame>
        <p:nvGraphicFramePr>
          <p:cNvPr id="31750" name="Object 5"/>
          <p:cNvGraphicFramePr>
            <a:graphicFrameLocks noChangeAspect="1"/>
          </p:cNvGraphicFramePr>
          <p:nvPr/>
        </p:nvGraphicFramePr>
        <p:xfrm>
          <a:off x="6934200" y="228600"/>
          <a:ext cx="1827213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828800" imgH="1719590" progId="MS_ClipArt_Gallery.5">
                  <p:embed/>
                </p:oleObj>
              </mc:Choice>
              <mc:Fallback>
                <p:oleObj name="Clip" r:id="rId2" imgW="1828800" imgH="1719590" progId="MS_ClipArt_Gallery.5">
                  <p:embed/>
                  <p:pic>
                    <p:nvPicPr>
                      <p:cNvPr id="317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27213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938A386C-308A-292D-7040-65CFC432FC6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17679"/>
            <a:ext cx="573542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5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5D8FC2B-C19C-2845-97C6-835A6476A871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In-Place Quick-Sort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2286000"/>
            <a:ext cx="60960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To follow the working of this algorithm, please see “Quick Sort example” posted on Canvas</a:t>
            </a:r>
          </a:p>
        </p:txBody>
      </p:sp>
      <p:graphicFrame>
        <p:nvGraphicFramePr>
          <p:cNvPr id="31750" name="Object 5"/>
          <p:cNvGraphicFramePr>
            <a:graphicFrameLocks noChangeAspect="1"/>
          </p:cNvGraphicFramePr>
          <p:nvPr/>
        </p:nvGraphicFramePr>
        <p:xfrm>
          <a:off x="6934200" y="228600"/>
          <a:ext cx="1827213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828800" imgH="1719590" progId="MS_ClipArt_Gallery.5">
                  <p:embed/>
                </p:oleObj>
              </mc:Choice>
              <mc:Fallback>
                <p:oleObj name="Clip" r:id="rId2" imgW="1828800" imgH="1719590" progId="MS_ClipArt_Gallery.5">
                  <p:embed/>
                  <p:pic>
                    <p:nvPicPr>
                      <p:cNvPr id="317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27213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790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E5C3B1D-C3B5-BC44-A4A7-30719CD8F0AF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Worst-case Running Time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22860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The worst case for quick-sort occurs when the pivot is the unique minimum or maximum element (input array is already sorted)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One of </a:t>
            </a:r>
            <a:r>
              <a:rPr lang="en-US" sz="2000" b="1" i="1" dirty="0">
                <a:latin typeface="Times New Roman" charset="0"/>
              </a:rPr>
              <a:t>L</a:t>
            </a:r>
            <a:r>
              <a:rPr lang="en-US" sz="2000" dirty="0">
                <a:latin typeface="Tahoma" charset="0"/>
              </a:rPr>
              <a:t> and </a:t>
            </a:r>
            <a:r>
              <a:rPr lang="en-US" sz="2000" b="1" i="1" dirty="0">
                <a:latin typeface="Times New Roman" charset="0"/>
              </a:rPr>
              <a:t>G</a:t>
            </a:r>
            <a:r>
              <a:rPr lang="en-US" sz="2000" dirty="0">
                <a:latin typeface="Tahoma" charset="0"/>
              </a:rPr>
              <a:t> has size </a:t>
            </a:r>
            <a:r>
              <a:rPr lang="en-US" sz="2000" b="1" i="1" dirty="0">
                <a:latin typeface="Times New Roman" charset="0"/>
              </a:rPr>
              <a:t>n </a:t>
            </a:r>
            <a:r>
              <a:rPr lang="en-US" sz="2000" dirty="0">
                <a:latin typeface="Symbol" charset="0"/>
              </a:rPr>
              <a:t>- </a:t>
            </a:r>
            <a:r>
              <a:rPr lang="en-US" sz="2000" dirty="0">
                <a:latin typeface="Times New Roman" charset="0"/>
              </a:rPr>
              <a:t>1 </a:t>
            </a:r>
            <a:r>
              <a:rPr lang="en-US" sz="2000" dirty="0">
                <a:latin typeface="Tahoma" charset="0"/>
              </a:rPr>
              <a:t>and the other has size </a:t>
            </a:r>
            <a:r>
              <a:rPr lang="en-US" sz="2000" dirty="0">
                <a:latin typeface="Times New Roman" charset="0"/>
              </a:rPr>
              <a:t>0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The running time is proportional to the sum</a:t>
            </a:r>
          </a:p>
          <a:p>
            <a:pPr algn="ctr" eaLnBrk="1" hangingPunct="1">
              <a:buFont typeface="Wingdings" charset="0"/>
              <a:buNone/>
            </a:pP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dirty="0">
                <a:latin typeface="Times New Roman" charset="0"/>
                <a:sym typeface="Symbol" charset="0"/>
              </a:rPr>
              <a:t> (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-</a:t>
            </a:r>
            <a:r>
              <a:rPr lang="en-US" sz="2000" dirty="0">
                <a:latin typeface="Times New Roman" charset="0"/>
                <a:sym typeface="Symbol" charset="0"/>
              </a:rPr>
              <a:t> 1) </a:t>
            </a:r>
            <a:r>
              <a:rPr lang="en-US" sz="2000" dirty="0">
                <a:latin typeface="Symbol" charset="0"/>
                <a:sym typeface="Symbol" charset="0"/>
              </a:rPr>
              <a:t>+ </a:t>
            </a:r>
            <a:r>
              <a:rPr lang="en-US" sz="2000" dirty="0">
                <a:latin typeface="Times New Roman" charset="0"/>
                <a:sym typeface="Symbol" charset="0"/>
              </a:rPr>
              <a:t>…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dirty="0">
                <a:latin typeface="Times New Roman" charset="0"/>
                <a:sym typeface="Symbol" charset="0"/>
              </a:rPr>
              <a:t> 2 </a:t>
            </a:r>
            <a:r>
              <a:rPr lang="en-US" sz="2000" dirty="0">
                <a:latin typeface="Symbol" charset="0"/>
                <a:sym typeface="Symbol" charset="0"/>
              </a:rPr>
              <a:t>+ 1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Thus, the worst-case running time of quick-sort is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aseline="30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  <p:sp>
        <p:nvSpPr>
          <p:cNvPr id="28677" name="AutoShape 11"/>
          <p:cNvSpPr>
            <a:spLocks noChangeArrowheads="1"/>
          </p:cNvSpPr>
          <p:nvPr/>
        </p:nvSpPr>
        <p:spPr bwMode="auto">
          <a:xfrm>
            <a:off x="5992813" y="4791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8678" name="AutoShape 16"/>
          <p:cNvSpPr>
            <a:spLocks noChangeArrowheads="1"/>
          </p:cNvSpPr>
          <p:nvPr/>
        </p:nvSpPr>
        <p:spPr bwMode="auto">
          <a:xfrm>
            <a:off x="7340600" y="5600700"/>
            <a:ext cx="762000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8679" name="AutoShape 20"/>
          <p:cNvSpPr>
            <a:spLocks noChangeArrowheads="1"/>
          </p:cNvSpPr>
          <p:nvPr/>
        </p:nvSpPr>
        <p:spPr bwMode="auto">
          <a:xfrm>
            <a:off x="4191000" y="4791075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8680" name="AutoShape 23"/>
          <p:cNvSpPr>
            <a:spLocks noChangeArrowheads="1"/>
          </p:cNvSpPr>
          <p:nvPr/>
        </p:nvSpPr>
        <p:spPr bwMode="auto">
          <a:xfrm>
            <a:off x="5943600" y="5327650"/>
            <a:ext cx="352425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8681" name="AutoShape 24"/>
          <p:cNvSpPr>
            <a:spLocks noChangeArrowheads="1"/>
          </p:cNvSpPr>
          <p:nvPr/>
        </p:nvSpPr>
        <p:spPr bwMode="auto">
          <a:xfrm>
            <a:off x="7297738" y="6107113"/>
            <a:ext cx="358775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8682" name="AutoShape 25"/>
          <p:cNvSpPr>
            <a:spLocks noChangeArrowheads="1"/>
          </p:cNvSpPr>
          <p:nvPr/>
        </p:nvSpPr>
        <p:spPr bwMode="auto">
          <a:xfrm>
            <a:off x="7802563" y="6107113"/>
            <a:ext cx="350837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cxnSp>
        <p:nvCxnSpPr>
          <p:cNvPr id="28683" name="AutoShape 26"/>
          <p:cNvCxnSpPr>
            <a:cxnSpLocks noChangeShapeType="1"/>
            <a:stCxn id="28680" idx="0"/>
            <a:endCxn id="28677" idx="2"/>
          </p:cNvCxnSpPr>
          <p:nvPr/>
        </p:nvCxnSpPr>
        <p:spPr bwMode="auto">
          <a:xfrm flipV="1">
            <a:off x="6119813" y="5008563"/>
            <a:ext cx="525462" cy="319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4" name="AutoShape 27"/>
          <p:cNvCxnSpPr>
            <a:cxnSpLocks noChangeShapeType="1"/>
            <a:endCxn id="28677" idx="2"/>
          </p:cNvCxnSpPr>
          <p:nvPr/>
        </p:nvCxnSpPr>
        <p:spPr bwMode="auto">
          <a:xfrm flipH="1" flipV="1">
            <a:off x="6645275" y="5008563"/>
            <a:ext cx="593725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5" name="AutoShape 29"/>
          <p:cNvCxnSpPr>
            <a:cxnSpLocks noChangeShapeType="1"/>
            <a:stCxn id="28681" idx="0"/>
            <a:endCxn id="28678" idx="2"/>
          </p:cNvCxnSpPr>
          <p:nvPr/>
        </p:nvCxnSpPr>
        <p:spPr bwMode="auto">
          <a:xfrm flipV="1">
            <a:off x="7477125" y="5818188"/>
            <a:ext cx="2444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6" name="AutoShape 31"/>
          <p:cNvCxnSpPr>
            <a:cxnSpLocks noChangeShapeType="1"/>
            <a:stCxn id="28678" idx="2"/>
            <a:endCxn id="28682" idx="0"/>
          </p:cNvCxnSpPr>
          <p:nvPr/>
        </p:nvCxnSpPr>
        <p:spPr bwMode="auto">
          <a:xfrm>
            <a:off x="7721600" y="5818188"/>
            <a:ext cx="2571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87" name="AutoShape 32"/>
          <p:cNvSpPr>
            <a:spLocks noChangeArrowheads="1"/>
          </p:cNvSpPr>
          <p:nvPr/>
        </p:nvSpPr>
        <p:spPr bwMode="auto">
          <a:xfrm>
            <a:off x="4283075" y="4267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cxnSp>
        <p:nvCxnSpPr>
          <p:cNvPr id="28688" name="AutoShape 33"/>
          <p:cNvCxnSpPr>
            <a:cxnSpLocks noChangeShapeType="1"/>
            <a:stCxn id="28679" idx="0"/>
            <a:endCxn id="28687" idx="2"/>
          </p:cNvCxnSpPr>
          <p:nvPr/>
        </p:nvCxnSpPr>
        <p:spPr bwMode="auto">
          <a:xfrm flipV="1">
            <a:off x="4371975" y="4486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9" name="AutoShape 34"/>
          <p:cNvCxnSpPr>
            <a:cxnSpLocks noChangeShapeType="1"/>
            <a:stCxn id="28677" idx="0"/>
            <a:endCxn id="28687" idx="2"/>
          </p:cNvCxnSpPr>
          <p:nvPr/>
        </p:nvCxnSpPr>
        <p:spPr bwMode="auto">
          <a:xfrm flipH="1" flipV="1">
            <a:off x="5524500" y="4486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62010" name="Group 218"/>
          <p:cNvGraphicFramePr>
            <a:graphicFrameLocks noGrp="1"/>
          </p:cNvGraphicFramePr>
          <p:nvPr/>
        </p:nvGraphicFramePr>
        <p:xfrm>
          <a:off x="2438400" y="3810000"/>
          <a:ext cx="1371600" cy="259080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sym typeface="Symbo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sym typeface="Symbo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701" name="Text Box 167"/>
          <p:cNvSpPr txBox="1">
            <a:spLocks noChangeArrowheads="1"/>
          </p:cNvSpPr>
          <p:nvPr/>
        </p:nvSpPr>
        <p:spPr bwMode="auto">
          <a:xfrm rot="2305880">
            <a:off x="7250113" y="5138738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E5C3B1D-C3B5-BC44-A4A7-30719CD8F0AF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Worst-case Running Time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001000" cy="22860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imes New Roman" charset="0"/>
              </a:rPr>
              <a:t>Subarrays are completely unbalanced</a:t>
            </a:r>
          </a:p>
          <a:p>
            <a:pPr eaLnBrk="1" hangingPunct="1"/>
            <a:r>
              <a:rPr lang="en-US" sz="2000" dirty="0">
                <a:latin typeface="Times New Roman" charset="0"/>
              </a:rPr>
              <a:t>Recurrence relation</a:t>
            </a:r>
          </a:p>
          <a:p>
            <a:pPr marL="0" indent="0" eaLnBrk="1" hangingPunct="1">
              <a:buNone/>
            </a:pPr>
            <a:r>
              <a:rPr lang="en-US" sz="2000" dirty="0">
                <a:latin typeface="Times New Roman" charset="0"/>
              </a:rPr>
              <a:t>     T(n) = T(n-1) + O(n)</a:t>
            </a:r>
          </a:p>
          <a:p>
            <a:pPr marL="0" indent="0" eaLnBrk="1" hangingPunct="1">
              <a:buNone/>
            </a:pPr>
            <a:endParaRPr lang="en-US" sz="2000" dirty="0">
              <a:latin typeface="Times New Roman" charset="0"/>
            </a:endParaRPr>
          </a:p>
          <a:p>
            <a:pPr marL="0" indent="0" eaLnBrk="1" hangingPunct="1">
              <a:buNone/>
            </a:pPr>
            <a:r>
              <a:rPr lang="en-US" sz="2000" dirty="0">
                <a:latin typeface="Times New Roman" charset="0"/>
              </a:rPr>
              <a:t>             =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aseline="30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)</a:t>
            </a:r>
          </a:p>
          <a:p>
            <a:pPr marL="0" indent="0" eaLnBrk="1" hangingPunct="1">
              <a:buNone/>
            </a:pPr>
            <a:r>
              <a:rPr lang="en-US" sz="2000" dirty="0">
                <a:latin typeface="Times New Roman" charset="0"/>
              </a:rPr>
              <a:t>             </a:t>
            </a:r>
            <a:r>
              <a:rPr lang="en-US" sz="2000" dirty="0">
                <a:solidFill>
                  <a:srgbClr val="FF0000"/>
                </a:solidFill>
                <a:latin typeface="Times New Roman" charset="0"/>
              </a:rPr>
              <a:t>… More on solving recurrence relations later</a:t>
            </a:r>
          </a:p>
        </p:txBody>
      </p:sp>
    </p:spTree>
    <p:extLst>
      <p:ext uri="{BB962C8B-B14F-4D97-AF65-F5344CB8AC3E}">
        <p14:creationId xmlns:p14="http://schemas.microsoft.com/office/powerpoint/2010/main" val="378280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E5C3B1D-C3B5-BC44-A4A7-30719CD8F0AF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Best-case Running Time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3886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imes New Roman" charset="0"/>
              </a:rPr>
              <a:t>Subarrays are completely balanced</a:t>
            </a:r>
          </a:p>
          <a:p>
            <a:pPr eaLnBrk="1" hangingPunct="1"/>
            <a:r>
              <a:rPr lang="en-US" sz="2000" dirty="0">
                <a:latin typeface="Times New Roman" charset="0"/>
              </a:rPr>
              <a:t>If the partitioning procedure produces two regions of size n/2, quicksort runs much faster. The recurrence is then: </a:t>
            </a:r>
          </a:p>
          <a:p>
            <a:pPr eaLnBrk="1" hangingPunct="1"/>
            <a:endParaRPr lang="en-US" sz="2000" dirty="0">
              <a:latin typeface="Times New Roman" charset="0"/>
            </a:endParaRPr>
          </a:p>
          <a:p>
            <a:pPr marL="0" indent="0" eaLnBrk="1" hangingPunct="1">
              <a:buNone/>
            </a:pPr>
            <a:r>
              <a:rPr lang="en-US" sz="2000" dirty="0">
                <a:latin typeface="Times New Roman" charset="0"/>
              </a:rPr>
              <a:t>          T(n) = 2T(n/2) + O(n)</a:t>
            </a:r>
          </a:p>
          <a:p>
            <a:pPr marL="0" indent="0" eaLnBrk="1" hangingPunct="1">
              <a:buNone/>
            </a:pPr>
            <a:endParaRPr lang="en-US" sz="2000" dirty="0">
              <a:latin typeface="Times New Roman" charset="0"/>
            </a:endParaRPr>
          </a:p>
          <a:p>
            <a:pPr marL="0" indent="0" eaLnBrk="1" hangingPunct="1">
              <a:buNone/>
            </a:pPr>
            <a:r>
              <a:rPr lang="en-US" sz="2000" dirty="0">
                <a:latin typeface="Times New Roman" charset="0"/>
              </a:rPr>
              <a:t>                  =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 log n</a:t>
            </a:r>
            <a:r>
              <a:rPr lang="en-US" sz="2000" dirty="0">
                <a:latin typeface="Times New Roman" charset="0"/>
              </a:rPr>
              <a:t>)</a:t>
            </a:r>
          </a:p>
          <a:p>
            <a:pPr marL="0" indent="0" eaLnBrk="1" hangingPunct="1">
              <a:buNone/>
            </a:pPr>
            <a:r>
              <a:rPr lang="en-US" sz="2000" dirty="0">
                <a:latin typeface="Times New Roman" charset="0"/>
              </a:rPr>
              <a:t>                      </a:t>
            </a:r>
            <a:r>
              <a:rPr lang="en-US" sz="2000" dirty="0">
                <a:solidFill>
                  <a:srgbClr val="FF0000"/>
                </a:solidFill>
                <a:latin typeface="Times New Roman" charset="0"/>
              </a:rPr>
              <a:t>… We already saw why this is</a:t>
            </a:r>
          </a:p>
          <a:p>
            <a:pPr marL="0" indent="0" eaLnBrk="1" hangingPunct="1">
              <a:buNone/>
            </a:pPr>
            <a:r>
              <a:rPr lang="en-US" sz="2000">
                <a:solidFill>
                  <a:srgbClr val="FF0000"/>
                </a:solidFill>
                <a:latin typeface="Times New Roman" charset="0"/>
              </a:rPr>
              <a:t>                      …. </a:t>
            </a:r>
            <a:r>
              <a:rPr lang="en-US" sz="2000" dirty="0">
                <a:solidFill>
                  <a:srgbClr val="FF0000"/>
                </a:solidFill>
                <a:latin typeface="Times New Roman" charset="0"/>
              </a:rPr>
              <a:t>More on solving recurrence relations later</a:t>
            </a:r>
          </a:p>
        </p:txBody>
      </p:sp>
    </p:spTree>
    <p:extLst>
      <p:ext uri="{BB962C8B-B14F-4D97-AF65-F5344CB8AC3E}">
        <p14:creationId xmlns:p14="http://schemas.microsoft.com/office/powerpoint/2010/main" val="872807355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14304</TotalTime>
  <Words>723</Words>
  <Application>Microsoft Macintosh PowerPoint</Application>
  <PresentationFormat>On-screen Show (4:3)</PresentationFormat>
  <Paragraphs>132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Symbol</vt:lpstr>
      <vt:lpstr>Tahoma</vt:lpstr>
      <vt:lpstr>Times New Roman</vt:lpstr>
      <vt:lpstr>Wingdings</vt:lpstr>
      <vt:lpstr>Blueprint</vt:lpstr>
      <vt:lpstr>Clip</vt:lpstr>
      <vt:lpstr>VISIO</vt:lpstr>
      <vt:lpstr>Quick-Sort</vt:lpstr>
      <vt:lpstr>Quick-Sort</vt:lpstr>
      <vt:lpstr>Quick Sort idea</vt:lpstr>
      <vt:lpstr>In-Place Quick-Sort</vt:lpstr>
      <vt:lpstr>In-Place Quick-Sort</vt:lpstr>
      <vt:lpstr>In-Place Quick-Sort</vt:lpstr>
      <vt:lpstr>Worst-case Running Time</vt:lpstr>
      <vt:lpstr>Worst-case Running Time</vt:lpstr>
      <vt:lpstr>Best-case Running Time</vt:lpstr>
      <vt:lpstr>Randomized vs Deterministic Quicksort</vt:lpstr>
      <vt:lpstr>Expected Running Time</vt:lpstr>
      <vt:lpstr>Expected Running Time, Part 2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Codie Tamida</cp:lastModifiedBy>
  <cp:revision>1086</cp:revision>
  <cp:lastPrinted>2002-04-09T17:14:33Z</cp:lastPrinted>
  <dcterms:created xsi:type="dcterms:W3CDTF">2002-01-21T02:22:10Z</dcterms:created>
  <dcterms:modified xsi:type="dcterms:W3CDTF">2023-02-28T20:18:47Z</dcterms:modified>
</cp:coreProperties>
</file>