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56" r:id="rId2"/>
    <p:sldId id="407" r:id="rId3"/>
    <p:sldId id="408" r:id="rId4"/>
    <p:sldId id="398" r:id="rId5"/>
    <p:sldId id="400" r:id="rId6"/>
    <p:sldId id="399" r:id="rId7"/>
    <p:sldId id="397" r:id="rId8"/>
    <p:sldId id="401" r:id="rId9"/>
    <p:sldId id="402" r:id="rId10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5674F6"/>
    <a:srgbClr val="6289F8"/>
    <a:srgbClr val="8097F8"/>
    <a:srgbClr val="2C61F6"/>
    <a:srgbClr val="F8F0D0"/>
    <a:srgbClr val="F2E4AA"/>
    <a:srgbClr val="00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3"/>
  </p:normalViewPr>
  <p:slideViewPr>
    <p:cSldViewPr snapToObjects="1">
      <p:cViewPr varScale="1">
        <p:scale>
          <a:sx n="90" d="100"/>
          <a:sy n="90" d="100"/>
        </p:scale>
        <p:origin x="174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2FBAD5D4-E9E1-CF4E-9EB8-54046F603B81}" type="datetime8">
              <a:rPr lang="en-US" smtClean="0"/>
              <a:t>2/28/23 4:55 PM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DD25C593-EB3A-644E-88AF-0CF361AD0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163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900BF8BE-425A-A64C-A326-0A22D418174B}" type="datetime8">
              <a:rPr lang="en-US" smtClean="0"/>
              <a:t>2/28/23 4:55 PM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AD7359DF-38C7-C84E-8761-48D2859258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31713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Bucket-Sort and Radix-Sort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62E9807-2CE4-7F47-AB07-473A65C1200F}" type="datetime8">
              <a:rPr lang="en-US" sz="1300" smtClean="0"/>
              <a:t>2/28/23 4:55 PM</a:t>
            </a:fld>
            <a:endParaRPr lang="en-US" sz="13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2FBA30E-8969-F049-8EF6-F1394D647128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68"/>
          <p:cNvSpPr txBox="1">
            <a:spLocks noChangeArrowheads="1"/>
          </p:cNvSpPr>
          <p:nvPr userDrawn="1"/>
        </p:nvSpPr>
        <p:spPr bwMode="auto">
          <a:xfrm>
            <a:off x="358876" y="6400800"/>
            <a:ext cx="2738237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cs typeface="+mn-cs"/>
              </a:rPr>
              <a:t>© 2015 Goodrich</a:t>
            </a:r>
            <a:r>
              <a:rPr lang="en-US" sz="1400" baseline="0" dirty="0">
                <a:cs typeface="+mn-cs"/>
              </a:rPr>
              <a:t> and</a:t>
            </a:r>
            <a:r>
              <a:rPr lang="en-US" sz="1400" dirty="0">
                <a:cs typeface="+mn-cs"/>
              </a:rPr>
              <a:t> </a:t>
            </a:r>
            <a:r>
              <a:rPr lang="en-US" sz="1400" dirty="0" err="1">
                <a:cs typeface="+mn-cs"/>
              </a:rPr>
              <a:t>Tamassia</a:t>
            </a:r>
            <a:endParaRPr lang="en-US" sz="1400" dirty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8F81CA-57BB-1A42-A439-0A02A7730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C59141C-0C0F-4F40-B833-B1D44D948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1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4564BB-4217-E74A-9133-20786E355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0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2ACAD5-84E8-F84D-8E67-97B4555444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1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A24A65-1DF9-3F48-8613-59909E5BF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7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0DDE96-507E-334A-AA28-370A54357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3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FB6128-DE27-B042-8775-4BADE3DFC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6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98624B-6617-0B43-9B7D-3E64699C0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5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A309A7-2A6B-364F-9407-44245CC14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D0213F-61EA-4B40-9E30-58B8DB8FE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7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61A63F-6799-AA4D-8234-18BA7C76C7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7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5099D666-4CBB-FB44-8B16-45E58B725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358876" y="6400800"/>
            <a:ext cx="2738237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cs typeface="+mn-cs"/>
              </a:rPr>
              <a:t>© 2015 Goodrich</a:t>
            </a:r>
            <a:r>
              <a:rPr lang="en-US" sz="1400" baseline="0" dirty="0">
                <a:cs typeface="+mn-cs"/>
              </a:rPr>
              <a:t> and</a:t>
            </a:r>
            <a:r>
              <a:rPr lang="en-US" sz="1400" dirty="0">
                <a:cs typeface="+mn-cs"/>
              </a:rPr>
              <a:t> </a:t>
            </a:r>
            <a:r>
              <a:rPr lang="en-US" sz="1400" dirty="0" err="1">
                <a:cs typeface="+mn-cs"/>
              </a:rPr>
              <a:t>Tamassia</a:t>
            </a:r>
            <a:endParaRPr lang="en-US" sz="1400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3"/>
        </a:buBlip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Bucket-Sort and Radix-Sort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84F7B82-FA96-0949-A51D-9F13DFA09416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Bucket-Sort and Radix-Sort</a:t>
            </a:r>
          </a:p>
        </p:txBody>
      </p:sp>
      <p:sp>
        <p:nvSpPr>
          <p:cNvPr id="37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/>
              <a:t>Presentation for use with the textbook, </a:t>
            </a:r>
            <a:r>
              <a:rPr lang="en-US" sz="1800" dirty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/>
              <a:t>, by M. T. Goodrich and R. Tamassia, Wiley, 2015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200400"/>
            <a:ext cx="3727010" cy="2895600"/>
          </a:xfrm>
          <a:prstGeom prst="rect">
            <a:avLst/>
          </a:prstGeom>
          <a:ln w="38100" cap="sq">
            <a:solidFill>
              <a:srgbClr val="5674F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391625" y="6096000"/>
            <a:ext cx="28251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USGS NEIC. Public domain government image.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</a:t>
            </a:r>
            <a:br>
              <a:rPr lang="en-US" dirty="0"/>
            </a:br>
            <a:r>
              <a:rPr lang="en-US" dirty="0"/>
              <a:t>Constructing 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848600" cy="4495800"/>
          </a:xfrm>
        </p:spPr>
        <p:txBody>
          <a:bodyPr/>
          <a:lstStyle/>
          <a:p>
            <a:r>
              <a:rPr lang="en-US" sz="2400" dirty="0"/>
              <a:t>One common computation in data visualization and analysis is computing a </a:t>
            </a:r>
            <a:r>
              <a:rPr lang="en-US" sz="2400" b="1" dirty="0"/>
              <a:t>histogram</a:t>
            </a:r>
            <a:r>
              <a:rPr lang="en-US" sz="2400" dirty="0"/>
              <a:t>. </a:t>
            </a:r>
          </a:p>
          <a:p>
            <a:r>
              <a:rPr lang="en-US" sz="2400" dirty="0"/>
              <a:t>For example, n students might be assigned integer scores in some range, such as 0 to 100, and are then placed into ranges or “buckets” based on these scores.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ACAD5-84E8-F84D-8E67-97B45554449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505200"/>
            <a:ext cx="3582494" cy="2590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57400" y="6017567"/>
            <a:ext cx="502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A histogram of scores from a recent Algorithms course taught by one of the authors (with extra credit included).</a:t>
            </a:r>
          </a:p>
        </p:txBody>
      </p:sp>
    </p:spTree>
    <p:extLst>
      <p:ext uri="{BB962C8B-B14F-4D97-AF65-F5344CB8AC3E}">
        <p14:creationId xmlns:p14="http://schemas.microsoft.com/office/powerpoint/2010/main" val="127772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An Algorithm for </a:t>
            </a:r>
            <a:br>
              <a:rPr lang="en-US" dirty="0"/>
            </a:br>
            <a:r>
              <a:rPr lang="en-US" dirty="0"/>
              <a:t>Constructing 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4495800"/>
          </a:xfrm>
        </p:spPr>
        <p:txBody>
          <a:bodyPr/>
          <a:lstStyle/>
          <a:p>
            <a:r>
              <a:rPr lang="en-US" sz="2000" dirty="0"/>
              <a:t>When we think about the algorithmic issues in constructing a histogram of n scores, it is easy to see that this is a type of sorting problem. </a:t>
            </a:r>
          </a:p>
          <a:p>
            <a:r>
              <a:rPr lang="en-US" sz="2000" dirty="0"/>
              <a:t>But it is not the most general kind of sorting problem, since the keys being used to sort are simply integers in a given range.</a:t>
            </a:r>
          </a:p>
          <a:p>
            <a:r>
              <a:rPr lang="en-US" sz="2000" dirty="0"/>
              <a:t>So a natural question to ask is whether we can sort these values faster than with a general comparison-based sorting algorithm.</a:t>
            </a:r>
          </a:p>
          <a:p>
            <a:r>
              <a:rPr lang="en-US" sz="2000" dirty="0"/>
              <a:t>The answer is “yes.” In fact, we can sort them in O(n) time.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ACAD5-84E8-F84D-8E67-97B45554449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865" y="4191000"/>
            <a:ext cx="2634187" cy="1905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57400" y="6017567"/>
            <a:ext cx="502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A histogram of scores from a recent Algorithms course taught by one of the authors (with extra credit included).</a:t>
            </a:r>
          </a:p>
        </p:txBody>
      </p:sp>
    </p:spTree>
    <p:extLst>
      <p:ext uri="{BB962C8B-B14F-4D97-AF65-F5344CB8AC3E}">
        <p14:creationId xmlns:p14="http://schemas.microsoft.com/office/powerpoint/2010/main" val="398315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Bucket-Sort and Radix-Sort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F90BEB3-21CC-AD4F-87BE-4EFDB6F5836B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Bucket-Sort</a:t>
            </a: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41148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Let be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>
                <a:latin typeface="Tahoma" charset="0"/>
              </a:rPr>
              <a:t> be a sequence of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ahoma" charset="0"/>
              </a:rPr>
              <a:t> (key, element) items with keys in the range </a:t>
            </a:r>
            <a:r>
              <a:rPr lang="en-US" sz="2000">
                <a:latin typeface="Times New Roman" charset="0"/>
              </a:rPr>
              <a:t>[0,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latin typeface="Symbol" charset="0"/>
              </a:rPr>
              <a:t>- </a:t>
            </a:r>
            <a:r>
              <a:rPr lang="en-US" sz="2000">
                <a:latin typeface="Times New Roman" charset="0"/>
              </a:rPr>
              <a:t>1]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Bucket-sort uses the keys as indices into an auxiliary array </a:t>
            </a:r>
            <a:r>
              <a:rPr lang="en-US" sz="2000" b="1" i="1">
                <a:latin typeface="Times New Roman" charset="0"/>
              </a:rPr>
              <a:t>B</a:t>
            </a:r>
            <a:r>
              <a:rPr lang="en-US" sz="2000">
                <a:latin typeface="Tahoma" charset="0"/>
              </a:rPr>
              <a:t> of sequences (buckets)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ahoma" charset="0"/>
              </a:rPr>
              <a:t>Phase 1</a:t>
            </a:r>
            <a:r>
              <a:rPr lang="en-US" sz="1800">
                <a:latin typeface="Tahoma" charset="0"/>
              </a:rPr>
              <a:t>: Empty sequence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>
                <a:latin typeface="Tahoma" charset="0"/>
              </a:rPr>
              <a:t> by moving each entry 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k</a:t>
            </a:r>
            <a:r>
              <a:rPr lang="en-US" sz="1800">
                <a:latin typeface="Times New Roman" charset="0"/>
              </a:rPr>
              <a:t>, </a:t>
            </a:r>
            <a:r>
              <a:rPr lang="en-US" sz="1800" b="1" i="1">
                <a:latin typeface="Times New Roman" charset="0"/>
              </a:rPr>
              <a:t>o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>
                <a:latin typeface="Tahoma" charset="0"/>
              </a:rPr>
              <a:t> into its bucket </a:t>
            </a:r>
            <a:r>
              <a:rPr lang="en-US" sz="1800" b="1" i="1">
                <a:latin typeface="Times New Roman" charset="0"/>
              </a:rPr>
              <a:t>B</a:t>
            </a:r>
            <a:r>
              <a:rPr lang="en-US" sz="1800">
                <a:latin typeface="Times New Roman" charset="0"/>
              </a:rPr>
              <a:t>[</a:t>
            </a:r>
            <a:r>
              <a:rPr lang="en-US" sz="1800" b="1" i="1">
                <a:latin typeface="Times New Roman" charset="0"/>
              </a:rPr>
              <a:t>k</a:t>
            </a:r>
            <a:r>
              <a:rPr lang="en-US" sz="1800">
                <a:latin typeface="Times New Roman" charset="0"/>
              </a:rPr>
              <a:t>]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ahoma" charset="0"/>
              </a:rPr>
              <a:t>Phase 2</a:t>
            </a:r>
            <a:r>
              <a:rPr lang="en-US" sz="1800">
                <a:latin typeface="Tahoma" charset="0"/>
              </a:rPr>
              <a:t>: For </a:t>
            </a:r>
            <a:r>
              <a:rPr lang="en-US" sz="1800" b="1" i="1">
                <a:latin typeface="Times New Roman" charset="0"/>
              </a:rPr>
              <a:t>i </a:t>
            </a:r>
            <a:r>
              <a:rPr lang="en-US" sz="1800">
                <a:latin typeface="Symbol" charset="0"/>
                <a:sym typeface="Symbol" charset="0"/>
              </a:rPr>
              <a:t>=</a:t>
            </a:r>
            <a:r>
              <a:rPr lang="en-US" sz="1800">
                <a:latin typeface="Times New Roman" charset="0"/>
              </a:rPr>
              <a:t> 0, </a:t>
            </a:r>
            <a:r>
              <a:rPr lang="en-US" sz="1800" b="1">
                <a:latin typeface="Times New Roman" charset="0"/>
              </a:rPr>
              <a:t>…</a:t>
            </a:r>
            <a:r>
              <a:rPr lang="en-US" sz="1800" i="1">
                <a:latin typeface="Times New Roman" charset="0"/>
              </a:rPr>
              <a:t>,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latin typeface="Times New Roman" charset="0"/>
              </a:rPr>
              <a:t>N </a:t>
            </a:r>
            <a:r>
              <a:rPr lang="en-US" sz="1800">
                <a:latin typeface="Symbol" charset="0"/>
              </a:rPr>
              <a:t>-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imes New Roman" charset="0"/>
              </a:rPr>
              <a:t>1</a:t>
            </a:r>
            <a:r>
              <a:rPr lang="en-US" sz="1800">
                <a:latin typeface="Tahoma" charset="0"/>
              </a:rPr>
              <a:t>, move the entries of bucket </a:t>
            </a:r>
            <a:r>
              <a:rPr lang="en-US" sz="1800" b="1" i="1">
                <a:latin typeface="Times New Roman" charset="0"/>
              </a:rPr>
              <a:t>B</a:t>
            </a:r>
            <a:r>
              <a:rPr lang="en-US" sz="1800">
                <a:latin typeface="Times New Roman" charset="0"/>
              </a:rPr>
              <a:t>[</a:t>
            </a:r>
            <a:r>
              <a:rPr lang="en-US" sz="1800" b="1" i="1">
                <a:latin typeface="Times New Roman" charset="0"/>
              </a:rPr>
              <a:t>i</a:t>
            </a:r>
            <a:r>
              <a:rPr lang="en-US" sz="1800">
                <a:latin typeface="Times New Roman" charset="0"/>
              </a:rPr>
              <a:t>] </a:t>
            </a:r>
            <a:r>
              <a:rPr lang="en-US" sz="1800">
                <a:latin typeface="Tahoma" charset="0"/>
              </a:rPr>
              <a:t>to the end of  sequence </a:t>
            </a:r>
            <a:r>
              <a:rPr lang="en-US" sz="1800" b="1" i="1">
                <a:latin typeface="Times New Roman" charset="0"/>
              </a:rPr>
              <a:t>S</a:t>
            </a:r>
            <a:endParaRPr lang="en-US" sz="18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Analysis: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Phase 1 takes </a:t>
            </a:r>
            <a:r>
              <a:rPr lang="en-US" sz="1800" b="1" i="1">
                <a:latin typeface="Times New Roman" charset="0"/>
              </a:rPr>
              <a:t>O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>
                <a:latin typeface="Tahoma" charset="0"/>
              </a:rPr>
              <a:t>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Phase 2 takes </a:t>
            </a:r>
            <a:r>
              <a:rPr lang="en-US" sz="1800" b="1" i="1">
                <a:latin typeface="Times New Roman" charset="0"/>
              </a:rPr>
              <a:t>O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latin typeface="Symbol" charset="0"/>
              </a:rPr>
              <a:t>+ 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>
                <a:latin typeface="Tahoma" charset="0"/>
              </a:rPr>
              <a:t> time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Tahoma" charset="0"/>
              </a:rPr>
              <a:t>	Bucket-sort takes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latin typeface="Symbol" charset="0"/>
              </a:rPr>
              <a:t>+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time 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4800600" y="1676400"/>
            <a:ext cx="4114800" cy="4687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endParaRPr lang="en-US" sz="2800" b="1" baseline="30000"/>
          </a:p>
          <a:p>
            <a:pPr algn="l"/>
            <a:r>
              <a:rPr lang="en-US" sz="2800" b="1" baseline="30000"/>
              <a:t>Algorithm </a:t>
            </a:r>
            <a:r>
              <a:rPr lang="en-US" sz="2800" baseline="30000"/>
              <a:t>bucketSort(S):</a:t>
            </a:r>
          </a:p>
          <a:p>
            <a:pPr algn="l"/>
            <a:r>
              <a:rPr lang="en-US" sz="2800" b="1" i="1" baseline="30000"/>
              <a:t>Input: </a:t>
            </a:r>
            <a:r>
              <a:rPr lang="en-US" sz="2800" baseline="30000"/>
              <a:t>Sequence S of entries with integer keys in the range [0, N − 1] </a:t>
            </a:r>
            <a:r>
              <a:rPr lang="en-US" sz="2800" b="1" i="1" baseline="30000"/>
              <a:t>Output: </a:t>
            </a:r>
            <a:r>
              <a:rPr lang="en-US" sz="2800" baseline="30000"/>
              <a:t>Sequence S sorted in nondecreasing order of the keys</a:t>
            </a:r>
          </a:p>
          <a:p>
            <a:pPr algn="l"/>
            <a:r>
              <a:rPr lang="en-US" sz="2800" baseline="30000"/>
              <a:t>let B be an array of N sequences, each of which is initially empty </a:t>
            </a:r>
          </a:p>
          <a:p>
            <a:pPr algn="l"/>
            <a:r>
              <a:rPr lang="en-US" sz="2800" b="1" baseline="30000"/>
              <a:t>for </a:t>
            </a:r>
            <a:r>
              <a:rPr lang="en-US" sz="2800" baseline="30000"/>
              <a:t>each entry e in S </a:t>
            </a:r>
            <a:r>
              <a:rPr lang="en-US" sz="2800" b="1" baseline="30000"/>
              <a:t>do</a:t>
            </a:r>
          </a:p>
          <a:p>
            <a:pPr algn="l"/>
            <a:r>
              <a:rPr lang="en-US" sz="2800" baseline="30000"/>
              <a:t>  k = the key of e</a:t>
            </a:r>
          </a:p>
          <a:p>
            <a:pPr algn="l"/>
            <a:r>
              <a:rPr lang="en-US" sz="2800" baseline="30000"/>
              <a:t>  remove e from S</a:t>
            </a:r>
          </a:p>
          <a:p>
            <a:pPr algn="l"/>
            <a:r>
              <a:rPr lang="en-US" sz="2800" baseline="30000"/>
              <a:t>  insert e at the end of bucket B[k] </a:t>
            </a:r>
          </a:p>
          <a:p>
            <a:pPr algn="l"/>
            <a:r>
              <a:rPr lang="en-US" sz="2800" b="1" baseline="30000"/>
              <a:t>for </a:t>
            </a:r>
            <a:r>
              <a:rPr lang="en-US" sz="2800" baseline="30000"/>
              <a:t>i = 0 to N−1 </a:t>
            </a:r>
            <a:r>
              <a:rPr lang="en-US" sz="2800" b="1" baseline="30000"/>
              <a:t>do</a:t>
            </a:r>
          </a:p>
          <a:p>
            <a:pPr algn="l"/>
            <a:r>
              <a:rPr lang="en-US" sz="2800" b="1" baseline="30000"/>
              <a:t>  for </a:t>
            </a:r>
            <a:r>
              <a:rPr lang="en-US" sz="2800" baseline="30000"/>
              <a:t>each entry e in B[i] </a:t>
            </a:r>
            <a:r>
              <a:rPr lang="en-US" sz="2800" b="1" baseline="30000"/>
              <a:t>do</a:t>
            </a:r>
          </a:p>
          <a:p>
            <a:pPr algn="l"/>
            <a:r>
              <a:rPr lang="en-US" sz="2800" baseline="30000"/>
              <a:t>      remove e from B[i]</a:t>
            </a:r>
          </a:p>
          <a:p>
            <a:pPr algn="l"/>
            <a:r>
              <a:rPr lang="en-US" sz="2800" baseline="30000"/>
              <a:t>      insert e at the end of S</a:t>
            </a:r>
            <a:endParaRPr lang="en-US" sz="2800">
              <a:solidFill>
                <a:schemeClr val="accent2"/>
              </a:solidFill>
              <a:latin typeface="Times New Roman" charset="0"/>
            </a:endParaRPr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7086600" y="152400"/>
          <a:ext cx="167640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4036337" imgH="3468986" progId="MS_ClipArt_Gallery.5">
                  <p:embed/>
                </p:oleObj>
              </mc:Choice>
              <mc:Fallback>
                <p:oleObj name="Clip" r:id="rId2" imgW="4036337" imgH="3468986" progId="MS_ClipArt_Gallery.5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52400"/>
                        <a:ext cx="1676400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Bucket-Sort and Radix-Sort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F7DDEA9-157B-5440-ACBC-D7FA7203BFAF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57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Key range </a:t>
            </a:r>
            <a:r>
              <a:rPr lang="en-US" sz="2400">
                <a:latin typeface="Times New Roman" charset="0"/>
              </a:rPr>
              <a:t>[0, 9]</a:t>
            </a:r>
            <a:endParaRPr lang="en-US" sz="2400">
              <a:latin typeface="Symbol" charset="0"/>
            </a:endParaRPr>
          </a:p>
        </p:txBody>
      </p:sp>
      <p:grpSp>
        <p:nvGrpSpPr>
          <p:cNvPr id="18437" name="Group 61"/>
          <p:cNvGrpSpPr>
            <a:grpSpLocks/>
          </p:cNvGrpSpPr>
          <p:nvPr/>
        </p:nvGrpSpPr>
        <p:grpSpPr bwMode="auto">
          <a:xfrm>
            <a:off x="1163638" y="2209800"/>
            <a:ext cx="6781800" cy="457200"/>
            <a:chOff x="744" y="1392"/>
            <a:chExt cx="4272" cy="288"/>
          </a:xfrm>
        </p:grpSpPr>
        <p:cxnSp>
          <p:nvCxnSpPr>
            <p:cNvPr id="18479" name="AutoShape 11"/>
            <p:cNvCxnSpPr>
              <a:cxnSpLocks noChangeShapeType="1"/>
              <a:stCxn id="18480" idx="3"/>
              <a:endCxn id="18485" idx="1"/>
            </p:cNvCxnSpPr>
            <p:nvPr/>
          </p:nvCxnSpPr>
          <p:spPr bwMode="auto">
            <a:xfrm>
              <a:off x="1182" y="1536"/>
              <a:ext cx="339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8480" name="AutoShape 4"/>
            <p:cNvSpPr>
              <a:spLocks noChangeArrowheads="1"/>
            </p:cNvSpPr>
            <p:nvPr/>
          </p:nvSpPr>
          <p:spPr bwMode="auto">
            <a:xfrm>
              <a:off x="744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d</a:t>
              </a:r>
            </a:p>
          </p:txBody>
        </p:sp>
        <p:sp>
          <p:nvSpPr>
            <p:cNvPr id="18481" name="AutoShape 5"/>
            <p:cNvSpPr>
              <a:spLocks noChangeArrowheads="1"/>
            </p:cNvSpPr>
            <p:nvPr/>
          </p:nvSpPr>
          <p:spPr bwMode="auto">
            <a:xfrm>
              <a:off x="1512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1, </a:t>
              </a:r>
              <a:r>
                <a:rPr lang="en-US" b="1" i="1">
                  <a:latin typeface="Times New Roman" charset="0"/>
                </a:rPr>
                <a:t>c</a:t>
              </a:r>
            </a:p>
          </p:txBody>
        </p:sp>
        <p:sp>
          <p:nvSpPr>
            <p:cNvPr id="18482" name="AutoShape 6"/>
            <p:cNvSpPr>
              <a:spLocks noChangeArrowheads="1"/>
            </p:cNvSpPr>
            <p:nvPr/>
          </p:nvSpPr>
          <p:spPr bwMode="auto">
            <a:xfrm>
              <a:off x="2280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3, </a:t>
              </a:r>
              <a:r>
                <a:rPr lang="en-US" b="1" i="1">
                  <a:latin typeface="Times New Roman" charset="0"/>
                </a:rPr>
                <a:t>a</a:t>
              </a:r>
            </a:p>
          </p:txBody>
        </p:sp>
        <p:sp>
          <p:nvSpPr>
            <p:cNvPr id="18483" name="AutoShape 7"/>
            <p:cNvSpPr>
              <a:spLocks noChangeArrowheads="1"/>
            </p:cNvSpPr>
            <p:nvPr/>
          </p:nvSpPr>
          <p:spPr bwMode="auto">
            <a:xfrm>
              <a:off x="3048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g</a:t>
              </a:r>
            </a:p>
          </p:txBody>
        </p:sp>
        <p:sp>
          <p:nvSpPr>
            <p:cNvPr id="18484" name="AutoShape 8"/>
            <p:cNvSpPr>
              <a:spLocks noChangeArrowheads="1"/>
            </p:cNvSpPr>
            <p:nvPr/>
          </p:nvSpPr>
          <p:spPr bwMode="auto">
            <a:xfrm>
              <a:off x="3816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3, </a:t>
              </a:r>
              <a:r>
                <a:rPr lang="en-US" b="1" i="1">
                  <a:latin typeface="Times New Roman" charset="0"/>
                </a:rPr>
                <a:t>b</a:t>
              </a:r>
            </a:p>
          </p:txBody>
        </p:sp>
        <p:sp>
          <p:nvSpPr>
            <p:cNvPr id="18485" name="AutoShape 9"/>
            <p:cNvSpPr>
              <a:spLocks noChangeArrowheads="1"/>
            </p:cNvSpPr>
            <p:nvPr/>
          </p:nvSpPr>
          <p:spPr bwMode="auto">
            <a:xfrm>
              <a:off x="4584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e</a:t>
              </a:r>
            </a:p>
          </p:txBody>
        </p:sp>
      </p:grpSp>
      <p:grpSp>
        <p:nvGrpSpPr>
          <p:cNvPr id="18438" name="Group 63"/>
          <p:cNvGrpSpPr>
            <a:grpSpLocks/>
          </p:cNvGrpSpPr>
          <p:nvPr/>
        </p:nvGrpSpPr>
        <p:grpSpPr bwMode="auto">
          <a:xfrm>
            <a:off x="1163638" y="5715000"/>
            <a:ext cx="6781800" cy="457200"/>
            <a:chOff x="744" y="3600"/>
            <a:chExt cx="4272" cy="288"/>
          </a:xfrm>
        </p:grpSpPr>
        <p:cxnSp>
          <p:nvCxnSpPr>
            <p:cNvPr id="18472" name="AutoShape 48"/>
            <p:cNvCxnSpPr>
              <a:cxnSpLocks noChangeShapeType="1"/>
              <a:stCxn id="18473" idx="3"/>
              <a:endCxn id="18478" idx="1"/>
            </p:cNvCxnSpPr>
            <p:nvPr/>
          </p:nvCxnSpPr>
          <p:spPr bwMode="auto">
            <a:xfrm>
              <a:off x="1182" y="3744"/>
              <a:ext cx="339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8473" name="AutoShape 49"/>
            <p:cNvSpPr>
              <a:spLocks noChangeArrowheads="1"/>
            </p:cNvSpPr>
            <p:nvPr/>
          </p:nvSpPr>
          <p:spPr bwMode="auto">
            <a:xfrm>
              <a:off x="744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1, </a:t>
              </a:r>
              <a:r>
                <a:rPr lang="en-US" b="1" i="1">
                  <a:latin typeface="Times New Roman" charset="0"/>
                </a:rPr>
                <a:t>c</a:t>
              </a:r>
            </a:p>
          </p:txBody>
        </p:sp>
        <p:sp>
          <p:nvSpPr>
            <p:cNvPr id="18474" name="AutoShape 50"/>
            <p:cNvSpPr>
              <a:spLocks noChangeArrowheads="1"/>
            </p:cNvSpPr>
            <p:nvPr/>
          </p:nvSpPr>
          <p:spPr bwMode="auto">
            <a:xfrm>
              <a:off x="1512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3, </a:t>
              </a:r>
              <a:r>
                <a:rPr lang="en-US" b="1" i="1">
                  <a:latin typeface="Times New Roman" charset="0"/>
                </a:rPr>
                <a:t>a</a:t>
              </a:r>
            </a:p>
          </p:txBody>
        </p:sp>
        <p:sp>
          <p:nvSpPr>
            <p:cNvPr id="18475" name="AutoShape 51"/>
            <p:cNvSpPr>
              <a:spLocks noChangeArrowheads="1"/>
            </p:cNvSpPr>
            <p:nvPr/>
          </p:nvSpPr>
          <p:spPr bwMode="auto">
            <a:xfrm>
              <a:off x="2280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3, </a:t>
              </a:r>
              <a:r>
                <a:rPr lang="en-US" b="1" i="1">
                  <a:latin typeface="Times New Roman" charset="0"/>
                </a:rPr>
                <a:t>b</a:t>
              </a:r>
            </a:p>
          </p:txBody>
        </p:sp>
        <p:sp>
          <p:nvSpPr>
            <p:cNvPr id="18476" name="AutoShape 52"/>
            <p:cNvSpPr>
              <a:spLocks noChangeArrowheads="1"/>
            </p:cNvSpPr>
            <p:nvPr/>
          </p:nvSpPr>
          <p:spPr bwMode="auto">
            <a:xfrm>
              <a:off x="3048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d</a:t>
              </a:r>
            </a:p>
          </p:txBody>
        </p:sp>
        <p:sp>
          <p:nvSpPr>
            <p:cNvPr id="18477" name="AutoShape 53"/>
            <p:cNvSpPr>
              <a:spLocks noChangeArrowheads="1"/>
            </p:cNvSpPr>
            <p:nvPr/>
          </p:nvSpPr>
          <p:spPr bwMode="auto">
            <a:xfrm>
              <a:off x="3816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g</a:t>
              </a:r>
            </a:p>
          </p:txBody>
        </p:sp>
        <p:sp>
          <p:nvSpPr>
            <p:cNvPr id="18478" name="AutoShape 54"/>
            <p:cNvSpPr>
              <a:spLocks noChangeArrowheads="1"/>
            </p:cNvSpPr>
            <p:nvPr/>
          </p:nvSpPr>
          <p:spPr bwMode="auto">
            <a:xfrm>
              <a:off x="4584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e</a:t>
              </a:r>
            </a:p>
          </p:txBody>
        </p:sp>
      </p:grpSp>
      <p:sp>
        <p:nvSpPr>
          <p:cNvPr id="18439" name="AutoShape 55"/>
          <p:cNvSpPr>
            <a:spLocks noChangeArrowheads="1"/>
          </p:cNvSpPr>
          <p:nvPr/>
        </p:nvSpPr>
        <p:spPr bwMode="auto">
          <a:xfrm>
            <a:off x="4364038" y="2797175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C0C0C0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lIns="1828800" anchor="ctr"/>
          <a:lstStyle/>
          <a:p>
            <a:r>
              <a:rPr lang="en-US">
                <a:solidFill>
                  <a:schemeClr val="tx2"/>
                </a:solidFill>
              </a:rPr>
              <a:t>Phase 1</a:t>
            </a:r>
          </a:p>
        </p:txBody>
      </p:sp>
      <p:sp>
        <p:nvSpPr>
          <p:cNvPr id="18440" name="AutoShape 56"/>
          <p:cNvSpPr>
            <a:spLocks noChangeArrowheads="1"/>
          </p:cNvSpPr>
          <p:nvPr/>
        </p:nvSpPr>
        <p:spPr bwMode="auto">
          <a:xfrm>
            <a:off x="4364038" y="51054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C0C0C0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lIns="1828800" anchor="ctr"/>
          <a:lstStyle/>
          <a:p>
            <a:r>
              <a:rPr lang="en-US">
                <a:solidFill>
                  <a:schemeClr val="tx2"/>
                </a:solidFill>
              </a:rPr>
              <a:t>Phase 2</a:t>
            </a:r>
          </a:p>
        </p:txBody>
      </p:sp>
      <p:grpSp>
        <p:nvGrpSpPr>
          <p:cNvPr id="18441" name="Group 64"/>
          <p:cNvGrpSpPr>
            <a:grpSpLocks/>
          </p:cNvGrpSpPr>
          <p:nvPr/>
        </p:nvGrpSpPr>
        <p:grpSpPr bwMode="auto">
          <a:xfrm>
            <a:off x="649288" y="3476625"/>
            <a:ext cx="7808912" cy="1247775"/>
            <a:chOff x="409" y="2190"/>
            <a:chExt cx="4919" cy="786"/>
          </a:xfrm>
        </p:grpSpPr>
        <p:cxnSp>
          <p:nvCxnSpPr>
            <p:cNvPr id="18443" name="AutoShape 35"/>
            <p:cNvCxnSpPr>
              <a:cxnSpLocks noChangeShapeType="1"/>
              <a:stCxn id="18456" idx="3"/>
              <a:endCxn id="18460" idx="1"/>
            </p:cNvCxnSpPr>
            <p:nvPr/>
          </p:nvCxnSpPr>
          <p:spPr bwMode="auto">
            <a:xfrm>
              <a:off x="4134" y="2334"/>
              <a:ext cx="75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793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0</a:t>
              </a:r>
            </a:p>
          </p:txBody>
        </p:sp>
        <p:sp>
          <p:nvSpPr>
            <p:cNvPr id="18445" name="Rectangle 19"/>
            <p:cNvSpPr>
              <a:spLocks noChangeArrowheads="1"/>
            </p:cNvSpPr>
            <p:nvPr/>
          </p:nvSpPr>
          <p:spPr bwMode="auto">
            <a:xfrm>
              <a:off x="1081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1</a:t>
              </a:r>
            </a:p>
          </p:txBody>
        </p:sp>
        <p:sp>
          <p:nvSpPr>
            <p:cNvPr id="18446" name="Rectangle 20"/>
            <p:cNvSpPr>
              <a:spLocks noChangeArrowheads="1"/>
            </p:cNvSpPr>
            <p:nvPr/>
          </p:nvSpPr>
          <p:spPr bwMode="auto">
            <a:xfrm>
              <a:off x="1369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2</a:t>
              </a:r>
            </a:p>
          </p:txBody>
        </p:sp>
        <p:sp>
          <p:nvSpPr>
            <p:cNvPr id="18447" name="Rectangle 21"/>
            <p:cNvSpPr>
              <a:spLocks noChangeArrowheads="1"/>
            </p:cNvSpPr>
            <p:nvPr/>
          </p:nvSpPr>
          <p:spPr bwMode="auto">
            <a:xfrm>
              <a:off x="1657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3</a:t>
              </a:r>
            </a:p>
          </p:txBody>
        </p:sp>
        <p:sp>
          <p:nvSpPr>
            <p:cNvPr id="18448" name="Rectangle 22"/>
            <p:cNvSpPr>
              <a:spLocks noChangeArrowheads="1"/>
            </p:cNvSpPr>
            <p:nvPr/>
          </p:nvSpPr>
          <p:spPr bwMode="auto">
            <a:xfrm>
              <a:off x="1945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4</a:t>
              </a:r>
            </a:p>
          </p:txBody>
        </p:sp>
        <p:sp>
          <p:nvSpPr>
            <p:cNvPr id="18449" name="Rectangle 23"/>
            <p:cNvSpPr>
              <a:spLocks noChangeArrowheads="1"/>
            </p:cNvSpPr>
            <p:nvPr/>
          </p:nvSpPr>
          <p:spPr bwMode="auto">
            <a:xfrm>
              <a:off x="2233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5</a:t>
              </a:r>
            </a:p>
          </p:txBody>
        </p:sp>
        <p:sp>
          <p:nvSpPr>
            <p:cNvPr id="18450" name="Rectangle 24"/>
            <p:cNvSpPr>
              <a:spLocks noChangeArrowheads="1"/>
            </p:cNvSpPr>
            <p:nvPr/>
          </p:nvSpPr>
          <p:spPr bwMode="auto">
            <a:xfrm>
              <a:off x="2521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6</a:t>
              </a:r>
            </a:p>
          </p:txBody>
        </p:sp>
        <p:sp>
          <p:nvSpPr>
            <p:cNvPr id="18451" name="Rectangle 25"/>
            <p:cNvSpPr>
              <a:spLocks noChangeArrowheads="1"/>
            </p:cNvSpPr>
            <p:nvPr/>
          </p:nvSpPr>
          <p:spPr bwMode="auto">
            <a:xfrm>
              <a:off x="2809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7</a:t>
              </a:r>
            </a:p>
          </p:txBody>
        </p:sp>
        <p:sp>
          <p:nvSpPr>
            <p:cNvPr id="18452" name="Rectangle 26"/>
            <p:cNvSpPr>
              <a:spLocks noChangeArrowheads="1"/>
            </p:cNvSpPr>
            <p:nvPr/>
          </p:nvSpPr>
          <p:spPr bwMode="auto">
            <a:xfrm>
              <a:off x="3097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8</a:t>
              </a:r>
            </a:p>
          </p:txBody>
        </p:sp>
        <p:sp>
          <p:nvSpPr>
            <p:cNvPr id="18453" name="Rectangle 27"/>
            <p:cNvSpPr>
              <a:spLocks noChangeArrowheads="1"/>
            </p:cNvSpPr>
            <p:nvPr/>
          </p:nvSpPr>
          <p:spPr bwMode="auto">
            <a:xfrm>
              <a:off x="3385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9</a:t>
              </a:r>
            </a:p>
          </p:txBody>
        </p:sp>
        <p:sp>
          <p:nvSpPr>
            <p:cNvPr id="18454" name="Text Box 28"/>
            <p:cNvSpPr txBox="1">
              <a:spLocks noChangeArrowheads="1"/>
            </p:cNvSpPr>
            <p:nvPr/>
          </p:nvSpPr>
          <p:spPr bwMode="auto">
            <a:xfrm>
              <a:off x="480" y="2688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 i="1">
                  <a:latin typeface="Times New Roman" charset="0"/>
                </a:rPr>
                <a:t>B</a:t>
              </a:r>
            </a:p>
          </p:txBody>
        </p:sp>
        <p:sp>
          <p:nvSpPr>
            <p:cNvPr id="18455" name="AutoShape 29"/>
            <p:cNvSpPr>
              <a:spLocks noChangeArrowheads="1"/>
            </p:cNvSpPr>
            <p:nvPr/>
          </p:nvSpPr>
          <p:spPr bwMode="auto">
            <a:xfrm>
              <a:off x="81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1, </a:t>
              </a:r>
              <a:r>
                <a:rPr lang="en-US" b="1" i="1">
                  <a:latin typeface="Times New Roman" charset="0"/>
                </a:rPr>
                <a:t>c</a:t>
              </a:r>
            </a:p>
          </p:txBody>
        </p:sp>
        <p:sp>
          <p:nvSpPr>
            <p:cNvPr id="18456" name="AutoShape 30"/>
            <p:cNvSpPr>
              <a:spLocks noChangeArrowheads="1"/>
            </p:cNvSpPr>
            <p:nvPr/>
          </p:nvSpPr>
          <p:spPr bwMode="auto">
            <a:xfrm>
              <a:off x="369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d</a:t>
              </a:r>
            </a:p>
          </p:txBody>
        </p:sp>
        <p:sp>
          <p:nvSpPr>
            <p:cNvPr id="18457" name="AutoShape 31"/>
            <p:cNvSpPr>
              <a:spLocks noChangeArrowheads="1"/>
            </p:cNvSpPr>
            <p:nvPr/>
          </p:nvSpPr>
          <p:spPr bwMode="auto">
            <a:xfrm>
              <a:off x="429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g</a:t>
              </a:r>
            </a:p>
          </p:txBody>
        </p:sp>
        <p:sp>
          <p:nvSpPr>
            <p:cNvPr id="18458" name="AutoShape 32"/>
            <p:cNvSpPr>
              <a:spLocks noChangeArrowheads="1"/>
            </p:cNvSpPr>
            <p:nvPr/>
          </p:nvSpPr>
          <p:spPr bwMode="auto">
            <a:xfrm>
              <a:off x="2640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3, </a:t>
              </a:r>
              <a:r>
                <a:rPr lang="en-US" b="1" i="1">
                  <a:latin typeface="Times New Roman" charset="0"/>
                </a:rPr>
                <a:t>b</a:t>
              </a:r>
            </a:p>
          </p:txBody>
        </p:sp>
        <p:sp>
          <p:nvSpPr>
            <p:cNvPr id="18459" name="AutoShape 33"/>
            <p:cNvSpPr>
              <a:spLocks noChangeArrowheads="1"/>
            </p:cNvSpPr>
            <p:nvPr/>
          </p:nvSpPr>
          <p:spPr bwMode="auto">
            <a:xfrm>
              <a:off x="201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3, </a:t>
              </a:r>
              <a:r>
                <a:rPr lang="en-US" b="1" i="1">
                  <a:latin typeface="Times New Roman" charset="0"/>
                </a:rPr>
                <a:t>a</a:t>
              </a:r>
            </a:p>
          </p:txBody>
        </p:sp>
        <p:sp>
          <p:nvSpPr>
            <p:cNvPr id="18460" name="AutoShape 34"/>
            <p:cNvSpPr>
              <a:spLocks noChangeArrowheads="1"/>
            </p:cNvSpPr>
            <p:nvPr/>
          </p:nvSpPr>
          <p:spPr bwMode="auto">
            <a:xfrm>
              <a:off x="489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e</a:t>
              </a:r>
            </a:p>
          </p:txBody>
        </p:sp>
        <p:cxnSp>
          <p:nvCxnSpPr>
            <p:cNvPr id="18461" name="AutoShape 36"/>
            <p:cNvCxnSpPr>
              <a:cxnSpLocks noChangeShapeType="1"/>
              <a:stCxn id="18459" idx="3"/>
              <a:endCxn id="18458" idx="1"/>
            </p:cNvCxnSpPr>
            <p:nvPr/>
          </p:nvCxnSpPr>
          <p:spPr bwMode="auto">
            <a:xfrm>
              <a:off x="2454" y="2334"/>
              <a:ext cx="18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8462" name="Text Box 38"/>
            <p:cNvSpPr txBox="1">
              <a:spLocks noChangeArrowheads="1"/>
            </p:cNvSpPr>
            <p:nvPr/>
          </p:nvSpPr>
          <p:spPr bwMode="auto">
            <a:xfrm>
              <a:off x="811" y="2718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  <a:sym typeface="Symbol" charset="0"/>
                </a:rPr>
                <a:t></a:t>
              </a:r>
              <a:endParaRPr lang="en-US" sz="1800">
                <a:latin typeface="Times New Roman" charset="0"/>
              </a:endParaRPr>
            </a:p>
          </p:txBody>
        </p:sp>
        <p:sp>
          <p:nvSpPr>
            <p:cNvPr id="18463" name="Text Box 40"/>
            <p:cNvSpPr txBox="1">
              <a:spLocks noChangeArrowheads="1"/>
            </p:cNvSpPr>
            <p:nvPr/>
          </p:nvSpPr>
          <p:spPr bwMode="auto">
            <a:xfrm>
              <a:off x="1389" y="2718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  <a:sym typeface="Symbol" charset="0"/>
                </a:rPr>
                <a:t></a:t>
              </a:r>
              <a:endParaRPr lang="en-US" sz="1800">
                <a:latin typeface="Times New Roman" charset="0"/>
              </a:endParaRPr>
            </a:p>
          </p:txBody>
        </p:sp>
        <p:sp>
          <p:nvSpPr>
            <p:cNvPr id="18464" name="Text Box 42"/>
            <p:cNvSpPr txBox="1">
              <a:spLocks noChangeArrowheads="1"/>
            </p:cNvSpPr>
            <p:nvPr/>
          </p:nvSpPr>
          <p:spPr bwMode="auto">
            <a:xfrm>
              <a:off x="1968" y="2718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  <a:sym typeface="Symbol" charset="0"/>
                </a:rPr>
                <a:t></a:t>
              </a:r>
              <a:endParaRPr lang="en-US" sz="1800">
                <a:latin typeface="Times New Roman" charset="0"/>
              </a:endParaRPr>
            </a:p>
          </p:txBody>
        </p:sp>
        <p:sp>
          <p:nvSpPr>
            <p:cNvPr id="18465" name="Text Box 43"/>
            <p:cNvSpPr txBox="1">
              <a:spLocks noChangeArrowheads="1"/>
            </p:cNvSpPr>
            <p:nvPr/>
          </p:nvSpPr>
          <p:spPr bwMode="auto">
            <a:xfrm>
              <a:off x="2257" y="2718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  <a:sym typeface="Symbol" charset="0"/>
                </a:rPr>
                <a:t></a:t>
              </a:r>
              <a:endParaRPr lang="en-US" sz="1800">
                <a:latin typeface="Times New Roman" charset="0"/>
              </a:endParaRPr>
            </a:p>
          </p:txBody>
        </p:sp>
        <p:sp>
          <p:nvSpPr>
            <p:cNvPr id="18466" name="Text Box 44"/>
            <p:cNvSpPr txBox="1">
              <a:spLocks noChangeArrowheads="1"/>
            </p:cNvSpPr>
            <p:nvPr/>
          </p:nvSpPr>
          <p:spPr bwMode="auto">
            <a:xfrm>
              <a:off x="2547" y="2718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  <a:sym typeface="Symbol" charset="0"/>
                </a:rPr>
                <a:t></a:t>
              </a:r>
              <a:endParaRPr lang="en-US" sz="1800">
                <a:latin typeface="Times New Roman" charset="0"/>
              </a:endParaRPr>
            </a:p>
          </p:txBody>
        </p:sp>
        <p:sp>
          <p:nvSpPr>
            <p:cNvPr id="18467" name="Text Box 46"/>
            <p:cNvSpPr txBox="1">
              <a:spLocks noChangeArrowheads="1"/>
            </p:cNvSpPr>
            <p:nvPr/>
          </p:nvSpPr>
          <p:spPr bwMode="auto">
            <a:xfrm>
              <a:off x="3125" y="2718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  <a:sym typeface="Symbol" charset="0"/>
                </a:rPr>
                <a:t></a:t>
              </a:r>
              <a:endParaRPr lang="en-US" sz="1800">
                <a:latin typeface="Times New Roman" charset="0"/>
              </a:endParaRPr>
            </a:p>
          </p:txBody>
        </p:sp>
        <p:sp>
          <p:nvSpPr>
            <p:cNvPr id="18468" name="Text Box 47"/>
            <p:cNvSpPr txBox="1">
              <a:spLocks noChangeArrowheads="1"/>
            </p:cNvSpPr>
            <p:nvPr/>
          </p:nvSpPr>
          <p:spPr bwMode="auto">
            <a:xfrm>
              <a:off x="3415" y="2718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  <a:sym typeface="Symbol" charset="0"/>
                </a:rPr>
                <a:t></a:t>
              </a:r>
              <a:endParaRPr lang="en-US" sz="1800">
                <a:latin typeface="Times New Roman" charset="0"/>
              </a:endParaRPr>
            </a:p>
          </p:txBody>
        </p:sp>
        <p:sp>
          <p:nvSpPr>
            <p:cNvPr id="18469" name="Freeform 58"/>
            <p:cNvSpPr>
              <a:spLocks/>
            </p:cNvSpPr>
            <p:nvPr/>
          </p:nvSpPr>
          <p:spPr bwMode="auto">
            <a:xfrm>
              <a:off x="409" y="2304"/>
              <a:ext cx="815" cy="522"/>
            </a:xfrm>
            <a:custGeom>
              <a:avLst/>
              <a:gdLst>
                <a:gd name="T0" fmla="*/ 815 w 815"/>
                <a:gd name="T1" fmla="*/ 522 h 522"/>
                <a:gd name="T2" fmla="*/ 653 w 815"/>
                <a:gd name="T3" fmla="*/ 288 h 522"/>
                <a:gd name="T4" fmla="*/ 41 w 815"/>
                <a:gd name="T5" fmla="*/ 144 h 522"/>
                <a:gd name="T6" fmla="*/ 407 w 815"/>
                <a:gd name="T7" fmla="*/ 0 h 5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5"/>
                <a:gd name="T13" fmla="*/ 0 h 522"/>
                <a:gd name="T14" fmla="*/ 815 w 815"/>
                <a:gd name="T15" fmla="*/ 522 h 5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5" h="522">
                  <a:moveTo>
                    <a:pt x="815" y="522"/>
                  </a:moveTo>
                  <a:cubicBezTo>
                    <a:pt x="788" y="484"/>
                    <a:pt x="782" y="351"/>
                    <a:pt x="653" y="288"/>
                  </a:cubicBezTo>
                  <a:cubicBezTo>
                    <a:pt x="524" y="225"/>
                    <a:pt x="82" y="192"/>
                    <a:pt x="41" y="144"/>
                  </a:cubicBezTo>
                  <a:cubicBezTo>
                    <a:pt x="0" y="96"/>
                    <a:pt x="331" y="30"/>
                    <a:pt x="407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Freeform 59"/>
            <p:cNvSpPr>
              <a:spLocks/>
            </p:cNvSpPr>
            <p:nvPr/>
          </p:nvSpPr>
          <p:spPr bwMode="auto">
            <a:xfrm>
              <a:off x="1711" y="2322"/>
              <a:ext cx="299" cy="498"/>
            </a:xfrm>
            <a:custGeom>
              <a:avLst/>
              <a:gdLst>
                <a:gd name="T0" fmla="*/ 89 w 299"/>
                <a:gd name="T1" fmla="*/ 498 h 498"/>
                <a:gd name="T2" fmla="*/ 35 w 299"/>
                <a:gd name="T3" fmla="*/ 108 h 498"/>
                <a:gd name="T4" fmla="*/ 299 w 299"/>
                <a:gd name="T5" fmla="*/ 0 h 498"/>
                <a:gd name="T6" fmla="*/ 0 60000 65536"/>
                <a:gd name="T7" fmla="*/ 0 60000 65536"/>
                <a:gd name="T8" fmla="*/ 0 60000 65536"/>
                <a:gd name="T9" fmla="*/ 0 w 299"/>
                <a:gd name="T10" fmla="*/ 0 h 498"/>
                <a:gd name="T11" fmla="*/ 299 w 299"/>
                <a:gd name="T12" fmla="*/ 498 h 4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9" h="498">
                  <a:moveTo>
                    <a:pt x="89" y="498"/>
                  </a:moveTo>
                  <a:cubicBezTo>
                    <a:pt x="80" y="433"/>
                    <a:pt x="0" y="191"/>
                    <a:pt x="35" y="108"/>
                  </a:cubicBezTo>
                  <a:cubicBezTo>
                    <a:pt x="70" y="25"/>
                    <a:pt x="244" y="22"/>
                    <a:pt x="299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Freeform 60"/>
            <p:cNvSpPr>
              <a:spLocks/>
            </p:cNvSpPr>
            <p:nvPr/>
          </p:nvSpPr>
          <p:spPr bwMode="auto">
            <a:xfrm>
              <a:off x="2958" y="2340"/>
              <a:ext cx="732" cy="486"/>
            </a:xfrm>
            <a:custGeom>
              <a:avLst/>
              <a:gdLst>
                <a:gd name="T0" fmla="*/ 0 w 732"/>
                <a:gd name="T1" fmla="*/ 486 h 486"/>
                <a:gd name="T2" fmla="*/ 78 w 732"/>
                <a:gd name="T3" fmla="*/ 264 h 486"/>
                <a:gd name="T4" fmla="*/ 348 w 732"/>
                <a:gd name="T5" fmla="*/ 96 h 486"/>
                <a:gd name="T6" fmla="*/ 732 w 732"/>
                <a:gd name="T7" fmla="*/ 0 h 4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32"/>
                <a:gd name="T13" fmla="*/ 0 h 486"/>
                <a:gd name="T14" fmla="*/ 732 w 732"/>
                <a:gd name="T15" fmla="*/ 486 h 4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32" h="486">
                  <a:moveTo>
                    <a:pt x="0" y="486"/>
                  </a:moveTo>
                  <a:cubicBezTo>
                    <a:pt x="12" y="449"/>
                    <a:pt x="20" y="329"/>
                    <a:pt x="78" y="264"/>
                  </a:cubicBezTo>
                  <a:cubicBezTo>
                    <a:pt x="136" y="199"/>
                    <a:pt x="239" y="140"/>
                    <a:pt x="348" y="96"/>
                  </a:cubicBezTo>
                  <a:cubicBezTo>
                    <a:pt x="457" y="52"/>
                    <a:pt x="652" y="20"/>
                    <a:pt x="73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8442" name="Object 65"/>
          <p:cNvGraphicFramePr>
            <a:graphicFrameLocks noChangeAspect="1"/>
          </p:cNvGraphicFramePr>
          <p:nvPr/>
        </p:nvGraphicFramePr>
        <p:xfrm>
          <a:off x="6577013" y="130175"/>
          <a:ext cx="2109787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4679385" imgH="3937452" progId="MS_ClipArt_Gallery.2">
                  <p:embed/>
                </p:oleObj>
              </mc:Choice>
              <mc:Fallback>
                <p:oleObj name="Clip" r:id="rId2" imgW="4679385" imgH="3937452" progId="MS_ClipArt_Gallery.2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13" y="130175"/>
                        <a:ext cx="2109787" cy="177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Bucket-Sort and Radix-Sort</a:t>
            </a:r>
          </a:p>
        </p:txBody>
      </p:sp>
      <p:sp>
        <p:nvSpPr>
          <p:cNvPr id="194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BB6BD53-69DE-9A4D-A8D0-ABA793A711EC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Properties and Extensions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3581400" cy="4495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Key-type Property</a:t>
            </a:r>
          </a:p>
          <a:p>
            <a:pPr lvl="1" eaLnBrk="1" hangingPunct="1"/>
            <a:r>
              <a:rPr lang="en-US" sz="2000">
                <a:latin typeface="Tahoma" charset="0"/>
              </a:rPr>
              <a:t>The keys are used as indices into an array and cannot be arbitrary objects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No external comparator</a:t>
            </a:r>
          </a:p>
          <a:p>
            <a:pPr eaLnBrk="1" hangingPunct="1"/>
            <a:r>
              <a:rPr lang="en-US" sz="2400">
                <a:solidFill>
                  <a:schemeClr val="tx2"/>
                </a:solidFill>
                <a:latin typeface="Tahoma" charset="0"/>
              </a:rPr>
              <a:t>Stable</a:t>
            </a:r>
            <a:r>
              <a:rPr lang="en-US" sz="2400">
                <a:latin typeface="Tahoma" charset="0"/>
              </a:rPr>
              <a:t> Sort Property</a:t>
            </a:r>
          </a:p>
          <a:p>
            <a:pPr lvl="1" eaLnBrk="1" hangingPunct="1"/>
            <a:r>
              <a:rPr lang="en-US" sz="2000">
                <a:latin typeface="Tahoma" charset="0"/>
              </a:rPr>
              <a:t>The relative order of any two items with the same key is preserved after the execution of the algorithm</a:t>
            </a:r>
          </a:p>
          <a:p>
            <a:pPr lvl="1" eaLnBrk="1" hangingPunct="1"/>
            <a:endParaRPr lang="en-US" sz="2000">
              <a:latin typeface="Tahoma" charset="0"/>
            </a:endParaRPr>
          </a:p>
        </p:txBody>
      </p:sp>
      <p:sp>
        <p:nvSpPr>
          <p:cNvPr id="19461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676400"/>
            <a:ext cx="441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Tahoma" charset="0"/>
              </a:rPr>
              <a:t>Extensions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Integer keys in the range </a:t>
            </a:r>
            <a:r>
              <a:rPr lang="en-US" sz="2000">
                <a:latin typeface="Times New Roman" charset="0"/>
              </a:rPr>
              <a:t>[</a:t>
            </a:r>
            <a:r>
              <a:rPr lang="en-US" sz="2000" b="1" i="1">
                <a:latin typeface="Times New Roman" charset="0"/>
              </a:rPr>
              <a:t>a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b</a:t>
            </a:r>
            <a:r>
              <a:rPr lang="en-US" sz="2000">
                <a:latin typeface="Times New Roman" charset="0"/>
              </a:rPr>
              <a:t>]</a:t>
            </a:r>
            <a:endParaRPr lang="en-US" sz="2000">
              <a:latin typeface="Tahoma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Put entry 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k</a:t>
            </a:r>
            <a:r>
              <a:rPr lang="en-US" sz="1800">
                <a:latin typeface="Times New Roman" charset="0"/>
              </a:rPr>
              <a:t>, </a:t>
            </a:r>
            <a:r>
              <a:rPr lang="en-US" sz="1800" b="1" i="1">
                <a:latin typeface="Times New Roman" charset="0"/>
              </a:rPr>
              <a:t>o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>
                <a:latin typeface="Tahoma" charset="0"/>
              </a:rPr>
              <a:t> into bucket</a:t>
            </a:r>
            <a:br>
              <a:rPr lang="en-US" sz="1800">
                <a:latin typeface="Tahoma" charset="0"/>
              </a:rPr>
            </a:br>
            <a:r>
              <a:rPr lang="en-US" sz="1800" b="1" i="1">
                <a:latin typeface="Times New Roman" charset="0"/>
              </a:rPr>
              <a:t>B</a:t>
            </a:r>
            <a:r>
              <a:rPr lang="en-US" sz="1800">
                <a:latin typeface="Times New Roman" charset="0"/>
              </a:rPr>
              <a:t>[</a:t>
            </a:r>
            <a:r>
              <a:rPr lang="en-US" sz="1800" b="1" i="1">
                <a:latin typeface="Times New Roman" charset="0"/>
              </a:rPr>
              <a:t>k </a:t>
            </a:r>
            <a:r>
              <a:rPr lang="en-US" sz="1800">
                <a:latin typeface="Symbol" charset="0"/>
              </a:rPr>
              <a:t>-</a:t>
            </a:r>
            <a:r>
              <a:rPr lang="en-US" sz="1800" b="1" i="1">
                <a:latin typeface="Times New Roman" charset="0"/>
              </a:rPr>
              <a:t> a</a:t>
            </a:r>
            <a:r>
              <a:rPr lang="en-US" sz="1800">
                <a:latin typeface="Times New Roman" charset="0"/>
              </a:rPr>
              <a:t>]</a:t>
            </a:r>
            <a:r>
              <a:rPr lang="en-US" sz="1800">
                <a:latin typeface="Tahoma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String keys from a set </a:t>
            </a:r>
            <a:r>
              <a:rPr lang="en-US" sz="2000" b="1" i="1">
                <a:latin typeface="Times New Roman" charset="0"/>
              </a:rPr>
              <a:t>D</a:t>
            </a:r>
            <a:r>
              <a:rPr lang="en-US" sz="2000">
                <a:latin typeface="Tahoma" charset="0"/>
              </a:rPr>
              <a:t> of possible strings, where </a:t>
            </a:r>
            <a:r>
              <a:rPr lang="en-US" sz="2000" b="1" i="1">
                <a:latin typeface="Times New Roman" charset="0"/>
              </a:rPr>
              <a:t>D</a:t>
            </a:r>
            <a:r>
              <a:rPr lang="en-US" sz="2000">
                <a:latin typeface="Tahoma" charset="0"/>
              </a:rPr>
              <a:t> has constant size (e.g., names of the 50 U.S. states)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Sort </a:t>
            </a:r>
            <a:r>
              <a:rPr lang="en-US" sz="1800" b="1" i="1">
                <a:latin typeface="Times New Roman" charset="0"/>
              </a:rPr>
              <a:t>D</a:t>
            </a:r>
            <a:r>
              <a:rPr lang="en-US" sz="1800">
                <a:latin typeface="Tahoma" charset="0"/>
              </a:rPr>
              <a:t> and compute the rank </a:t>
            </a:r>
            <a:r>
              <a:rPr lang="en-US" sz="1800" b="1" i="1">
                <a:latin typeface="Times New Roman" charset="0"/>
              </a:rPr>
              <a:t>r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k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ahoma" charset="0"/>
              </a:rPr>
              <a:t>of each string </a:t>
            </a:r>
            <a:r>
              <a:rPr lang="en-US" sz="1800" b="1" i="1">
                <a:latin typeface="Times New Roman" charset="0"/>
              </a:rPr>
              <a:t>k</a:t>
            </a:r>
            <a:r>
              <a:rPr lang="en-US" sz="1800">
                <a:latin typeface="Tahoma" charset="0"/>
              </a:rPr>
              <a:t> of </a:t>
            </a:r>
            <a:r>
              <a:rPr lang="en-US" sz="1800" b="1" i="1">
                <a:latin typeface="Times New Roman" charset="0"/>
              </a:rPr>
              <a:t>D</a:t>
            </a:r>
            <a:r>
              <a:rPr lang="en-US" sz="1800">
                <a:latin typeface="Tahoma" charset="0"/>
              </a:rPr>
              <a:t> in the sorted sequence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Put entry 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k</a:t>
            </a:r>
            <a:r>
              <a:rPr lang="en-US" sz="1800">
                <a:latin typeface="Times New Roman" charset="0"/>
              </a:rPr>
              <a:t>, </a:t>
            </a:r>
            <a:r>
              <a:rPr lang="en-US" sz="1800" b="1" i="1">
                <a:latin typeface="Times New Roman" charset="0"/>
              </a:rPr>
              <a:t>o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>
                <a:latin typeface="Tahoma" charset="0"/>
              </a:rPr>
              <a:t> into bucket </a:t>
            </a:r>
            <a:br>
              <a:rPr lang="en-US" sz="1800">
                <a:latin typeface="Tahoma" charset="0"/>
              </a:rPr>
            </a:br>
            <a:r>
              <a:rPr lang="en-US" sz="1800" b="1" i="1">
                <a:latin typeface="Times New Roman" charset="0"/>
              </a:rPr>
              <a:t>B</a:t>
            </a:r>
            <a:r>
              <a:rPr lang="en-US" sz="1800">
                <a:latin typeface="Times New Roman" charset="0"/>
              </a:rPr>
              <a:t>[</a:t>
            </a:r>
            <a:r>
              <a:rPr lang="en-US" sz="1800" b="1" i="1">
                <a:latin typeface="Times New Roman" charset="0"/>
              </a:rPr>
              <a:t>r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k</a:t>
            </a:r>
            <a:r>
              <a:rPr lang="en-US" sz="1800">
                <a:latin typeface="Times New Roman" charset="0"/>
              </a:rPr>
              <a:t>)]</a:t>
            </a:r>
            <a:endParaRPr lang="en-US" sz="1800">
              <a:latin typeface="Tahoma" charset="0"/>
            </a:endParaRPr>
          </a:p>
        </p:txBody>
      </p:sp>
      <p:graphicFrame>
        <p:nvGraphicFramePr>
          <p:cNvPr id="19462" name="Object 5"/>
          <p:cNvGraphicFramePr>
            <a:graphicFrameLocks noChangeAspect="1"/>
          </p:cNvGraphicFramePr>
          <p:nvPr/>
        </p:nvGraphicFramePr>
        <p:xfrm>
          <a:off x="7608888" y="152400"/>
          <a:ext cx="1230312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614535" imgH="2331267" progId="MS_ClipArt_Gallery.5">
                  <p:embed/>
                </p:oleObj>
              </mc:Choice>
              <mc:Fallback>
                <p:oleObj name="Clip" r:id="rId2" imgW="1614535" imgH="2331267" progId="MS_ClipArt_Gallery.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888" y="152400"/>
                        <a:ext cx="1230312" cy="177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Bucket-Sort and Radix-Sort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DF67747-F4C5-4D4E-B91E-0158DD5D78D2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Lexicographic Order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848600" cy="4495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A </a:t>
            </a:r>
            <a:r>
              <a:rPr lang="en-US" sz="2400" b="1" i="1">
                <a:latin typeface="Times New Roman" charset="0"/>
              </a:rPr>
              <a:t>d-</a:t>
            </a:r>
            <a:r>
              <a:rPr lang="en-US" sz="2400">
                <a:latin typeface="Tahoma" charset="0"/>
              </a:rPr>
              <a:t>tuple is a sequence of </a:t>
            </a:r>
            <a:r>
              <a:rPr lang="en-US" sz="2400" b="1" i="1">
                <a:latin typeface="Times New Roman" charset="0"/>
              </a:rPr>
              <a:t>d</a:t>
            </a:r>
            <a:r>
              <a:rPr lang="en-US" sz="2400">
                <a:latin typeface="Tahoma" charset="0"/>
              </a:rPr>
              <a:t> keys 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k</a:t>
            </a:r>
            <a:r>
              <a:rPr lang="en-US" sz="2400" baseline="-25000">
                <a:latin typeface="Times New Roman" charset="0"/>
              </a:rPr>
              <a:t>1</a:t>
            </a:r>
            <a:r>
              <a:rPr lang="en-US" sz="2400">
                <a:latin typeface="Times New Roman" charset="0"/>
              </a:rPr>
              <a:t>, </a:t>
            </a:r>
            <a:r>
              <a:rPr lang="en-US" sz="2400" b="1" i="1">
                <a:latin typeface="Times New Roman" charset="0"/>
              </a:rPr>
              <a:t>k</a:t>
            </a:r>
            <a:r>
              <a:rPr lang="en-US" sz="2400" baseline="-25000">
                <a:latin typeface="Times New Roman" charset="0"/>
              </a:rPr>
              <a:t>2</a:t>
            </a:r>
            <a:r>
              <a:rPr lang="en-US" sz="2400">
                <a:latin typeface="Times New Roman" charset="0"/>
              </a:rPr>
              <a:t>, </a:t>
            </a:r>
            <a:r>
              <a:rPr lang="en-US" sz="2400" b="1" i="1">
                <a:latin typeface="Times New Roman" charset="0"/>
              </a:rPr>
              <a:t>…</a:t>
            </a:r>
            <a:r>
              <a:rPr lang="en-US" sz="2400">
                <a:latin typeface="Times New Roman" charset="0"/>
              </a:rPr>
              <a:t>, </a:t>
            </a:r>
            <a:r>
              <a:rPr lang="en-US" sz="2400" b="1" i="1">
                <a:latin typeface="Times New Roman" charset="0"/>
              </a:rPr>
              <a:t>k</a:t>
            </a:r>
            <a:r>
              <a:rPr lang="en-US" sz="2400" b="1" i="1" baseline="-25000">
                <a:latin typeface="Times New Roman" charset="0"/>
              </a:rPr>
              <a:t>d</a:t>
            </a:r>
            <a:r>
              <a:rPr lang="en-US" sz="2400">
                <a:latin typeface="Times New Roman" charset="0"/>
              </a:rPr>
              <a:t>)</a:t>
            </a:r>
            <a:r>
              <a:rPr lang="en-US" sz="2400">
                <a:latin typeface="Tahoma" charset="0"/>
              </a:rPr>
              <a:t>, where key </a:t>
            </a:r>
            <a:r>
              <a:rPr lang="en-US" sz="2400" b="1" i="1">
                <a:latin typeface="Times New Roman" charset="0"/>
              </a:rPr>
              <a:t>k</a:t>
            </a:r>
            <a:r>
              <a:rPr lang="en-US" sz="2400" b="1" i="1" baseline="-25000">
                <a:latin typeface="Times New Roman" charset="0"/>
              </a:rPr>
              <a:t>i</a:t>
            </a:r>
            <a:r>
              <a:rPr lang="en-US" sz="2400">
                <a:latin typeface="Tahoma" charset="0"/>
              </a:rPr>
              <a:t> is said to be the </a:t>
            </a:r>
            <a:r>
              <a:rPr lang="en-US" sz="2400" b="1" i="1">
                <a:latin typeface="Times New Roman" charset="0"/>
              </a:rPr>
              <a:t>i-</a:t>
            </a:r>
            <a:r>
              <a:rPr lang="en-US" sz="2400">
                <a:latin typeface="Tahoma" charset="0"/>
              </a:rPr>
              <a:t>th dimension of the tuple</a:t>
            </a:r>
            <a:endParaRPr lang="en-US" sz="2400">
              <a:latin typeface="Times New Roman" charset="0"/>
            </a:endParaRPr>
          </a:p>
          <a:p>
            <a:pPr eaLnBrk="1" hangingPunct="1"/>
            <a:r>
              <a:rPr lang="en-US" sz="2400">
                <a:latin typeface="Tahoma" charset="0"/>
              </a:rPr>
              <a:t>Example:</a:t>
            </a:r>
          </a:p>
          <a:p>
            <a:pPr lvl="1" eaLnBrk="1" hangingPunct="1"/>
            <a:r>
              <a:rPr lang="en-US" sz="2000">
                <a:latin typeface="Tahoma" charset="0"/>
              </a:rPr>
              <a:t>The Cartesian coordinates of a point in space are a 3-tuple</a:t>
            </a:r>
          </a:p>
          <a:p>
            <a:pPr eaLnBrk="1" hangingPunct="1"/>
            <a:r>
              <a:rPr lang="en-US" sz="2400">
                <a:latin typeface="Tahoma" charset="0"/>
              </a:rPr>
              <a:t>The lexicographic order of two </a:t>
            </a:r>
            <a:r>
              <a:rPr lang="en-US" sz="2400" b="1" i="1">
                <a:latin typeface="Times New Roman" charset="0"/>
              </a:rPr>
              <a:t>d-</a:t>
            </a:r>
            <a:r>
              <a:rPr lang="en-US" sz="2400">
                <a:latin typeface="Tahoma" charset="0"/>
              </a:rPr>
              <a:t>tuples is recursively defined as follows</a:t>
            </a:r>
          </a:p>
          <a:p>
            <a:pPr algn="ctr" eaLnBrk="1" hangingPunct="1">
              <a:buFont typeface="Wingdings" charset="0"/>
              <a:buNone/>
            </a:pP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x</a:t>
            </a:r>
            <a:r>
              <a:rPr lang="en-US" sz="2000" baseline="-25000">
                <a:latin typeface="Times New Roman" charset="0"/>
              </a:rPr>
              <a:t>1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x</a:t>
            </a:r>
            <a:r>
              <a:rPr lang="en-US" sz="2000" baseline="-25000">
                <a:latin typeface="Times New Roman" charset="0"/>
              </a:rPr>
              <a:t>2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…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x</a:t>
            </a:r>
            <a:r>
              <a:rPr lang="en-US" sz="2000" b="1" i="1" baseline="-25000">
                <a:latin typeface="Times New Roman" charset="0"/>
              </a:rPr>
              <a:t>d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>
                <a:latin typeface="Symbol" charset="0"/>
                <a:sym typeface="Symbol" charset="0"/>
              </a:rPr>
              <a:t>&lt;</a:t>
            </a:r>
            <a:r>
              <a:rPr lang="en-US" sz="2000">
                <a:latin typeface="Times New Roman" charset="0"/>
              </a:rPr>
              <a:t> (</a:t>
            </a:r>
            <a:r>
              <a:rPr lang="en-US" sz="2000" b="1" i="1">
                <a:latin typeface="Times New Roman" charset="0"/>
              </a:rPr>
              <a:t>y</a:t>
            </a:r>
            <a:r>
              <a:rPr lang="en-US" sz="2000" baseline="-25000">
                <a:latin typeface="Times New Roman" charset="0"/>
              </a:rPr>
              <a:t>1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y</a:t>
            </a:r>
            <a:r>
              <a:rPr lang="en-US" sz="2000" baseline="-25000">
                <a:latin typeface="Times New Roman" charset="0"/>
              </a:rPr>
              <a:t>2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…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y</a:t>
            </a:r>
            <a:r>
              <a:rPr lang="en-US" sz="2000" b="1" i="1" baseline="-25000">
                <a:latin typeface="Times New Roman" charset="0"/>
              </a:rPr>
              <a:t>d</a:t>
            </a:r>
            <a:r>
              <a:rPr lang="en-US" sz="2000">
                <a:latin typeface="Times New Roman" charset="0"/>
              </a:rPr>
              <a:t>)</a:t>
            </a:r>
            <a:br>
              <a:rPr lang="en-US" sz="2000">
                <a:latin typeface="Times New Roman" charset="0"/>
              </a:rPr>
            </a:br>
            <a:r>
              <a:rPr lang="en-US" sz="2400">
                <a:solidFill>
                  <a:schemeClr val="tx2"/>
                </a:solidFill>
                <a:latin typeface="Times New Roman" charset="0"/>
                <a:sym typeface="Symbol" charset="0"/>
              </a:rPr>
              <a:t></a:t>
            </a:r>
            <a:br>
              <a:rPr lang="en-US" sz="2000">
                <a:solidFill>
                  <a:schemeClr val="tx2"/>
                </a:solidFill>
                <a:latin typeface="Times New Roman" charset="0"/>
                <a:sym typeface="Symbol" charset="0"/>
              </a:rPr>
            </a:br>
            <a:r>
              <a:rPr lang="en-US" sz="2000" b="1" i="1">
                <a:latin typeface="Times New Roman" charset="0"/>
              </a:rPr>
              <a:t>x</a:t>
            </a:r>
            <a:r>
              <a:rPr lang="en-US" sz="2000" baseline="-25000">
                <a:latin typeface="Times New Roman" charset="0"/>
              </a:rPr>
              <a:t>1 </a:t>
            </a:r>
            <a:r>
              <a:rPr lang="en-US" sz="2000">
                <a:latin typeface="Symbol" charset="0"/>
                <a:sym typeface="Symbol" charset="0"/>
              </a:rPr>
              <a:t>&lt;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 b="1" i="1">
                <a:latin typeface="Times New Roman" charset="0"/>
              </a:rPr>
              <a:t>y</a:t>
            </a:r>
            <a:r>
              <a:rPr lang="en-US" sz="2000" baseline="-25000">
                <a:latin typeface="Times New Roman" charset="0"/>
              </a:rPr>
              <a:t>1  </a:t>
            </a:r>
            <a:r>
              <a:rPr lang="en-US" sz="2400">
                <a:solidFill>
                  <a:schemeClr val="tx2"/>
                </a:solidFill>
                <a:latin typeface="Tahoma" charset="0"/>
                <a:sym typeface="Symbol" charset="0"/>
              </a:rPr>
              <a:t></a:t>
            </a:r>
            <a:r>
              <a:rPr lang="en-US" sz="2000">
                <a:solidFill>
                  <a:schemeClr val="tx2"/>
                </a:solidFill>
                <a:latin typeface="Tahoma" charset="0"/>
                <a:sym typeface="Symbol" charset="0"/>
              </a:rPr>
              <a:t> </a:t>
            </a:r>
            <a:r>
              <a:rPr lang="en-US" sz="2000">
                <a:latin typeface="Tahoma" charset="0"/>
                <a:sym typeface="Symbol" charset="0"/>
              </a:rPr>
              <a:t> </a:t>
            </a:r>
            <a:r>
              <a:rPr lang="en-US" sz="2000" b="1" i="1">
                <a:latin typeface="Times New Roman" charset="0"/>
              </a:rPr>
              <a:t>x</a:t>
            </a:r>
            <a:r>
              <a:rPr lang="en-US" sz="2000" baseline="-25000">
                <a:latin typeface="Times New Roman" charset="0"/>
              </a:rPr>
              <a:t>1</a:t>
            </a:r>
            <a:r>
              <a:rPr lang="en-US" sz="2000" baseline="-25000">
                <a:latin typeface="Symbol" charset="0"/>
              </a:rPr>
              <a:t> </a:t>
            </a:r>
            <a:r>
              <a:rPr lang="en-US" sz="2000">
                <a:latin typeface="Symbol" charset="0"/>
                <a:sym typeface="Symbol" charset="0"/>
              </a:rPr>
              <a:t>=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 b="1" i="1">
                <a:latin typeface="Times New Roman" charset="0"/>
              </a:rPr>
              <a:t>y</a:t>
            </a:r>
            <a:r>
              <a:rPr lang="en-US" sz="2000" baseline="-25000">
                <a:latin typeface="Times New Roman" charset="0"/>
              </a:rPr>
              <a:t>1 </a:t>
            </a:r>
            <a:r>
              <a:rPr lang="en-US" sz="2400">
                <a:solidFill>
                  <a:schemeClr val="tx2"/>
                </a:solidFill>
                <a:latin typeface="Tahoma" charset="0"/>
                <a:sym typeface="Symbol" charset="0"/>
              </a:rPr>
              <a:t></a:t>
            </a:r>
            <a:r>
              <a:rPr lang="en-US" sz="2000">
                <a:latin typeface="Tahoma" charset="0"/>
                <a:sym typeface="Symbol" charset="0"/>
              </a:rPr>
              <a:t> 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x</a:t>
            </a:r>
            <a:r>
              <a:rPr lang="en-US" sz="2000" baseline="-25000">
                <a:latin typeface="Times New Roman" charset="0"/>
              </a:rPr>
              <a:t>2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…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x</a:t>
            </a:r>
            <a:r>
              <a:rPr lang="en-US" sz="2000" b="1" i="1" baseline="-25000">
                <a:latin typeface="Times New Roman" charset="0"/>
              </a:rPr>
              <a:t>d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>
                <a:latin typeface="Symbol" charset="0"/>
                <a:sym typeface="Symbol" charset="0"/>
              </a:rPr>
              <a:t>&lt;</a:t>
            </a:r>
            <a:r>
              <a:rPr lang="en-US" sz="2000">
                <a:latin typeface="Times New Roman" charset="0"/>
              </a:rPr>
              <a:t> (</a:t>
            </a:r>
            <a:r>
              <a:rPr lang="en-US" sz="2000" b="1" i="1">
                <a:latin typeface="Times New Roman" charset="0"/>
              </a:rPr>
              <a:t>y</a:t>
            </a:r>
            <a:r>
              <a:rPr lang="en-US" sz="2000" baseline="-25000">
                <a:latin typeface="Times New Roman" charset="0"/>
              </a:rPr>
              <a:t>2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…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y</a:t>
            </a:r>
            <a:r>
              <a:rPr lang="en-US" sz="2000" b="1" i="1" baseline="-25000">
                <a:latin typeface="Times New Roman" charset="0"/>
              </a:rPr>
              <a:t>d</a:t>
            </a:r>
            <a:r>
              <a:rPr lang="en-US" sz="2000">
                <a:latin typeface="Times New Roman" charset="0"/>
              </a:rPr>
              <a:t>)</a:t>
            </a:r>
          </a:p>
          <a:p>
            <a:pPr eaLnBrk="1" hangingPunct="1">
              <a:buFont typeface="Wingdings" charset="0"/>
              <a:buNone/>
            </a:pPr>
            <a:r>
              <a:rPr lang="en-US" sz="2000">
                <a:latin typeface="Times New Roman" charset="0"/>
              </a:rPr>
              <a:t>	</a:t>
            </a:r>
            <a:r>
              <a:rPr lang="en-US" sz="2400">
                <a:latin typeface="Tahoma" charset="0"/>
              </a:rPr>
              <a:t>I.e., the tuples are compared by the first dimension, then by the second dimension, etc.</a:t>
            </a:r>
          </a:p>
        </p:txBody>
      </p:sp>
      <p:graphicFrame>
        <p:nvGraphicFramePr>
          <p:cNvPr id="20485" name="Object 4"/>
          <p:cNvGraphicFramePr>
            <a:graphicFrameLocks noChangeAspect="1"/>
          </p:cNvGraphicFramePr>
          <p:nvPr/>
        </p:nvGraphicFramePr>
        <p:xfrm>
          <a:off x="7010400" y="223838"/>
          <a:ext cx="1752600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3974471" imgH="3468986" progId="MS_ClipArt_Gallery.5">
                  <p:embed/>
                </p:oleObj>
              </mc:Choice>
              <mc:Fallback>
                <p:oleObj name="Clip" r:id="rId2" imgW="3974471" imgH="3468986" progId="MS_ClipArt_Gallery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23838"/>
                        <a:ext cx="1752600" cy="152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Bucket-Sort and Radix-Sort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85744E1-9FA3-8B4F-8C01-11126074893D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Lexicographic-Sort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3733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Let </a:t>
            </a:r>
            <a:r>
              <a:rPr lang="en-US" sz="2000" b="1" i="1">
                <a:latin typeface="Times New Roman" charset="0"/>
              </a:rPr>
              <a:t>C</a:t>
            </a:r>
            <a:r>
              <a:rPr lang="en-US" sz="2000" b="1" i="1" baseline="-25000">
                <a:latin typeface="Times New Roman" charset="0"/>
              </a:rPr>
              <a:t>i</a:t>
            </a:r>
            <a:r>
              <a:rPr lang="en-US" sz="2000">
                <a:latin typeface="Tahoma" charset="0"/>
              </a:rPr>
              <a:t> be the comparator that compares two tuples by their </a:t>
            </a:r>
            <a:r>
              <a:rPr lang="en-US" sz="2000" b="1" i="1">
                <a:latin typeface="Times New Roman" charset="0"/>
              </a:rPr>
              <a:t>i-</a:t>
            </a:r>
            <a:r>
              <a:rPr lang="en-US" sz="2000">
                <a:latin typeface="Tahoma" charset="0"/>
              </a:rPr>
              <a:t>th dimension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Let </a:t>
            </a:r>
            <a:r>
              <a:rPr lang="en-US" sz="2000" b="1" i="1">
                <a:latin typeface="Times New Roman" charset="0"/>
              </a:rPr>
              <a:t>stableSort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C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be a stable sorting algorithm that uses comparator </a:t>
            </a:r>
            <a:r>
              <a:rPr lang="en-US" sz="2000" b="1" i="1">
                <a:latin typeface="Times New Roman" charset="0"/>
              </a:rPr>
              <a:t>C</a:t>
            </a: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Lexicographic-sort sorts a sequence of </a:t>
            </a:r>
            <a:r>
              <a:rPr lang="en-US" sz="2000" b="1" i="1">
                <a:latin typeface="Times New Roman" charset="0"/>
              </a:rPr>
              <a:t>d-</a:t>
            </a:r>
            <a:r>
              <a:rPr lang="en-US" sz="2000">
                <a:latin typeface="Tahoma" charset="0"/>
              </a:rPr>
              <a:t>tuples in lexicographic order by executing</a:t>
            </a:r>
            <a:r>
              <a:rPr lang="en-US" sz="2000" b="1" i="1">
                <a:latin typeface="Times New Roman" charset="0"/>
              </a:rPr>
              <a:t> d </a:t>
            </a:r>
            <a:r>
              <a:rPr lang="en-US" sz="2000">
                <a:latin typeface="Tahoma" charset="0"/>
              </a:rPr>
              <a:t>times algorithm </a:t>
            </a:r>
            <a:r>
              <a:rPr lang="en-US" sz="2000" b="1" i="1">
                <a:latin typeface="Times New Roman" charset="0"/>
              </a:rPr>
              <a:t>stableSort</a:t>
            </a:r>
            <a:r>
              <a:rPr lang="en-US" sz="2000">
                <a:latin typeface="Tahoma" charset="0"/>
              </a:rPr>
              <a:t>, one per dimension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Lexicographic-sort runs in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dT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))</a:t>
            </a:r>
            <a:r>
              <a:rPr lang="en-US" sz="2000">
                <a:latin typeface="Tahoma" charset="0"/>
              </a:rPr>
              <a:t> time, where </a:t>
            </a:r>
            <a:r>
              <a:rPr lang="en-US" sz="2000" b="1" i="1">
                <a:latin typeface="Times New Roman" charset="0"/>
              </a:rPr>
              <a:t>T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is the running time of </a:t>
            </a:r>
            <a:r>
              <a:rPr lang="en-US" sz="2000" b="1" i="1">
                <a:latin typeface="Times New Roman" charset="0"/>
              </a:rPr>
              <a:t>stableSort 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4648200" y="1590675"/>
            <a:ext cx="3962400" cy="2265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lexicographicSort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of 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d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-tuples</a:t>
            </a:r>
            <a:br>
              <a:rPr lang="en-US" sz="2000">
                <a:solidFill>
                  <a:schemeClr val="accent2"/>
                </a:solidFill>
                <a:latin typeface="Times New Roman" charset="0"/>
              </a:rPr>
            </a:b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sorted in</a:t>
            </a:r>
            <a:br>
              <a:rPr lang="en-US" sz="2000">
                <a:solidFill>
                  <a:schemeClr val="accent2"/>
                </a:solidFill>
                <a:latin typeface="Times New Roman" charset="0"/>
              </a:rPr>
            </a:b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	lexicographic order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endParaRPr lang="en-US" sz="200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for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d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downto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1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	stableSort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,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C</a:t>
            </a:r>
            <a:r>
              <a:rPr lang="en-US" sz="2000" b="1" i="1" baseline="-25000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4648200" y="4029075"/>
            <a:ext cx="4114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Example: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2000">
                <a:latin typeface="Times New Roman" charset="0"/>
              </a:rPr>
              <a:t>(7,4,6) (5,1,5) (2,4,6) (2, 1, 4) (3, 2, 4)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2000">
                <a:latin typeface="Times New Roman" charset="0"/>
              </a:rPr>
              <a:t>(2, 1, 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4</a:t>
            </a:r>
            <a:r>
              <a:rPr lang="en-US" sz="2000">
                <a:latin typeface="Times New Roman" charset="0"/>
              </a:rPr>
              <a:t>) (3, 2, 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4</a:t>
            </a:r>
            <a:r>
              <a:rPr lang="en-US" sz="2000">
                <a:latin typeface="Times New Roman" charset="0"/>
              </a:rPr>
              <a:t>) (5,1,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5</a:t>
            </a:r>
            <a:r>
              <a:rPr lang="en-US" sz="2000">
                <a:latin typeface="Times New Roman" charset="0"/>
              </a:rPr>
              <a:t>) (7,4,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6</a:t>
            </a:r>
            <a:r>
              <a:rPr lang="en-US" sz="2000">
                <a:latin typeface="Times New Roman" charset="0"/>
              </a:rPr>
              <a:t>) (2,4,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6</a:t>
            </a:r>
            <a:r>
              <a:rPr lang="en-US" sz="2000">
                <a:latin typeface="Times New Roman" charset="0"/>
              </a:rPr>
              <a:t>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2000">
                <a:latin typeface="Times New Roman" charset="0"/>
              </a:rPr>
              <a:t>(2, 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1</a:t>
            </a:r>
            <a:r>
              <a:rPr lang="en-US" sz="2000">
                <a:latin typeface="Times New Roman" charset="0"/>
              </a:rPr>
              <a:t>, 4) (5,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1</a:t>
            </a:r>
            <a:r>
              <a:rPr lang="en-US" sz="2000">
                <a:latin typeface="Times New Roman" charset="0"/>
              </a:rPr>
              <a:t>,5) (3, 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2</a:t>
            </a:r>
            <a:r>
              <a:rPr lang="en-US" sz="2000">
                <a:latin typeface="Times New Roman" charset="0"/>
              </a:rPr>
              <a:t>, 4) (7,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4</a:t>
            </a:r>
            <a:r>
              <a:rPr lang="en-US" sz="2000">
                <a:latin typeface="Times New Roman" charset="0"/>
              </a:rPr>
              <a:t>,6) (2,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4</a:t>
            </a:r>
            <a:r>
              <a:rPr lang="en-US" sz="2000">
                <a:latin typeface="Times New Roman" charset="0"/>
              </a:rPr>
              <a:t>,6)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2000">
                <a:latin typeface="Times New Roman" charset="0"/>
              </a:rPr>
              <a:t>(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2</a:t>
            </a:r>
            <a:r>
              <a:rPr lang="en-US" sz="2000">
                <a:latin typeface="Times New Roman" charset="0"/>
              </a:rPr>
              <a:t>, 1, 4) (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2</a:t>
            </a:r>
            <a:r>
              <a:rPr lang="en-US" sz="2000">
                <a:latin typeface="Times New Roman" charset="0"/>
              </a:rPr>
              <a:t>,4,6) (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3</a:t>
            </a:r>
            <a:r>
              <a:rPr lang="en-US" sz="2000">
                <a:latin typeface="Times New Roman" charset="0"/>
              </a:rPr>
              <a:t>, 2, 4) (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5</a:t>
            </a:r>
            <a:r>
              <a:rPr lang="en-US" sz="2000">
                <a:latin typeface="Times New Roman" charset="0"/>
              </a:rPr>
              <a:t>,1,5) (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7</a:t>
            </a:r>
            <a:r>
              <a:rPr lang="en-US" sz="2000">
                <a:latin typeface="Times New Roman" charset="0"/>
              </a:rPr>
              <a:t>,4,6)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Bucket-Sort and Radix-Sort</a:t>
            </a:r>
          </a:p>
        </p:txBody>
      </p:sp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51939D9-F276-294B-8FAF-38F185617B5D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Radix-Sort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00200"/>
            <a:ext cx="3276600" cy="48006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Radix-sort is a specialization of lexicographic-sort that uses bucket-sort as the stable sorting algorithm in each dimension.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Radix-sort is applicable to tuples where the keys in each dimension </a:t>
            </a:r>
            <a:r>
              <a:rPr lang="en-US" sz="2000" b="1" i="1" dirty="0" err="1">
                <a:latin typeface="Times New Roman" charset="0"/>
              </a:rPr>
              <a:t>i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Tahoma" charset="0"/>
              </a:rPr>
              <a:t>are integers in the range </a:t>
            </a:r>
            <a:r>
              <a:rPr lang="en-US" sz="2000" dirty="0">
                <a:latin typeface="Times New Roman" charset="0"/>
              </a:rPr>
              <a:t>[0</a:t>
            </a:r>
            <a:r>
              <a:rPr lang="en-US" sz="2000" b="1" i="1" dirty="0">
                <a:latin typeface="Times New Roman" charset="0"/>
              </a:rPr>
              <a:t>, N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>
                <a:latin typeface="Symbol" charset="0"/>
              </a:rPr>
              <a:t>- </a:t>
            </a:r>
            <a:r>
              <a:rPr lang="en-US" sz="2000" dirty="0">
                <a:latin typeface="Times New Roman" charset="0"/>
              </a:rPr>
              <a:t>1]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Radix-sort runs in time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d</a:t>
            </a:r>
            <a:r>
              <a:rPr lang="en-US" sz="2000" dirty="0">
                <a:latin typeface="Times New Roman" charset="0"/>
              </a:rPr>
              <a:t>(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>
                <a:latin typeface="Symbol" charset="0"/>
              </a:rPr>
              <a:t>+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))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If </a:t>
            </a:r>
            <a:r>
              <a:rPr lang="en-US" sz="2000" b="1" i="1" dirty="0">
                <a:latin typeface="Times New Roman" charset="0"/>
              </a:rPr>
              <a:t>d </a:t>
            </a:r>
            <a:r>
              <a:rPr lang="en-US" sz="2000" dirty="0">
                <a:latin typeface="Tahoma" charset="0"/>
              </a:rPr>
              <a:t>is constant and </a:t>
            </a:r>
            <a:r>
              <a:rPr lang="en-US" sz="2000" b="1" i="1" dirty="0">
                <a:latin typeface="Times New Roman" charset="0"/>
              </a:rPr>
              <a:t>N </a:t>
            </a:r>
            <a:r>
              <a:rPr lang="en-US" sz="2000" dirty="0">
                <a:latin typeface="Tahoma" charset="0"/>
              </a:rPr>
              <a:t>is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>
                <a:latin typeface="Tahoma" charset="0"/>
              </a:rPr>
              <a:t>, then this is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).</a:t>
            </a:r>
          </a:p>
          <a:p>
            <a:pPr eaLnBrk="1" hangingPunct="1"/>
            <a:endParaRPr lang="en-US" sz="2000" dirty="0">
              <a:latin typeface="Times New Roman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495800" y="3124200"/>
            <a:ext cx="4114800" cy="2814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radixSort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S, N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of 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d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-tuples such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	that (0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, …,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0) 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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x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, …, x</a:t>
            </a:r>
            <a:r>
              <a:rPr lang="en-US" sz="2000" b="1" i="1" baseline="-25000">
                <a:solidFill>
                  <a:schemeClr val="accent2"/>
                </a:solidFill>
                <a:latin typeface="Times New Roman" charset="0"/>
              </a:rPr>
              <a:t>d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 and</a:t>
            </a:r>
            <a:br>
              <a:rPr lang="en-US" sz="2000">
                <a:solidFill>
                  <a:schemeClr val="accent2"/>
                </a:solidFill>
                <a:latin typeface="Times New Roman" charset="0"/>
              </a:rPr>
            </a:b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	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x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, …, x</a:t>
            </a:r>
            <a:r>
              <a:rPr lang="en-US" sz="2000" b="1" i="1" baseline="-25000">
                <a:solidFill>
                  <a:schemeClr val="accent2"/>
                </a:solidFill>
                <a:latin typeface="Times New Roman" charset="0"/>
              </a:rPr>
              <a:t>d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 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Symbol" charset="0"/>
              </a:rPr>
              <a:t>-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, …, N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Symbol" charset="0"/>
              </a:rPr>
              <a:t>-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1)</a:t>
            </a:r>
            <a:br>
              <a:rPr lang="en-US" sz="2000">
                <a:solidFill>
                  <a:schemeClr val="accent2"/>
                </a:solidFill>
                <a:latin typeface="Times New Roman" charset="0"/>
              </a:rPr>
            </a:b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	for each tuple 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x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, …, x</a:t>
            </a:r>
            <a:r>
              <a:rPr lang="en-US" sz="2000" b="1" i="1" baseline="-25000">
                <a:solidFill>
                  <a:schemeClr val="accent2"/>
                </a:solidFill>
                <a:latin typeface="Times New Roman" charset="0"/>
              </a:rPr>
              <a:t>d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 in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</a:t>
            </a:r>
            <a:br>
              <a:rPr lang="en-US" sz="2000">
                <a:solidFill>
                  <a:schemeClr val="accent2"/>
                </a:solidFill>
                <a:latin typeface="Times New Roman" charset="0"/>
              </a:rPr>
            </a:b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sorted in</a:t>
            </a:r>
            <a:br>
              <a:rPr lang="en-US" sz="2000">
                <a:solidFill>
                  <a:schemeClr val="accent2"/>
                </a:solidFill>
                <a:latin typeface="Times New Roman" charset="0"/>
              </a:rPr>
            </a:b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	lexicographic order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for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d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downto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1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	bucketSort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,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graphicFrame>
        <p:nvGraphicFramePr>
          <p:cNvPr id="22534" name="Object 7"/>
          <p:cNvGraphicFramePr>
            <a:graphicFrameLocks noChangeAspect="1"/>
          </p:cNvGraphicFramePr>
          <p:nvPr/>
        </p:nvGraphicFramePr>
        <p:xfrm>
          <a:off x="6199188" y="304800"/>
          <a:ext cx="2411412" cy="241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4663440" imgH="4663440" progId="MS_ClipArt_Gallery.5">
                  <p:embed/>
                </p:oleObj>
              </mc:Choice>
              <mc:Fallback>
                <p:oleObj name="Clip" r:id="rId2" imgW="4663440" imgH="4663440" progId="MS_ClipArt_Gallery.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9188" y="304800"/>
                        <a:ext cx="2411412" cy="241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6205</TotalTime>
  <Words>1224</Words>
  <Application>Microsoft Macintosh PowerPoint</Application>
  <PresentationFormat>On-screen Show (4:3)</PresentationFormat>
  <Paragraphs>139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Symbol</vt:lpstr>
      <vt:lpstr>Tahoma</vt:lpstr>
      <vt:lpstr>Times New Roman</vt:lpstr>
      <vt:lpstr>Wingdings</vt:lpstr>
      <vt:lpstr>Blueprint</vt:lpstr>
      <vt:lpstr>Clip</vt:lpstr>
      <vt:lpstr>Bucket-Sort and Radix-Sort</vt:lpstr>
      <vt:lpstr>Application:  Constructing Histograms</vt:lpstr>
      <vt:lpstr>Application: An Algorithm for  Constructing Histograms</vt:lpstr>
      <vt:lpstr>Bucket-Sort</vt:lpstr>
      <vt:lpstr>Example</vt:lpstr>
      <vt:lpstr>Properties and Extensions</vt:lpstr>
      <vt:lpstr>Lexicographic Order</vt:lpstr>
      <vt:lpstr>Lexicographic-Sort</vt:lpstr>
      <vt:lpstr>Radix-Sort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Codie Tamida</cp:lastModifiedBy>
  <cp:revision>1140</cp:revision>
  <cp:lastPrinted>2014-03-30T01:33:21Z</cp:lastPrinted>
  <dcterms:created xsi:type="dcterms:W3CDTF">2002-01-21T02:22:10Z</dcterms:created>
  <dcterms:modified xsi:type="dcterms:W3CDTF">2023-03-01T00:55:52Z</dcterms:modified>
</cp:coreProperties>
</file>