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371" r:id="rId3"/>
    <p:sldId id="372" r:id="rId4"/>
    <p:sldId id="386" r:id="rId5"/>
    <p:sldId id="388" r:id="rId6"/>
    <p:sldId id="387" r:id="rId7"/>
    <p:sldId id="412" r:id="rId8"/>
    <p:sldId id="413" r:id="rId9"/>
    <p:sldId id="414" r:id="rId10"/>
    <p:sldId id="391" r:id="rId11"/>
    <p:sldId id="392" r:id="rId12"/>
    <p:sldId id="409" r:id="rId13"/>
    <p:sldId id="410" r:id="rId14"/>
    <p:sldId id="415" r:id="rId15"/>
    <p:sldId id="399" r:id="rId16"/>
    <p:sldId id="400" r:id="rId17"/>
    <p:sldId id="401" r:id="rId18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00000"/>
    <a:srgbClr val="5674F6"/>
    <a:srgbClr val="6289F8"/>
    <a:srgbClr val="8097F8"/>
    <a:srgbClr val="2C61F6"/>
    <a:srgbClr val="F8F0D0"/>
    <a:srgbClr val="F2E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42"/>
  </p:normalViewPr>
  <p:slideViewPr>
    <p:cSldViewPr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06F57F30-690F-C44A-B45D-9A5633CFEDA7}" type="datetime8">
              <a:rPr lang="en-US" smtClean="0"/>
              <a:t>2/23/23 4:29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0BD3AEDD-6045-524E-BF99-10D9E9B86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13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DAC146FF-EA41-6F4A-9E51-1E5DC9D8BD00}" type="datetime8">
              <a:rPr lang="en-US" smtClean="0"/>
              <a:t>2/23/23 4:29 PM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D35BA05D-85AD-1F4A-B470-29B455B4A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3987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D393750-B9FE-4E4E-BBEE-17FF24FAFA75}" type="datetime8">
              <a:rPr lang="en-US" sz="1400" smtClean="0"/>
              <a:t>2/23/23 4:29 PM</a:t>
            </a:fld>
            <a:endParaRPr lang="en-US" sz="14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5BC665-708C-624E-84D7-FE69708EA46D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435075" y="6400800"/>
            <a:ext cx="2738237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cs typeface="+mn-cs"/>
              </a:rPr>
              <a:t>© 2015 Goodrich</a:t>
            </a:r>
            <a:r>
              <a:rPr lang="en-US" sz="1400" baseline="0" dirty="0">
                <a:cs typeface="+mn-cs"/>
              </a:rPr>
              <a:t> and</a:t>
            </a:r>
            <a:r>
              <a:rPr lang="en-US" sz="1400" dirty="0">
                <a:cs typeface="+mn-cs"/>
              </a:rPr>
              <a:t> </a:t>
            </a:r>
            <a:r>
              <a:rPr lang="en-US" sz="1400" dirty="0" err="1">
                <a:cs typeface="+mn-cs"/>
              </a:rPr>
              <a:t>Tamassia</a:t>
            </a:r>
            <a:endParaRPr lang="en-US" sz="1400" dirty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Divide-and-Conquer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C4D2A8-8A7E-3D49-B478-4860C6716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8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2107EB-82A9-4F4E-BADB-3008854E8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3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362AA1-2A11-6548-9A03-6D025838D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7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E32F43-0D38-5748-899D-56115499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4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5166D2-E4CB-7E44-83F8-8F1A59982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2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162C31-2B6A-ED4E-A2B7-B53EF0916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7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195134-82B8-8946-BC8A-5980FB798A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9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7F9F7A-3CE3-104A-939C-1E9329C1D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6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E67C7B-5C2C-964C-8F4F-6059164AF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9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0843F-EA78-AE4D-A3C9-3AD9B0831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4A6E58-73BF-D04F-A87E-67C32D4B6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2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BA6BB61A-E81B-5446-9D6F-CCCBA571A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435075" y="6400800"/>
            <a:ext cx="2738237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cs typeface="+mn-cs"/>
              </a:rPr>
              <a:t>© 2015 Goodrich</a:t>
            </a:r>
            <a:r>
              <a:rPr lang="en-US" sz="1400" baseline="0" dirty="0">
                <a:cs typeface="+mn-cs"/>
              </a:rPr>
              <a:t> and</a:t>
            </a:r>
            <a:r>
              <a:rPr lang="en-US" sz="1400" dirty="0">
                <a:cs typeface="+mn-cs"/>
              </a:rPr>
              <a:t> </a:t>
            </a:r>
            <a:r>
              <a:rPr lang="en-US" sz="1400" dirty="0" err="1">
                <a:cs typeface="+mn-cs"/>
              </a:rPr>
              <a:t>Tamassia</a:t>
            </a:r>
            <a:endParaRPr lang="en-US" sz="1400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BCD529D-54C1-5547-8734-7F3B9BA20379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676400"/>
            <a:ext cx="7391400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Divide-and-Conquer</a:t>
            </a:r>
          </a:p>
        </p:txBody>
      </p:sp>
      <p:sp>
        <p:nvSpPr>
          <p:cNvPr id="21" name="Subtitle 1"/>
          <p:cNvSpPr txBox="1">
            <a:spLocks/>
          </p:cNvSpPr>
          <p:nvPr/>
        </p:nvSpPr>
        <p:spPr bwMode="auto">
          <a:xfrm>
            <a:off x="914400" y="381000"/>
            <a:ext cx="6629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/>
              <a:t>Presentation for use with the textbook, </a:t>
            </a:r>
            <a:r>
              <a:rPr lang="en-US" sz="1800">
                <a:solidFill>
                  <a:schemeClr val="tx2"/>
                </a:solidFill>
              </a:rPr>
              <a:t>Algorithm Design and Applications</a:t>
            </a:r>
            <a:r>
              <a:rPr lang="en-US" sz="1800"/>
              <a:t>, by M. T. Goodrich and R. Tamassia, Wiley, 2015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743200"/>
            <a:ext cx="2645155" cy="3638639"/>
          </a:xfrm>
          <a:prstGeom prst="rect">
            <a:avLst/>
          </a:prstGeom>
          <a:ln w="38100" cap="sq">
            <a:solidFill>
              <a:srgbClr val="5674F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F43EE15-5DC2-614B-9D0F-D205948EDD6B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Master Method</a:t>
            </a:r>
          </a:p>
        </p:txBody>
      </p:sp>
      <p:pic>
        <p:nvPicPr>
          <p:cNvPr id="24582" name="Picture 7" descr="BD09997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Content Placeholder 15" descr="Text&#10;&#10;Description automatically generated">
            <a:extLst>
              <a:ext uri="{FF2B5EF4-FFF2-40B4-BE49-F238E27FC236}">
                <a16:creationId xmlns:a16="http://schemas.microsoft.com/office/drawing/2014/main" id="{10C7A028-A24C-A728-F404-D65633562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24" y="2133600"/>
            <a:ext cx="8244922" cy="36576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D05E5C7-9A43-AA47-8046-B403B500B92A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Master Method, Example 1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Example: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Analyze the recurrence relation. Can Master Theorem be applied 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Apply Master Theorem: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Tahoma" charset="0"/>
              </a:rPr>
              <a:t>        a = 4, b = 2, k = 1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Tahoma" charset="0"/>
              </a:rPr>
              <a:t>        4 &gt; 2</a:t>
            </a:r>
            <a:r>
              <a:rPr lang="en-US" sz="2400" baseline="30000" dirty="0">
                <a:latin typeface="Tahoma" charset="0"/>
              </a:rPr>
              <a:t>1 </a:t>
            </a:r>
            <a:r>
              <a:rPr lang="en-US" sz="2400" dirty="0">
                <a:latin typeface="Tahoma" charset="0"/>
              </a:rPr>
              <a:t> =&gt; Case 3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</p:txBody>
      </p:sp>
      <p:pic>
        <p:nvPicPr>
          <p:cNvPr id="25606" name="Picture 5" descr="C:\Documents and Settings\Administrator\Application Data\Microsoft\Media Catalog\Downloaded Clips\cl3\BD09997_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411533"/>
              </p:ext>
            </p:extLst>
          </p:nvPr>
        </p:nvGraphicFramePr>
        <p:xfrm>
          <a:off x="2057400" y="2756257"/>
          <a:ext cx="3429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18671" imgH="203112" progId="Equation.3">
                  <p:embed/>
                </p:oleObj>
              </mc:Choice>
              <mc:Fallback>
                <p:oleObj name="Equation" r:id="rId3" imgW="1218671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756257"/>
                        <a:ext cx="3429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1093307" y="5558135"/>
            <a:ext cx="6723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Solution: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 err="1"/>
              <a:t>a</a:t>
            </a:r>
            <a:r>
              <a:rPr lang="en-US" dirty="0"/>
              <a:t> = 2, so case 3 says T(n)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D05E5C7-9A43-AA47-8046-B403B500B92A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Master Method, Example 2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Example: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Analyze the recurrence relation. Can Master Theorem be applied 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Apply Master Theorem: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Tahoma" charset="0"/>
              </a:rPr>
              <a:t>        a = 2, b = 2, k = 1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Tahoma" charset="0"/>
              </a:rPr>
              <a:t>        Part 2 from </a:t>
            </a:r>
            <a:r>
              <a:rPr lang="en-US" sz="2400" dirty="0" err="1">
                <a:latin typeface="Tahoma" charset="0"/>
              </a:rPr>
              <a:t>Zybooks</a:t>
            </a:r>
            <a:endParaRPr lang="en-US" sz="2400" dirty="0">
              <a:latin typeface="Tahoma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</p:txBody>
      </p:sp>
      <p:pic>
        <p:nvPicPr>
          <p:cNvPr id="25606" name="Picture 5" descr="C:\Documents and Settings\Administrator\Application Data\Microsoft\Media Catalog\Downloaded Clips\cl3\BD09997_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32CDF894-28E3-6C62-FC96-8391A68076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644015"/>
              </p:ext>
            </p:extLst>
          </p:nvPr>
        </p:nvGraphicFramePr>
        <p:xfrm>
          <a:off x="1697038" y="2609850"/>
          <a:ext cx="43227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36033" imgH="203112" progId="Equation.3">
                  <p:embed/>
                </p:oleObj>
              </mc:Choice>
              <mc:Fallback>
                <p:oleObj name="Equation" r:id="rId3" imgW="1536033" imgH="203112" progId="Equation.3">
                  <p:embed/>
                  <p:pic>
                    <p:nvPicPr>
                      <p:cNvPr id="2663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2609850"/>
                        <a:ext cx="43227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70A94D9-894D-C471-F38E-AFF89A1BAF0D}"/>
              </a:ext>
            </a:extLst>
          </p:cNvPr>
          <p:cNvSpPr txBox="1"/>
          <p:nvPr/>
        </p:nvSpPr>
        <p:spPr>
          <a:xfrm>
            <a:off x="0" y="55626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dirty="0"/>
              <a:t>Solution: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 err="1"/>
              <a:t>a</a:t>
            </a:r>
            <a:r>
              <a:rPr lang="en-US" dirty="0"/>
              <a:t> = 1, so Part 2 says if f(n)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/>
              <a:t>(n log n), which it is;</a:t>
            </a:r>
          </a:p>
          <a:p>
            <a:pPr eaLnBrk="1" hangingPunct="1"/>
            <a:r>
              <a:rPr lang="en-US" dirty="0"/>
              <a:t>Then T(n)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/>
              <a:t>(n log</a:t>
            </a:r>
            <a:r>
              <a:rPr lang="en-US" baseline="30000" dirty="0"/>
              <a:t>2</a:t>
            </a:r>
            <a:r>
              <a:rPr lang="en-US" dirty="0"/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29817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D05E5C7-9A43-AA47-8046-B403B500B92A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Master Method, Example 3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Example: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Analyze the recurrence relation. Can Master Theorem be applied 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Apply Master Theorem: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Tahoma" charset="0"/>
              </a:rPr>
              <a:t>        a = 8, b = 2, k = 2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Tahoma" charset="0"/>
              </a:rPr>
              <a:t>        8 &gt; 2</a:t>
            </a:r>
            <a:r>
              <a:rPr lang="en-US" sz="2400" baseline="30000" dirty="0">
                <a:latin typeface="Tahoma" charset="0"/>
              </a:rPr>
              <a:t>2 </a:t>
            </a:r>
            <a:r>
              <a:rPr lang="en-US" sz="2400" dirty="0">
                <a:latin typeface="Tahoma" charset="0"/>
              </a:rPr>
              <a:t> =&gt; Case 3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</p:txBody>
      </p:sp>
      <p:pic>
        <p:nvPicPr>
          <p:cNvPr id="25606" name="Picture 5" descr="C:\Documents and Settings\Administrator\Application Data\Microsoft\Media Catalog\Downloaded Clips\cl3\BD09997_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1093307" y="5558135"/>
            <a:ext cx="6723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Solution: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 err="1"/>
              <a:t>a</a:t>
            </a:r>
            <a:r>
              <a:rPr lang="en-US" dirty="0"/>
              <a:t> = 3, so case 3 says T(n)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/>
              <a:t>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</p:txBody>
      </p:sp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E0FB2734-D3E4-FBF0-77FC-3340F5D497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943206"/>
              </p:ext>
            </p:extLst>
          </p:nvPr>
        </p:nvGraphicFramePr>
        <p:xfrm>
          <a:off x="1981200" y="2438400"/>
          <a:ext cx="35718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70000" imgH="228600" progId="Equation.3">
                  <p:embed/>
                </p:oleObj>
              </mc:Choice>
              <mc:Fallback>
                <p:oleObj name="Equation" r:id="rId3" imgW="1270000" imgH="228600" progId="Equation.3">
                  <p:embed/>
                  <p:pic>
                    <p:nvPicPr>
                      <p:cNvPr id="2868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438400"/>
                        <a:ext cx="357187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767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D05E5C7-9A43-AA47-8046-B403B500B92A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Master Method, Example 4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Example: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Analyze the recurrence relation. Can Master Theorem be applied 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Apply Master Theorem: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Tahoma" charset="0"/>
              </a:rPr>
              <a:t>        a = 2, b = 4, k = 1/2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Tahoma" charset="0"/>
              </a:rPr>
              <a:t>        2 = 4</a:t>
            </a:r>
            <a:r>
              <a:rPr lang="en-US" sz="2400" baseline="30000" dirty="0">
                <a:latin typeface="Tahoma" charset="0"/>
              </a:rPr>
              <a:t>1/2 </a:t>
            </a:r>
            <a:r>
              <a:rPr lang="en-US" sz="2400" dirty="0">
                <a:latin typeface="Tahoma" charset="0"/>
              </a:rPr>
              <a:t> =&gt; Case 2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Tahoma" charset="0"/>
              </a:rPr>
              <a:t>Note f(n) = </a:t>
            </a:r>
            <a:r>
              <a:rPr lang="en-US" sz="2400" dirty="0">
                <a:cs typeface="Times New Roman" panose="02020603050405020304" pitchFamily="18" charset="0"/>
              </a:rPr>
              <a:t>Θ</a:t>
            </a:r>
            <a:r>
              <a:rPr lang="en-US" sz="2400" dirty="0"/>
              <a:t>(n</a:t>
            </a:r>
            <a:r>
              <a:rPr lang="en-US" sz="2400" baseline="30000" dirty="0"/>
              <a:t>1/2</a:t>
            </a:r>
            <a:r>
              <a:rPr lang="en-US" sz="2400" dirty="0"/>
              <a:t>)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</p:txBody>
      </p:sp>
      <p:pic>
        <p:nvPicPr>
          <p:cNvPr id="25606" name="Picture 5" descr="C:\Documents and Settings\Administrator\Application Data\Microsoft\Media Catalog\Downloaded Clips\cl3\BD09997_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489287" y="5786735"/>
            <a:ext cx="7968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Solution: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 err="1"/>
              <a:t>a</a:t>
            </a:r>
            <a:r>
              <a:rPr lang="en-US" dirty="0"/>
              <a:t> = 1/2, so case 2 says T(n)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/>
              <a:t>(n</a:t>
            </a:r>
            <a:r>
              <a:rPr lang="en-US" baseline="30000" dirty="0"/>
              <a:t>1/2</a:t>
            </a:r>
            <a:r>
              <a:rPr lang="en-US" dirty="0"/>
              <a:t> log 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D04A43-C8AD-2C7D-A9D8-243B14CB4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438400"/>
            <a:ext cx="3824813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2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194AF67-F1B5-A545-979B-038016A20401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latin typeface="Tahoma" charset="0"/>
                <a:cs typeface="+mj-cs"/>
              </a:rPr>
              <a:t>Sketch of Proof of the Master Theorem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Using iterative substitution, let us see if we can find a pattern: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Tahoma" charset="0"/>
            </a:endParaRP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2454275" y="1905000"/>
          <a:ext cx="463232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84500" imgH="2095500" progId="Equation.3">
                  <p:embed/>
                </p:oleObj>
              </mc:Choice>
              <mc:Fallback>
                <p:oleObj name="Equation" r:id="rId2" imgW="2984500" imgH="2095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1905000"/>
                        <a:ext cx="4632325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4" name="Picture 7" descr="C:\Documents and Settings\Administrator\Application Data\Microsoft\Media Catalog\Downloaded Clips\cl77\j0299215.wm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1604963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9D2A00F-0FAF-874D-A846-B647D6935303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Integer Multiplication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848600" cy="4572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Algorithm: Multiply two n-bit integers I and J.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Divide step: Split I and J into high-order and low-order bits</a:t>
            </a:r>
          </a:p>
          <a:p>
            <a:pPr lvl="1" eaLnBrk="1" hangingPunct="1"/>
            <a:endParaRPr lang="en-US" sz="2000" dirty="0">
              <a:latin typeface="Tahoma" charset="0"/>
            </a:endParaRPr>
          </a:p>
          <a:p>
            <a:pPr lvl="1" eaLnBrk="1" hangingPunct="1"/>
            <a:endParaRPr lang="en-US" sz="2000" dirty="0">
              <a:latin typeface="Tahoma" charset="0"/>
            </a:endParaRPr>
          </a:p>
          <a:p>
            <a:pPr lvl="1" eaLnBrk="1" hangingPunct="1"/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We can then define I*J by multiplying the parts and adding:</a:t>
            </a:r>
          </a:p>
          <a:p>
            <a:pPr lvl="1" eaLnBrk="1" hangingPunct="1"/>
            <a:endParaRPr lang="en-US" sz="2000" dirty="0">
              <a:latin typeface="Tahoma" charset="0"/>
            </a:endParaRPr>
          </a:p>
          <a:p>
            <a:pPr lvl="1" eaLnBrk="1" hangingPunct="1"/>
            <a:endParaRPr lang="en-US" sz="2000" dirty="0">
              <a:latin typeface="Tahoma" charset="0"/>
            </a:endParaRPr>
          </a:p>
          <a:p>
            <a:pPr lvl="1" eaLnBrk="1" hangingPunct="1"/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So, T(n) = 4T(n/2) + n, which implies T(n) 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800" dirty="0"/>
              <a:t>(n</a:t>
            </a:r>
            <a:r>
              <a:rPr lang="en-US" sz="1800" baseline="30000" dirty="0"/>
              <a:t>2</a:t>
            </a:r>
            <a:r>
              <a:rPr lang="en-US" sz="1800" dirty="0"/>
              <a:t>)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But that is no better than the algorithm we learned in grade school.</a:t>
            </a:r>
          </a:p>
        </p:txBody>
      </p:sp>
      <p:pic>
        <p:nvPicPr>
          <p:cNvPr id="33797" name="Picture 4" descr="C:\Documents and Settings\Administrator\Application Data\Microsoft\Media Catalog\Downloaded Clips\cl66\j0255933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2144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798" name="Object 5"/>
          <p:cNvGraphicFramePr>
            <a:graphicFrameLocks noChangeAspect="1"/>
          </p:cNvGraphicFramePr>
          <p:nvPr/>
        </p:nvGraphicFramePr>
        <p:xfrm>
          <a:off x="3048000" y="2514600"/>
          <a:ext cx="20701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392" imgH="482391" progId="Equation.3">
                  <p:embed/>
                </p:oleObj>
              </mc:Choice>
              <mc:Fallback>
                <p:oleObj name="Equation" r:id="rId3" imgW="939392" imgH="4823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14600"/>
                        <a:ext cx="20701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6"/>
          <p:cNvGraphicFramePr>
            <a:graphicFrameLocks noChangeAspect="1"/>
          </p:cNvGraphicFramePr>
          <p:nvPr/>
        </p:nvGraphicFramePr>
        <p:xfrm>
          <a:off x="2057400" y="4038600"/>
          <a:ext cx="48768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14600" imgH="482600" progId="Equation.3">
                  <p:embed/>
                </p:oleObj>
              </mc:Choice>
              <mc:Fallback>
                <p:oleObj name="Equation" r:id="rId5" imgW="25146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8768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2A01527-B644-C6B9-223E-37882DD20C80}"/>
              </a:ext>
            </a:extLst>
          </p:cNvPr>
          <p:cNvSpPr txBox="1"/>
          <p:nvPr/>
        </p:nvSpPr>
        <p:spPr>
          <a:xfrm>
            <a:off x="533400" y="2468880"/>
            <a:ext cx="201168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Refer to participation activities 11.3.1 and 11.3.2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Divide-and-Conquer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6049B5-748E-4449-8B61-70C5CDE3DB7F}" type="slidenum">
              <a:rPr lang="en-US" sz="1400"/>
              <a:pPr eaLnBrk="1" hangingPunct="1"/>
              <a:t>17</a:t>
            </a:fld>
            <a:endParaRPr lang="en-US" sz="1400" dirty="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dirty="0">
                <a:ea typeface="+mj-ea"/>
                <a:cs typeface="+mj-cs"/>
              </a:rPr>
              <a:t>An Improved Integer Multiplication Algorithm: Karatsuba algorithm</a:t>
            </a:r>
          </a:p>
        </p:txBody>
      </p:sp>
      <p:pic>
        <p:nvPicPr>
          <p:cNvPr id="34821" name="Picture 4" descr="C:\Documents and Settings\Administrator\Application Data\Microsoft\Media Catalog\Downloaded Clips\cl66\j0255933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781" y="152400"/>
            <a:ext cx="12144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43D36488-E42B-747D-BF79-31A4A600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45" y="1645920"/>
            <a:ext cx="7890855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07BE06A-5AC1-D342-96DA-304C314C3101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Divide-and-Conquer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4724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latin typeface="Tahoma" charset="0"/>
              </a:rPr>
              <a:t>Divide-and conquer</a:t>
            </a:r>
            <a:r>
              <a:rPr lang="en-US" sz="2400" dirty="0">
                <a:latin typeface="Tahoma" charset="0"/>
              </a:rPr>
              <a:t> is a general algorithm design paradigm: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Divide</a:t>
            </a:r>
            <a:r>
              <a:rPr lang="en-US" sz="2000" dirty="0">
                <a:latin typeface="Tahoma" charset="0"/>
              </a:rPr>
              <a:t>: divide the input data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dirty="0">
                <a:latin typeface="Tahoma" charset="0"/>
              </a:rPr>
              <a:t> in two or more disjoint subsets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b="1" i="1" dirty="0">
                <a:latin typeface="Times New Roman" charset="0"/>
              </a:rPr>
              <a:t>, S</a:t>
            </a:r>
            <a:r>
              <a:rPr lang="en-US" sz="2000" baseline="-25000" dirty="0"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, …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Conquer</a:t>
            </a:r>
            <a:r>
              <a:rPr lang="en-US" sz="2000" dirty="0">
                <a:latin typeface="Tahoma" charset="0"/>
              </a:rPr>
              <a:t>: solve the </a:t>
            </a:r>
            <a:r>
              <a:rPr lang="en-US" sz="2000" dirty="0" err="1">
                <a:latin typeface="Tahoma" charset="0"/>
              </a:rPr>
              <a:t>subproblems</a:t>
            </a:r>
            <a:r>
              <a:rPr lang="en-US" sz="2000" dirty="0">
                <a:latin typeface="Tahoma" charset="0"/>
              </a:rPr>
              <a:t> recursively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Combine</a:t>
            </a:r>
            <a:r>
              <a:rPr lang="en-US" sz="2000" dirty="0">
                <a:latin typeface="Tahoma" charset="0"/>
              </a:rPr>
              <a:t>: combine the solutions for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b="1" i="1" dirty="0">
                <a:latin typeface="Times New Roman" charset="0"/>
              </a:rPr>
              <a:t>,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2</a:t>
            </a:r>
            <a:r>
              <a:rPr lang="en-US" sz="2000" dirty="0">
                <a:latin typeface="Tahoma" charset="0"/>
              </a:rPr>
              <a:t>, …, into a solution for </a:t>
            </a:r>
            <a:r>
              <a:rPr lang="en-US" sz="2000" b="1" i="1" dirty="0">
                <a:latin typeface="Times New Roman" charset="0"/>
              </a:rPr>
              <a:t>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 base case for the recursion are </a:t>
            </a:r>
            <a:r>
              <a:rPr lang="en-US" sz="2400" dirty="0" err="1">
                <a:latin typeface="Tahoma" charset="0"/>
              </a:rPr>
              <a:t>subproblems</a:t>
            </a:r>
            <a:r>
              <a:rPr lang="en-US" sz="2400" dirty="0">
                <a:latin typeface="Tahoma" charset="0"/>
              </a:rPr>
              <a:t> of constant size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Analysis can be done using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recurrence equations</a:t>
            </a:r>
          </a:p>
        </p:txBody>
      </p:sp>
      <p:grpSp>
        <p:nvGrpSpPr>
          <p:cNvPr id="17413" name="Group 54"/>
          <p:cNvGrpSpPr>
            <a:grpSpLocks/>
          </p:cNvGrpSpPr>
          <p:nvPr/>
        </p:nvGrpSpPr>
        <p:grpSpPr bwMode="auto">
          <a:xfrm>
            <a:off x="5334000" y="2286000"/>
            <a:ext cx="3429000" cy="1676400"/>
            <a:chOff x="3342" y="1584"/>
            <a:chExt cx="1698" cy="816"/>
          </a:xfrm>
        </p:grpSpPr>
        <p:sp>
          <p:nvSpPr>
            <p:cNvPr id="17414" name="Oval 9"/>
            <p:cNvSpPr>
              <a:spLocks noChangeArrowheads="1"/>
            </p:cNvSpPr>
            <p:nvPr/>
          </p:nvSpPr>
          <p:spPr bwMode="auto">
            <a:xfrm>
              <a:off x="4098" y="1584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cxnSp>
          <p:nvCxnSpPr>
            <p:cNvPr id="17415" name="AutoShape 16"/>
            <p:cNvCxnSpPr>
              <a:cxnSpLocks noChangeShapeType="1"/>
              <a:stCxn id="17419" idx="7"/>
              <a:endCxn id="17414" idx="3"/>
            </p:cNvCxnSpPr>
            <p:nvPr/>
          </p:nvCxnSpPr>
          <p:spPr bwMode="auto">
            <a:xfrm flipV="1">
              <a:off x="3688" y="1772"/>
              <a:ext cx="441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16" name="AutoShape 17"/>
            <p:cNvCxnSpPr>
              <a:cxnSpLocks noChangeShapeType="1"/>
              <a:stCxn id="17426" idx="0"/>
              <a:endCxn id="17414" idx="4"/>
            </p:cNvCxnSpPr>
            <p:nvPr/>
          </p:nvCxnSpPr>
          <p:spPr bwMode="auto">
            <a:xfrm flipV="1">
              <a:off x="4198" y="1803"/>
              <a:ext cx="7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17" name="AutoShape 18"/>
            <p:cNvCxnSpPr>
              <a:cxnSpLocks noChangeShapeType="1"/>
              <a:stCxn id="17420" idx="0"/>
              <a:endCxn id="17419" idx="4"/>
            </p:cNvCxnSpPr>
            <p:nvPr/>
          </p:nvCxnSpPr>
          <p:spPr bwMode="auto">
            <a:xfrm flipV="1">
              <a:off x="3611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18" name="AutoShape 19"/>
            <p:cNvCxnSpPr>
              <a:cxnSpLocks noChangeShapeType="1"/>
              <a:stCxn id="17421" idx="0"/>
              <a:endCxn id="17419" idx="3"/>
            </p:cNvCxnSpPr>
            <p:nvPr/>
          </p:nvCxnSpPr>
          <p:spPr bwMode="auto">
            <a:xfrm flipV="1">
              <a:off x="3419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7419" name="Oval 24"/>
            <p:cNvSpPr>
              <a:spLocks noChangeArrowheads="1"/>
            </p:cNvSpPr>
            <p:nvPr/>
          </p:nvSpPr>
          <p:spPr bwMode="auto">
            <a:xfrm>
              <a:off x="3506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17420" name="Rectangle 31"/>
            <p:cNvSpPr>
              <a:spLocks noChangeAspect="1" noChangeArrowheads="1"/>
            </p:cNvSpPr>
            <p:nvPr/>
          </p:nvSpPr>
          <p:spPr bwMode="auto">
            <a:xfrm>
              <a:off x="3534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Rectangle 36"/>
            <p:cNvSpPr>
              <a:spLocks noChangeAspect="1" noChangeArrowheads="1"/>
            </p:cNvSpPr>
            <p:nvPr/>
          </p:nvSpPr>
          <p:spPr bwMode="auto">
            <a:xfrm>
              <a:off x="3342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Rectangle 37"/>
            <p:cNvSpPr>
              <a:spLocks noChangeAspect="1" noChangeArrowheads="1"/>
            </p:cNvSpPr>
            <p:nvPr/>
          </p:nvSpPr>
          <p:spPr bwMode="auto">
            <a:xfrm>
              <a:off x="3726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3" name="AutoShape 38"/>
            <p:cNvCxnSpPr>
              <a:cxnSpLocks noChangeShapeType="1"/>
              <a:stCxn id="17422" idx="0"/>
              <a:endCxn id="17419" idx="5"/>
            </p:cNvCxnSpPr>
            <p:nvPr/>
          </p:nvCxnSpPr>
          <p:spPr bwMode="auto">
            <a:xfrm flipH="1" flipV="1">
              <a:off x="3688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24" name="AutoShape 39"/>
            <p:cNvCxnSpPr>
              <a:cxnSpLocks noChangeShapeType="1"/>
              <a:stCxn id="17427" idx="0"/>
              <a:endCxn id="17426" idx="4"/>
            </p:cNvCxnSpPr>
            <p:nvPr/>
          </p:nvCxnSpPr>
          <p:spPr bwMode="auto">
            <a:xfrm flipV="1">
              <a:off x="4196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25" name="AutoShape 40"/>
            <p:cNvCxnSpPr>
              <a:cxnSpLocks noChangeShapeType="1"/>
              <a:stCxn id="17428" idx="0"/>
              <a:endCxn id="17426" idx="3"/>
            </p:cNvCxnSpPr>
            <p:nvPr/>
          </p:nvCxnSpPr>
          <p:spPr bwMode="auto">
            <a:xfrm flipV="1">
              <a:off x="4004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7426" name="Oval 41"/>
            <p:cNvSpPr>
              <a:spLocks noChangeArrowheads="1"/>
            </p:cNvSpPr>
            <p:nvPr/>
          </p:nvSpPr>
          <p:spPr bwMode="auto">
            <a:xfrm>
              <a:off x="4091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17427" name="Rectangle 42"/>
            <p:cNvSpPr>
              <a:spLocks noChangeAspect="1" noChangeArrowheads="1"/>
            </p:cNvSpPr>
            <p:nvPr/>
          </p:nvSpPr>
          <p:spPr bwMode="auto">
            <a:xfrm>
              <a:off x="4119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Rectangle 43"/>
            <p:cNvSpPr>
              <a:spLocks noChangeAspect="1" noChangeArrowheads="1"/>
            </p:cNvSpPr>
            <p:nvPr/>
          </p:nvSpPr>
          <p:spPr bwMode="auto">
            <a:xfrm>
              <a:off x="392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Rectangle 44"/>
            <p:cNvSpPr>
              <a:spLocks noChangeAspect="1" noChangeArrowheads="1"/>
            </p:cNvSpPr>
            <p:nvPr/>
          </p:nvSpPr>
          <p:spPr bwMode="auto">
            <a:xfrm>
              <a:off x="4311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30" name="AutoShape 45"/>
            <p:cNvCxnSpPr>
              <a:cxnSpLocks noChangeShapeType="1"/>
              <a:stCxn id="17429" idx="0"/>
              <a:endCxn id="17426" idx="5"/>
            </p:cNvCxnSpPr>
            <p:nvPr/>
          </p:nvCxnSpPr>
          <p:spPr bwMode="auto">
            <a:xfrm flipH="1" flipV="1">
              <a:off x="4273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31" name="AutoShape 46"/>
            <p:cNvCxnSpPr>
              <a:cxnSpLocks noChangeShapeType="1"/>
              <a:stCxn id="17434" idx="0"/>
              <a:endCxn id="17433" idx="4"/>
            </p:cNvCxnSpPr>
            <p:nvPr/>
          </p:nvCxnSpPr>
          <p:spPr bwMode="auto">
            <a:xfrm flipV="1">
              <a:off x="4772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32" name="AutoShape 47"/>
            <p:cNvCxnSpPr>
              <a:cxnSpLocks noChangeShapeType="1"/>
              <a:stCxn id="17435" idx="0"/>
              <a:endCxn id="17433" idx="3"/>
            </p:cNvCxnSpPr>
            <p:nvPr/>
          </p:nvCxnSpPr>
          <p:spPr bwMode="auto">
            <a:xfrm flipV="1">
              <a:off x="4580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7433" name="Oval 48"/>
            <p:cNvSpPr>
              <a:spLocks noChangeArrowheads="1"/>
            </p:cNvSpPr>
            <p:nvPr/>
          </p:nvSpPr>
          <p:spPr bwMode="auto">
            <a:xfrm>
              <a:off x="4667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17434" name="Rectangle 49"/>
            <p:cNvSpPr>
              <a:spLocks noChangeAspect="1" noChangeArrowheads="1"/>
            </p:cNvSpPr>
            <p:nvPr/>
          </p:nvSpPr>
          <p:spPr bwMode="auto">
            <a:xfrm>
              <a:off x="4695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Rectangle 50"/>
            <p:cNvSpPr>
              <a:spLocks noChangeAspect="1" noChangeArrowheads="1"/>
            </p:cNvSpPr>
            <p:nvPr/>
          </p:nvSpPr>
          <p:spPr bwMode="auto">
            <a:xfrm>
              <a:off x="4503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Rectangle 51"/>
            <p:cNvSpPr>
              <a:spLocks noChangeAspect="1" noChangeArrowheads="1"/>
            </p:cNvSpPr>
            <p:nvPr/>
          </p:nvSpPr>
          <p:spPr bwMode="auto">
            <a:xfrm>
              <a:off x="488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37" name="AutoShape 52"/>
            <p:cNvCxnSpPr>
              <a:cxnSpLocks noChangeShapeType="1"/>
              <a:stCxn id="17436" idx="0"/>
              <a:endCxn id="17433" idx="5"/>
            </p:cNvCxnSpPr>
            <p:nvPr/>
          </p:nvCxnSpPr>
          <p:spPr bwMode="auto">
            <a:xfrm flipH="1" flipV="1">
              <a:off x="4849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38" name="AutoShape 53"/>
            <p:cNvCxnSpPr>
              <a:cxnSpLocks noChangeShapeType="1"/>
              <a:stCxn id="17414" idx="5"/>
              <a:endCxn id="17433" idx="1"/>
            </p:cNvCxnSpPr>
            <p:nvPr/>
          </p:nvCxnSpPr>
          <p:spPr bwMode="auto">
            <a:xfrm>
              <a:off x="4280" y="1772"/>
              <a:ext cx="418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56B1AD3-B758-1846-8B3C-FD417EC679F0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Merge-Sort Review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810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Merge-sort on an input sequence </a:t>
            </a:r>
            <a:r>
              <a:rPr lang="en-US" sz="2400" b="1" i="1" dirty="0">
                <a:latin typeface="Times New Roman" charset="0"/>
              </a:rPr>
              <a:t>S</a:t>
            </a:r>
            <a:r>
              <a:rPr lang="en-US" sz="2400" dirty="0">
                <a:latin typeface="Tahoma" charset="0"/>
              </a:rPr>
              <a:t> with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ahoma" charset="0"/>
              </a:rPr>
              <a:t> elements consists of three steps: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Divide</a:t>
            </a:r>
            <a:r>
              <a:rPr lang="en-US" sz="2000" dirty="0">
                <a:latin typeface="Tahoma" charset="0"/>
              </a:rPr>
              <a:t>: partition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dirty="0">
                <a:latin typeface="Tahoma" charset="0"/>
              </a:rPr>
              <a:t> into two sequences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and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2</a:t>
            </a:r>
            <a:r>
              <a:rPr lang="en-US" sz="2000" dirty="0">
                <a:latin typeface="Tahoma" charset="0"/>
              </a:rPr>
              <a:t> of about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Symbol" charset="0"/>
              </a:rPr>
              <a:t>/</a:t>
            </a:r>
            <a:r>
              <a:rPr lang="en-US" sz="2000" dirty="0">
                <a:latin typeface="Times New Roman" charset="0"/>
              </a:rPr>
              <a:t>2</a:t>
            </a:r>
            <a:r>
              <a:rPr lang="en-US" sz="2000" dirty="0">
                <a:latin typeface="Tahoma" charset="0"/>
              </a:rPr>
              <a:t> elements each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Conquer</a:t>
            </a:r>
            <a:r>
              <a:rPr lang="en-US" sz="2000" dirty="0">
                <a:latin typeface="Tahoma" charset="0"/>
              </a:rPr>
              <a:t>: recursively sort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and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Combine</a:t>
            </a:r>
            <a:r>
              <a:rPr lang="en-US" sz="2000" dirty="0">
                <a:latin typeface="Tahoma" charset="0"/>
              </a:rPr>
              <a:t>: merge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and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2 </a:t>
            </a:r>
            <a:r>
              <a:rPr lang="en-US" sz="2000" dirty="0">
                <a:latin typeface="Tahoma" charset="0"/>
              </a:rPr>
              <a:t>into a unique sorted sequence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4724400" y="2133600"/>
            <a:ext cx="4038600" cy="3328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mergeSort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with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					elements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sorted</a:t>
            </a:r>
          </a:p>
          <a:p>
            <a:pPr lvl="1" algn="l" eaLnBrk="1" hangingPunct="1"/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according to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C</a:t>
            </a:r>
            <a:endParaRPr lang="en-US" sz="200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S.size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sz="2000" b="1">
                <a:solidFill>
                  <a:schemeClr val="accent2"/>
                </a:solidFill>
                <a:latin typeface="Times New Roman" charset="0"/>
                <a:sym typeface="Symbol" charset="0"/>
              </a:rPr>
              <a:t>&gt; 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partition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/2)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mergeSort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mergeSort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merge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sz="2000" b="1" i="1">
              <a:solidFill>
                <a:schemeClr val="accent2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3CF7BD0-7AD3-414F-B19B-2ADD6A7899FF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Recurrence Equation Analysis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conquer step of merge-sort consists of merging two sorted sequences, each with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Symbol" charset="0"/>
              </a:rPr>
              <a:t>/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>
                <a:latin typeface="Tahoma" charset="0"/>
              </a:rPr>
              <a:t> elements and implemented by means of a doubly linked list, takes at most </a:t>
            </a:r>
            <a:r>
              <a:rPr lang="en-US" sz="2000" b="1" i="1">
                <a:latin typeface="Times New Roman" charset="0"/>
              </a:rPr>
              <a:t>bn</a:t>
            </a:r>
            <a:r>
              <a:rPr lang="en-US" sz="2000">
                <a:latin typeface="Tahoma" charset="0"/>
              </a:rPr>
              <a:t> steps, for some constant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ahoma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Likewise, the basis case 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 i="1"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</a:rPr>
              <a:t>&lt; 2) </a:t>
            </a:r>
            <a:r>
              <a:rPr lang="en-US" sz="2000">
                <a:latin typeface="Tahoma" charset="0"/>
              </a:rPr>
              <a:t>will take at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ahoma" charset="0"/>
              </a:rPr>
              <a:t> most steps.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Therefore, if we let </a:t>
            </a:r>
            <a:r>
              <a:rPr lang="en-US" sz="2000" b="1" i="1">
                <a:latin typeface="Times New Roman" charset="0"/>
              </a:rPr>
              <a:t>T</a:t>
            </a:r>
            <a:r>
              <a:rPr lang="en-US" sz="2000" b="1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 b="1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denote the running time of merge-sort: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can therefore analyze the running time of merge-sort by finding a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closed form solution</a:t>
            </a:r>
            <a:r>
              <a:rPr lang="en-US" sz="2000">
                <a:latin typeface="Tahoma" charset="0"/>
              </a:rPr>
              <a:t> to the above equation.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That is, a solution that has </a:t>
            </a:r>
            <a:r>
              <a:rPr lang="en-US" sz="1800" b="1" i="1">
                <a:latin typeface="Times New Roman" charset="0"/>
              </a:rPr>
              <a:t>T</a:t>
            </a:r>
            <a:r>
              <a:rPr lang="en-US" sz="1800" b="1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 b="1">
                <a:latin typeface="Times New Roman" charset="0"/>
              </a:rPr>
              <a:t>) </a:t>
            </a:r>
            <a:r>
              <a:rPr lang="en-US" sz="1800">
                <a:latin typeface="Tahoma" charset="0"/>
              </a:rPr>
              <a:t>only on the left-hand side.</a:t>
            </a:r>
            <a:endParaRPr lang="en-US" sz="1800" b="1">
              <a:latin typeface="Times New Roman" charset="0"/>
            </a:endParaRP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905000" y="3429000"/>
          <a:ext cx="518160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2000" imgH="457200" progId="Equation.3">
                  <p:embed/>
                </p:oleObj>
              </mc:Choice>
              <mc:Fallback>
                <p:oleObj name="Equation" r:id="rId2" imgW="2032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29000"/>
                        <a:ext cx="518160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2" name="Picture 7" descr="C:\Documents and Settings\Administrator\Application Data\Microsoft\Media Catalog\Downloaded Clips\cl6c\j0271416.wm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152400"/>
            <a:ext cx="136048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52D4168-9040-DF45-AE5B-94B232E78934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Iteration method</a:t>
            </a:r>
            <a:endParaRPr lang="en-US" dirty="0">
              <a:latin typeface="Tahoma" charset="0"/>
            </a:endParaRP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In the iterative substitution</a:t>
            </a:r>
            <a:r>
              <a:rPr lang="en-US" altLang="ja-JP" sz="2000" dirty="0">
                <a:latin typeface="Tahoma" charset="0"/>
              </a:rPr>
              <a:t> technique, we iteratively apply the recurrence equation to itself and see if we can find a pattern: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When to stop ? When we arrive at the base case, which happens at level </a:t>
            </a:r>
            <a:r>
              <a:rPr lang="en-US" sz="2000" dirty="0" err="1">
                <a:latin typeface="Tahoma" charset="0"/>
              </a:rPr>
              <a:t>i</a:t>
            </a:r>
            <a:r>
              <a:rPr lang="en-US" sz="2000" dirty="0">
                <a:latin typeface="Tahoma" charset="0"/>
              </a:rPr>
              <a:t> = log n, That is n = 2</a:t>
            </a:r>
            <a:r>
              <a:rPr lang="en-US" sz="2000" baseline="30000" dirty="0">
                <a:latin typeface="Tahoma" charset="0"/>
              </a:rPr>
              <a:t>i</a:t>
            </a:r>
            <a:r>
              <a:rPr lang="en-US" sz="2000" dirty="0">
                <a:latin typeface="Tahoma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So,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Thus, T(n) is O(n log n).</a:t>
            </a:r>
            <a:endParaRPr lang="en-US" sz="2000" b="1" dirty="0">
              <a:latin typeface="Times New Roman" charset="0"/>
            </a:endParaRP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3160713" y="2209800"/>
          <a:ext cx="3849687" cy="293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84400" imgH="1663700" progId="Equation.3">
                  <p:embed/>
                </p:oleObj>
              </mc:Choice>
              <mc:Fallback>
                <p:oleObj name="Equation" r:id="rId2" imgW="2184400" imgH="166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2209800"/>
                        <a:ext cx="3849687" cy="293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878445"/>
              </p:ext>
            </p:extLst>
          </p:nvPr>
        </p:nvGraphicFramePr>
        <p:xfrm>
          <a:off x="1600200" y="5854700"/>
          <a:ext cx="22161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6755" imgH="203112" progId="Equation.3">
                  <p:embed/>
                </p:oleObj>
              </mc:Choice>
              <mc:Fallback>
                <p:oleObj name="Equation" r:id="rId4" imgW="1256755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854700"/>
                        <a:ext cx="22161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7" descr="C:\Documents and Settings\Administrator\Application Data\Microsoft\Media Catalog\Downloaded Clips\cl77\j0299215.wmf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152400"/>
            <a:ext cx="1604962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A5C2537-2385-7343-AA70-229415F8EBCE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553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Recursion Tree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22098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Draw the recursion tree for the recurrence relation and look for a pattern: </a:t>
            </a:r>
          </a:p>
        </p:txBody>
      </p:sp>
      <p:grpSp>
        <p:nvGrpSpPr>
          <p:cNvPr id="21509" name="Group 36"/>
          <p:cNvGrpSpPr>
            <a:grpSpLocks/>
          </p:cNvGrpSpPr>
          <p:nvPr/>
        </p:nvGrpSpPr>
        <p:grpSpPr bwMode="auto">
          <a:xfrm>
            <a:off x="3124200" y="3629025"/>
            <a:ext cx="4191000" cy="1785938"/>
            <a:chOff x="384" y="1632"/>
            <a:chExt cx="5184" cy="2208"/>
          </a:xfrm>
        </p:grpSpPr>
        <p:cxnSp>
          <p:nvCxnSpPr>
            <p:cNvPr id="21536" name="AutoShape 4"/>
            <p:cNvCxnSpPr>
              <a:cxnSpLocks noChangeShapeType="1"/>
              <a:stCxn id="21563" idx="0"/>
              <a:endCxn id="21542" idx="2"/>
            </p:cNvCxnSpPr>
            <p:nvPr/>
          </p:nvCxnSpPr>
          <p:spPr bwMode="auto">
            <a:xfrm flipV="1">
              <a:off x="905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37" name="AutoShape 5"/>
            <p:cNvCxnSpPr>
              <a:cxnSpLocks noChangeShapeType="1"/>
              <a:stCxn id="21564" idx="0"/>
              <a:endCxn id="21542" idx="2"/>
            </p:cNvCxnSpPr>
            <p:nvPr/>
          </p:nvCxnSpPr>
          <p:spPr bwMode="auto">
            <a:xfrm flipH="1" flipV="1">
              <a:off x="1578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38" name="AutoShape 6"/>
            <p:cNvCxnSpPr>
              <a:cxnSpLocks noChangeShapeType="1"/>
              <a:stCxn id="21555" idx="0"/>
              <a:endCxn id="21563" idx="2"/>
            </p:cNvCxnSpPr>
            <p:nvPr/>
          </p:nvCxnSpPr>
          <p:spPr bwMode="auto">
            <a:xfrm flipV="1">
              <a:off x="611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39" name="AutoShape 7"/>
            <p:cNvCxnSpPr>
              <a:cxnSpLocks noChangeShapeType="1"/>
              <a:stCxn id="21557" idx="0"/>
              <a:endCxn id="21564" idx="2"/>
            </p:cNvCxnSpPr>
            <p:nvPr/>
          </p:nvCxnSpPr>
          <p:spPr bwMode="auto">
            <a:xfrm flipV="1">
              <a:off x="1948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40" name="AutoShape 8"/>
            <p:cNvCxnSpPr>
              <a:cxnSpLocks noChangeShapeType="1"/>
              <a:stCxn id="21563" idx="2"/>
              <a:endCxn id="21556" idx="0"/>
            </p:cNvCxnSpPr>
            <p:nvPr/>
          </p:nvCxnSpPr>
          <p:spPr bwMode="auto">
            <a:xfrm>
              <a:off x="905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41" name="AutoShape 9"/>
            <p:cNvCxnSpPr>
              <a:cxnSpLocks noChangeShapeType="1"/>
              <a:stCxn id="21564" idx="2"/>
              <a:endCxn id="21558" idx="0"/>
            </p:cNvCxnSpPr>
            <p:nvPr/>
          </p:nvCxnSpPr>
          <p:spPr bwMode="auto">
            <a:xfrm>
              <a:off x="2250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542" name="AutoShape 10"/>
            <p:cNvSpPr>
              <a:spLocks noChangeArrowheads="1"/>
            </p:cNvSpPr>
            <p:nvPr/>
          </p:nvSpPr>
          <p:spPr bwMode="auto">
            <a:xfrm>
              <a:off x="771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543" name="AutoShape 11"/>
            <p:cNvSpPr>
              <a:spLocks noChangeArrowheads="1"/>
            </p:cNvSpPr>
            <p:nvPr/>
          </p:nvSpPr>
          <p:spPr bwMode="auto">
            <a:xfrm>
              <a:off x="3555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grpSp>
          <p:nvGrpSpPr>
            <p:cNvPr id="21544" name="Group 12"/>
            <p:cNvGrpSpPr>
              <a:grpSpLocks/>
            </p:cNvGrpSpPr>
            <p:nvPr/>
          </p:nvGrpSpPr>
          <p:grpSpPr bwMode="auto"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21563" name="AutoShape 13"/>
              <p:cNvSpPr>
                <a:spLocks noChangeArrowheads="1"/>
              </p:cNvSpPr>
              <p:nvPr/>
            </p:nvSpPr>
            <p:spPr bwMode="auto">
              <a:xfrm>
                <a:off x="468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564" name="AutoShape 14"/>
              <p:cNvSpPr>
                <a:spLocks noChangeArrowheads="1"/>
              </p:cNvSpPr>
              <p:nvPr/>
            </p:nvSpPr>
            <p:spPr bwMode="auto">
              <a:xfrm>
                <a:off x="1779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565" name="AutoShape 15"/>
              <p:cNvSpPr>
                <a:spLocks noChangeArrowheads="1"/>
              </p:cNvSpPr>
              <p:nvPr/>
            </p:nvSpPr>
            <p:spPr bwMode="auto">
              <a:xfrm>
                <a:off x="3252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566" name="AutoShape 16"/>
              <p:cNvSpPr>
                <a:spLocks noChangeArrowheads="1"/>
              </p:cNvSpPr>
              <p:nvPr/>
            </p:nvSpPr>
            <p:spPr bwMode="auto">
              <a:xfrm>
                <a:off x="4563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1545" name="Group 17"/>
            <p:cNvGrpSpPr>
              <a:grpSpLocks/>
            </p:cNvGrpSpPr>
            <p:nvPr/>
          </p:nvGrpSpPr>
          <p:grpSpPr bwMode="auto"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21555" name="AutoShape 18"/>
              <p:cNvSpPr>
                <a:spLocks noChangeArrowheads="1"/>
              </p:cNvSpPr>
              <p:nvPr/>
            </p:nvSpPr>
            <p:spPr bwMode="auto">
              <a:xfrm>
                <a:off x="384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56" name="AutoShape 19"/>
              <p:cNvSpPr>
                <a:spLocks noChangeArrowheads="1"/>
              </p:cNvSpPr>
              <p:nvPr/>
            </p:nvSpPr>
            <p:spPr bwMode="auto">
              <a:xfrm>
                <a:off x="1006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57" name="AutoShape 20"/>
              <p:cNvSpPr>
                <a:spLocks noChangeArrowheads="1"/>
              </p:cNvSpPr>
              <p:nvPr/>
            </p:nvSpPr>
            <p:spPr bwMode="auto">
              <a:xfrm>
                <a:off x="1725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58" name="AutoShape 21"/>
              <p:cNvSpPr>
                <a:spLocks noChangeArrowheads="1"/>
              </p:cNvSpPr>
              <p:nvPr/>
            </p:nvSpPr>
            <p:spPr bwMode="auto">
              <a:xfrm>
                <a:off x="2351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59" name="AutoShape 22"/>
              <p:cNvSpPr>
                <a:spLocks noChangeArrowheads="1"/>
              </p:cNvSpPr>
              <p:nvPr/>
            </p:nvSpPr>
            <p:spPr bwMode="auto">
              <a:xfrm>
                <a:off x="3168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60" name="AutoShape 23"/>
              <p:cNvSpPr>
                <a:spLocks noChangeArrowheads="1"/>
              </p:cNvSpPr>
              <p:nvPr/>
            </p:nvSpPr>
            <p:spPr bwMode="auto">
              <a:xfrm>
                <a:off x="3790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61" name="AutoShape 24"/>
              <p:cNvSpPr>
                <a:spLocks noChangeArrowheads="1"/>
              </p:cNvSpPr>
              <p:nvPr/>
            </p:nvSpPr>
            <p:spPr bwMode="auto">
              <a:xfrm>
                <a:off x="4509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62" name="AutoShape 25"/>
              <p:cNvSpPr>
                <a:spLocks noChangeArrowheads="1"/>
              </p:cNvSpPr>
              <p:nvPr/>
            </p:nvSpPr>
            <p:spPr bwMode="auto">
              <a:xfrm>
                <a:off x="5135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</p:grpSp>
        <p:cxnSp>
          <p:nvCxnSpPr>
            <p:cNvPr id="21546" name="AutoShape 26"/>
            <p:cNvCxnSpPr>
              <a:cxnSpLocks noChangeShapeType="1"/>
              <a:stCxn id="21565" idx="0"/>
              <a:endCxn id="21543" idx="2"/>
            </p:cNvCxnSpPr>
            <p:nvPr/>
          </p:nvCxnSpPr>
          <p:spPr bwMode="auto">
            <a:xfrm flipV="1">
              <a:off x="3689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47" name="AutoShape 27"/>
            <p:cNvCxnSpPr>
              <a:cxnSpLocks noChangeShapeType="1"/>
              <a:stCxn id="21566" idx="0"/>
              <a:endCxn id="21543" idx="2"/>
            </p:cNvCxnSpPr>
            <p:nvPr/>
          </p:nvCxnSpPr>
          <p:spPr bwMode="auto">
            <a:xfrm flipH="1" flipV="1">
              <a:off x="4362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48" name="AutoShape 28"/>
            <p:cNvCxnSpPr>
              <a:cxnSpLocks noChangeShapeType="1"/>
              <a:stCxn id="21559" idx="0"/>
              <a:endCxn id="21565" idx="2"/>
            </p:cNvCxnSpPr>
            <p:nvPr/>
          </p:nvCxnSpPr>
          <p:spPr bwMode="auto">
            <a:xfrm flipV="1">
              <a:off x="3395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49" name="AutoShape 29"/>
            <p:cNvCxnSpPr>
              <a:cxnSpLocks noChangeShapeType="1"/>
              <a:stCxn id="21561" idx="0"/>
              <a:endCxn id="21566" idx="2"/>
            </p:cNvCxnSpPr>
            <p:nvPr/>
          </p:nvCxnSpPr>
          <p:spPr bwMode="auto">
            <a:xfrm flipV="1">
              <a:off x="4732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50" name="AutoShape 30"/>
            <p:cNvCxnSpPr>
              <a:cxnSpLocks noChangeShapeType="1"/>
              <a:stCxn id="21565" idx="2"/>
              <a:endCxn id="21560" idx="0"/>
            </p:cNvCxnSpPr>
            <p:nvPr/>
          </p:nvCxnSpPr>
          <p:spPr bwMode="auto">
            <a:xfrm>
              <a:off x="3689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51" name="AutoShape 31"/>
            <p:cNvCxnSpPr>
              <a:cxnSpLocks noChangeShapeType="1"/>
              <a:stCxn id="21566" idx="2"/>
              <a:endCxn id="21562" idx="0"/>
            </p:cNvCxnSpPr>
            <p:nvPr/>
          </p:nvCxnSpPr>
          <p:spPr bwMode="auto">
            <a:xfrm>
              <a:off x="5034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552" name="AutoShape 32"/>
            <p:cNvSpPr>
              <a:spLocks noChangeArrowheads="1"/>
            </p:cNvSpPr>
            <p:nvPr/>
          </p:nvSpPr>
          <p:spPr bwMode="auto">
            <a:xfrm>
              <a:off x="1440" y="1632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cxnSp>
          <p:nvCxnSpPr>
            <p:cNvPr id="21553" name="AutoShape 33"/>
            <p:cNvCxnSpPr>
              <a:cxnSpLocks noChangeShapeType="1"/>
              <a:stCxn id="21542" idx="0"/>
              <a:endCxn id="21552" idx="2"/>
            </p:cNvCxnSpPr>
            <p:nvPr/>
          </p:nvCxnSpPr>
          <p:spPr bwMode="auto">
            <a:xfrm flipV="1">
              <a:off x="1578" y="1903"/>
              <a:ext cx="1398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54" name="AutoShape 34"/>
            <p:cNvCxnSpPr>
              <a:cxnSpLocks noChangeShapeType="1"/>
              <a:stCxn id="21543" idx="0"/>
              <a:endCxn id="21552" idx="2"/>
            </p:cNvCxnSpPr>
            <p:nvPr/>
          </p:nvCxnSpPr>
          <p:spPr bwMode="auto">
            <a:xfrm flipH="1" flipV="1">
              <a:off x="2976" y="1903"/>
              <a:ext cx="1386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aphicFrame>
        <p:nvGraphicFramePr>
          <p:cNvPr id="161957" name="Group 165"/>
          <p:cNvGraphicFramePr>
            <a:graphicFrameLocks noGrp="1"/>
          </p:cNvGraphicFramePr>
          <p:nvPr/>
        </p:nvGraphicFramePr>
        <p:xfrm>
          <a:off x="914400" y="3181350"/>
          <a:ext cx="2057400" cy="238125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size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1800" b="1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  <a:endParaRPr kumimoji="0" lang="en-US" sz="18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526" name="Object 167"/>
          <p:cNvGraphicFramePr>
            <a:graphicFrameLocks noChangeAspect="1"/>
          </p:cNvGraphicFramePr>
          <p:nvPr/>
        </p:nvGraphicFramePr>
        <p:xfrm>
          <a:off x="2895600" y="2209800"/>
          <a:ext cx="32004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2000" imgH="457200" progId="Equation.3">
                  <p:embed/>
                </p:oleObj>
              </mc:Choice>
              <mc:Fallback>
                <p:oleObj name="Equation" r:id="rId2" imgW="2032000" imgH="457200" progId="Equation.3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09800"/>
                        <a:ext cx="32004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993" name="Group 201"/>
          <p:cNvGraphicFramePr>
            <a:graphicFrameLocks noGrp="1"/>
          </p:cNvGraphicFramePr>
          <p:nvPr/>
        </p:nvGraphicFramePr>
        <p:xfrm>
          <a:off x="7772400" y="3048000"/>
          <a:ext cx="685800" cy="243840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time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bn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bn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bn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33" name="Text Box 202"/>
          <p:cNvSpPr txBox="1">
            <a:spLocks noChangeArrowheads="1"/>
          </p:cNvSpPr>
          <p:nvPr/>
        </p:nvSpPr>
        <p:spPr bwMode="auto">
          <a:xfrm>
            <a:off x="5181600" y="5486400"/>
            <a:ext cx="363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Total time = </a:t>
            </a:r>
            <a:r>
              <a:rPr lang="en-US" b="1" i="1">
                <a:latin typeface="Times New Roman" charset="0"/>
              </a:rPr>
              <a:t>bn</a:t>
            </a:r>
            <a:r>
              <a:rPr lang="en-US">
                <a:latin typeface="Times New Roman" charset="0"/>
              </a:rPr>
              <a:t> + </a:t>
            </a:r>
            <a:r>
              <a:rPr lang="en-US" b="1" i="1">
                <a:latin typeface="Times New Roman" charset="0"/>
              </a:rPr>
              <a:t>bn</a:t>
            </a:r>
            <a:r>
              <a:rPr lang="en-US">
                <a:latin typeface="Times New Roman" charset="0"/>
              </a:rPr>
              <a:t> log </a:t>
            </a:r>
            <a:r>
              <a:rPr lang="en-US" b="1" i="1">
                <a:latin typeface="Times New Roman" charset="0"/>
              </a:rPr>
              <a:t>n</a:t>
            </a:r>
          </a:p>
        </p:txBody>
      </p:sp>
      <p:sp>
        <p:nvSpPr>
          <p:cNvPr id="21534" name="Text Box 203"/>
          <p:cNvSpPr txBox="1">
            <a:spLocks noChangeArrowheads="1"/>
          </p:cNvSpPr>
          <p:nvPr/>
        </p:nvSpPr>
        <p:spPr bwMode="auto">
          <a:xfrm>
            <a:off x="5257800" y="5943600"/>
            <a:ext cx="3571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(last level plus all previous levels)</a:t>
            </a:r>
          </a:p>
        </p:txBody>
      </p:sp>
      <p:pic>
        <p:nvPicPr>
          <p:cNvPr id="21535" name="Picture 204" descr="C:\Program Files\Common Files\Microsoft Shared\Clipart\cagcat50\BD05515_.WM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95263"/>
            <a:ext cx="1306512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F43EE15-5DC2-614B-9D0F-D205948EDD6B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Master Method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Many divide-and-conquer recurrence equations have the form: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Master Theorem:</a:t>
            </a: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graphicFrame>
        <p:nvGraphicFramePr>
          <p:cNvPr id="2458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001807"/>
              </p:ext>
            </p:extLst>
          </p:nvPr>
        </p:nvGraphicFramePr>
        <p:xfrm>
          <a:off x="2155031" y="2291530"/>
          <a:ext cx="513873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100" imgH="457200" progId="Equation.3">
                  <p:embed/>
                </p:oleObj>
              </mc:Choice>
              <mc:Fallback>
                <p:oleObj name="Equation" r:id="rId2" imgW="2197100" imgH="457200" progId="Equation.3">
                  <p:embed/>
                  <p:pic>
                    <p:nvPicPr>
                      <p:cNvPr id="2458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031" y="2291530"/>
                        <a:ext cx="5138737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2" name="Picture 7" descr="BD09997_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83" name="Object 8"/>
          <p:cNvGraphicFramePr>
            <a:graphicFrameLocks noChangeAspect="1"/>
          </p:cNvGraphicFramePr>
          <p:nvPr/>
        </p:nvGraphicFramePr>
        <p:xfrm>
          <a:off x="1087438" y="3911600"/>
          <a:ext cx="7731125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68700" imgH="965200" progId="Equation.3">
                  <p:embed/>
                </p:oleObj>
              </mc:Choice>
              <mc:Fallback>
                <p:oleObj name="Equation" r:id="rId5" imgW="3568700" imgH="965200" progId="Equation.3">
                  <p:embed/>
                  <p:pic>
                    <p:nvPicPr>
                      <p:cNvPr id="2458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3911600"/>
                        <a:ext cx="7731125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626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F43EE15-5DC2-614B-9D0F-D205948EDD6B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Master Method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Many divide-and-conquer recurrence equations have the form: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 dirty="0">
              <a:latin typeface="Tahoma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≥ 1 is the number of subproblems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≥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the factor by which the subproblem size decreases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&gt; 0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a, b, c 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 real constants</a:t>
            </a:r>
            <a:endParaRPr lang="en-US" sz="22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(n) = work to divide/merge subproblems</a:t>
            </a:r>
            <a:endParaRPr lang="en-US" sz="2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000000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</p:txBody>
      </p:sp>
      <p:graphicFrame>
        <p:nvGraphicFramePr>
          <p:cNvPr id="24581" name="Object 6"/>
          <p:cNvGraphicFramePr>
            <a:graphicFrameLocks noChangeAspect="1"/>
          </p:cNvGraphicFramePr>
          <p:nvPr/>
        </p:nvGraphicFramePr>
        <p:xfrm>
          <a:off x="2176463" y="2209800"/>
          <a:ext cx="513873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100" imgH="457200" progId="Equation.3">
                  <p:embed/>
                </p:oleObj>
              </mc:Choice>
              <mc:Fallback>
                <p:oleObj name="Equation" r:id="rId2" imgW="2197100" imgH="457200" progId="Equation.3">
                  <p:embed/>
                  <p:pic>
                    <p:nvPicPr>
                      <p:cNvPr id="2458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2209800"/>
                        <a:ext cx="5138737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2" name="Picture 7" descr="BD09997_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947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F43EE15-5DC2-614B-9D0F-D205948EDD6B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Master Method: Pitfalls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</a:t>
            </a:r>
            <a:r>
              <a:rPr lang="en-US" sz="240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</a:t>
            </a:r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 the Master Theorem if</a:t>
            </a:r>
          </a:p>
          <a:p>
            <a:pPr marL="400050" lvl="1" indent="0" eaLnBrk="1" hangingPunct="1">
              <a:lnSpc>
                <a:spcPct val="90000"/>
              </a:lnSpc>
              <a:buNone/>
            </a:pP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T(n) is not monotone, e.g. T(n) = sin(x)</a:t>
            </a:r>
          </a:p>
          <a:p>
            <a:pPr marL="400050" lvl="1" indent="0" eaLnBrk="1" hangingPunct="1">
              <a:lnSpc>
                <a:spcPct val="90000"/>
              </a:lnSpc>
              <a:buNone/>
            </a:pP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f(n) is not a polynomial, e.g., T(n) = 2T(n/2) + 2</a:t>
            </a:r>
            <a:r>
              <a:rPr lang="en-US" sz="2400" baseline="30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 dirty="0">
              <a:latin typeface="Tahoma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000000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</p:txBody>
      </p:sp>
      <p:pic>
        <p:nvPicPr>
          <p:cNvPr id="24582" name="Picture 7" descr="BD09997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798078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14683</TotalTime>
  <Words>1002</Words>
  <Application>Microsoft Macintosh PowerPoint</Application>
  <PresentationFormat>On-screen Show (4:3)</PresentationFormat>
  <Paragraphs>212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Symbol</vt:lpstr>
      <vt:lpstr>Tahoma</vt:lpstr>
      <vt:lpstr>Times New Roman</vt:lpstr>
      <vt:lpstr>Wingdings</vt:lpstr>
      <vt:lpstr>Blueprint</vt:lpstr>
      <vt:lpstr>Equation</vt:lpstr>
      <vt:lpstr>Divide-and-Conquer</vt:lpstr>
      <vt:lpstr>Divide-and-Conquer</vt:lpstr>
      <vt:lpstr>Merge-Sort Review</vt:lpstr>
      <vt:lpstr>Recurrence Equation Analysis</vt:lpstr>
      <vt:lpstr>Iteration method</vt:lpstr>
      <vt:lpstr>The Recursion Tree</vt:lpstr>
      <vt:lpstr>Master Method</vt:lpstr>
      <vt:lpstr>Master Method</vt:lpstr>
      <vt:lpstr>Master Method: Pitfalls</vt:lpstr>
      <vt:lpstr>Master Method</vt:lpstr>
      <vt:lpstr>Master Method, Example 1</vt:lpstr>
      <vt:lpstr>Master Method, Example 2</vt:lpstr>
      <vt:lpstr>Master Method, Example 3</vt:lpstr>
      <vt:lpstr>Master Method, Example 4</vt:lpstr>
      <vt:lpstr>Sketch of Proof of the Master Theorem</vt:lpstr>
      <vt:lpstr>Integer Multiplication</vt:lpstr>
      <vt:lpstr>An Improved Integer Multiplication Algorithm: Karatsuba algorithm</vt:lpstr>
    </vt:vector>
  </TitlesOfParts>
  <Company>University of California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Divide-and-Conquer</dc:title>
  <dc:creator>Michael Goodrich</dc:creator>
  <cp:lastModifiedBy>Codie Tamida</cp:lastModifiedBy>
  <cp:revision>1056</cp:revision>
  <cp:lastPrinted>2014-03-30T01:29:21Z</cp:lastPrinted>
  <dcterms:created xsi:type="dcterms:W3CDTF">2002-01-21T02:22:10Z</dcterms:created>
  <dcterms:modified xsi:type="dcterms:W3CDTF">2023-02-28T20:20:01Z</dcterms:modified>
</cp:coreProperties>
</file>