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68" r:id="rId2"/>
    <p:sldId id="258" r:id="rId3"/>
    <p:sldId id="257" r:id="rId4"/>
    <p:sldId id="260" r:id="rId5"/>
    <p:sldId id="269" r:id="rId6"/>
    <p:sldId id="261" r:id="rId7"/>
    <p:sldId id="270" r:id="rId8"/>
    <p:sldId id="262" r:id="rId9"/>
    <p:sldId id="272" r:id="rId10"/>
    <p:sldId id="264" r:id="rId11"/>
    <p:sldId id="265" r:id="rId12"/>
    <p:sldId id="266"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1" autoAdjust="0"/>
    <p:restoredTop sz="94660"/>
  </p:normalViewPr>
  <p:slideViewPr>
    <p:cSldViewPr snapToGrid="0">
      <p:cViewPr>
        <p:scale>
          <a:sx n="70" d="100"/>
          <a:sy n="70"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7198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1078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830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46098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7546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65209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43227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78331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7669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7679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6558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10/14/2023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2344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0520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10/14/2023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78860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7383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5076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t>10/14/2023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070025243"/>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224" y="477429"/>
            <a:ext cx="8911687" cy="4584139"/>
          </a:xfrm>
        </p:spPr>
        <p:txBody>
          <a:bodyPr>
            <a:normAutofit fontScale="90000"/>
          </a:bodyPr>
          <a:lstStyle/>
          <a:p>
            <a:pPr algn="ctr"/>
            <a:br>
              <a:rPr lang="en-US" sz="4400" b="1" dirty="0">
                <a:latin typeface="Times New Roman" panose="02020603050405020304" pitchFamily="18" charset="0"/>
                <a:cs typeface="Times New Roman" panose="02020603050405020304" pitchFamily="18" charset="0"/>
              </a:rPr>
            </a:br>
            <a:r>
              <a:rPr lang="en-US" sz="6600" b="1" dirty="0">
                <a:solidFill>
                  <a:schemeClr val="tx1"/>
                </a:solidFill>
                <a:latin typeface="Times New Roman" panose="02020603050405020304" pitchFamily="18" charset="0"/>
                <a:cs typeface="Times New Roman" panose="02020603050405020304" pitchFamily="18" charset="0"/>
              </a:rPr>
              <a:t>Cotton Disease Prediction Using </a:t>
            </a:r>
            <a:r>
              <a:rPr lang="en-IN" sz="6600" b="1" dirty="0">
                <a:solidFill>
                  <a:schemeClr val="tx1"/>
                </a:solidFill>
                <a:latin typeface="Times New Roman" panose="02020603050405020304" pitchFamily="18" charset="0"/>
                <a:cs typeface="Times New Roman" panose="02020603050405020304" pitchFamily="18" charset="0"/>
              </a:rPr>
              <a:t>Convolutional Neural Networks</a:t>
            </a:r>
            <a:br>
              <a:rPr lang="en-IN" sz="6600" b="1" dirty="0">
                <a:solidFill>
                  <a:schemeClr val="tx1"/>
                </a:solidFill>
                <a:latin typeface="Times New Roman" panose="02020603050405020304" pitchFamily="18" charset="0"/>
                <a:cs typeface="Times New Roman" panose="02020603050405020304" pitchFamily="18" charset="0"/>
              </a:rPr>
            </a:br>
            <a:r>
              <a:rPr lang="en-IN" sz="6600" b="1" dirty="0">
                <a:solidFill>
                  <a:schemeClr val="tx1"/>
                </a:solidFill>
                <a:latin typeface="Times New Roman" panose="02020603050405020304" pitchFamily="18" charset="0"/>
                <a:cs typeface="Times New Roman" panose="02020603050405020304" pitchFamily="18" charset="0"/>
              </a:rPr>
              <a:t>(CNN)</a:t>
            </a:r>
            <a:endParaRPr lang="en-IN" sz="6600" dirty="0">
              <a:solidFill>
                <a:schemeClr val="tx1"/>
              </a:solidFill>
            </a:endParaRPr>
          </a:p>
        </p:txBody>
      </p:sp>
      <p:sp>
        <p:nvSpPr>
          <p:cNvPr id="3" name="Content Placeholder 2"/>
          <p:cNvSpPr>
            <a:spLocks noGrp="1"/>
          </p:cNvSpPr>
          <p:nvPr>
            <p:ph idx="1"/>
          </p:nvPr>
        </p:nvSpPr>
        <p:spPr>
          <a:xfrm>
            <a:off x="7288662" y="4717656"/>
            <a:ext cx="3099249" cy="687824"/>
          </a:xfrm>
        </p:spPr>
        <p:txBody>
          <a:bodyPr>
            <a:normAutofit/>
          </a:bodyPr>
          <a:lstStyle/>
          <a:p>
            <a:pPr marL="0" indent="0">
              <a:buNone/>
            </a:pPr>
            <a:r>
              <a:rPr lang="en-IN" sz="2800" b="1" dirty="0">
                <a:solidFill>
                  <a:schemeClr val="tx1"/>
                </a:solidFill>
                <a:latin typeface="Times New Roman" panose="02020603050405020304" pitchFamily="18" charset="0"/>
                <a:cs typeface="Times New Roman" panose="02020603050405020304" pitchFamily="18" charset="0"/>
              </a:rPr>
              <a:t>- Vipul Purohit</a:t>
            </a:r>
          </a:p>
        </p:txBody>
      </p:sp>
    </p:spTree>
    <p:extLst>
      <p:ext uri="{BB962C8B-B14F-4D97-AF65-F5344CB8AC3E}">
        <p14:creationId xmlns:p14="http://schemas.microsoft.com/office/powerpoint/2010/main" val="22678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011" y="1092097"/>
            <a:ext cx="7416923" cy="578233"/>
          </a:xfrm>
        </p:spPr>
        <p:txBody>
          <a:bodyPr>
            <a:noAutofit/>
          </a:bodyPr>
          <a:lstStyle/>
          <a:p>
            <a:r>
              <a:rPr lang="en-IN" sz="3200" b="1" dirty="0">
                <a:latin typeface="Times New Roman" panose="02020603050405020304" pitchFamily="18" charset="0"/>
                <a:cs typeface="Times New Roman" panose="02020603050405020304" pitchFamily="18" charset="0"/>
              </a:rPr>
              <a:t>Accuracy and Loss with VGG16 model :-</a:t>
            </a:r>
          </a:p>
        </p:txBody>
      </p:sp>
      <p:pic>
        <p:nvPicPr>
          <p:cNvPr id="5" name="Content Placeholder 4">
            <a:extLst>
              <a:ext uri="{FF2B5EF4-FFF2-40B4-BE49-F238E27FC236}">
                <a16:creationId xmlns:a16="http://schemas.microsoft.com/office/drawing/2014/main" id="{676F439D-3E4D-431B-8ECA-BD4E59AD25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655" y="1851212"/>
            <a:ext cx="5651333" cy="4522694"/>
          </a:xfrm>
        </p:spPr>
      </p:pic>
      <p:pic>
        <p:nvPicPr>
          <p:cNvPr id="9" name="Picture 8">
            <a:extLst>
              <a:ext uri="{FF2B5EF4-FFF2-40B4-BE49-F238E27FC236}">
                <a16:creationId xmlns:a16="http://schemas.microsoft.com/office/drawing/2014/main" id="{A204D390-FD46-482C-B631-27A45FCB6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63270"/>
            <a:ext cx="5791200" cy="4410635"/>
          </a:xfrm>
          <a:prstGeom prst="rect">
            <a:avLst/>
          </a:prstGeom>
        </p:spPr>
      </p:pic>
    </p:spTree>
    <p:extLst>
      <p:ext uri="{BB962C8B-B14F-4D97-AF65-F5344CB8AC3E}">
        <p14:creationId xmlns:p14="http://schemas.microsoft.com/office/powerpoint/2010/main" val="334282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1882" y="680755"/>
            <a:ext cx="9241736" cy="573512"/>
          </a:xfrm>
        </p:spPr>
        <p:txBody>
          <a:bodyPr>
            <a:noAutofit/>
          </a:bodyPr>
          <a:lstStyle/>
          <a:p>
            <a:pPr algn="ctr"/>
            <a:r>
              <a:rPr lang="en-GB" sz="3200" b="1" dirty="0">
                <a:latin typeface="Times New Roman" panose="02020603050405020304" pitchFamily="18" charset="0"/>
                <a:cs typeface="Times New Roman" panose="02020603050405020304" pitchFamily="18" charset="0"/>
              </a:rPr>
              <a:t>Evaluation Metrics Table :-</a:t>
            </a:r>
            <a:endParaRPr lang="en-IN" sz="3200" b="1"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62668779"/>
              </p:ext>
            </p:extLst>
          </p:nvPr>
        </p:nvGraphicFramePr>
        <p:xfrm>
          <a:off x="2397940" y="2145543"/>
          <a:ext cx="7396120" cy="2566913"/>
        </p:xfrm>
        <a:graphic>
          <a:graphicData uri="http://schemas.openxmlformats.org/drawingml/2006/table">
            <a:tbl>
              <a:tblPr>
                <a:tableStyleId>{5C22544A-7EE6-4342-B048-85BDC9FD1C3A}</a:tableStyleId>
              </a:tblPr>
              <a:tblGrid>
                <a:gridCol w="3714244">
                  <a:extLst>
                    <a:ext uri="{9D8B030D-6E8A-4147-A177-3AD203B41FA5}">
                      <a16:colId xmlns:a16="http://schemas.microsoft.com/office/drawing/2014/main" val="20000"/>
                    </a:ext>
                  </a:extLst>
                </a:gridCol>
                <a:gridCol w="3681876">
                  <a:extLst>
                    <a:ext uri="{9D8B030D-6E8A-4147-A177-3AD203B41FA5}">
                      <a16:colId xmlns:a16="http://schemas.microsoft.com/office/drawing/2014/main" val="20001"/>
                    </a:ext>
                  </a:extLst>
                </a:gridCol>
              </a:tblGrid>
              <a:tr h="946475">
                <a:tc>
                  <a:txBody>
                    <a:bodyPr/>
                    <a:lstStyle/>
                    <a:p>
                      <a:pPr algn="ctr" fontAlgn="ctr"/>
                      <a:r>
                        <a:rPr lang="en-IN" sz="1600" b="1" u="none" strike="noStrike" dirty="0">
                          <a:effectLst/>
                        </a:rPr>
                        <a:t>Models</a:t>
                      </a:r>
                      <a:endParaRPr lang="en-IN" sz="1600" b="1" i="0" u="none" strike="noStrike" dirty="0">
                        <a:solidFill>
                          <a:srgbClr val="000000"/>
                        </a:solidFill>
                        <a:effectLst/>
                        <a:latin typeface="Calibri" panose="020F0502020204030204" pitchFamily="34" charset="0"/>
                      </a:endParaRPr>
                    </a:p>
                  </a:txBody>
                  <a:tcPr marL="7620" marR="7620" marT="7620" marB="0" anchor="ctr">
                    <a:solidFill>
                      <a:schemeClr val="accent5"/>
                    </a:solidFill>
                  </a:tcPr>
                </a:tc>
                <a:tc>
                  <a:txBody>
                    <a:bodyPr/>
                    <a:lstStyle/>
                    <a:p>
                      <a:pPr algn="ctr" fontAlgn="ctr"/>
                      <a:r>
                        <a:rPr lang="en-IN" sz="1600" b="1" u="none" strike="noStrike" dirty="0">
                          <a:effectLst/>
                        </a:rPr>
                        <a:t>Accuracy</a:t>
                      </a:r>
                      <a:endParaRPr lang="en-IN" sz="1600" b="1" i="0" u="none" strike="noStrike" dirty="0">
                        <a:solidFill>
                          <a:srgbClr val="000000"/>
                        </a:solidFill>
                        <a:effectLst/>
                        <a:latin typeface="Calibri" panose="020F0502020204030204" pitchFamily="34" charset="0"/>
                      </a:endParaRPr>
                    </a:p>
                  </a:txBody>
                  <a:tcPr marL="7620" marR="7620" marT="7620" marB="0" anchor="ctr">
                    <a:solidFill>
                      <a:schemeClr val="accent5"/>
                    </a:solidFill>
                  </a:tcPr>
                </a:tc>
                <a:extLst>
                  <a:ext uri="{0D108BD9-81ED-4DB2-BD59-A6C34878D82A}">
                    <a16:rowId xmlns:a16="http://schemas.microsoft.com/office/drawing/2014/main" val="10000"/>
                  </a:ext>
                </a:extLst>
              </a:tr>
              <a:tr h="810219">
                <a:tc>
                  <a:txBody>
                    <a:bodyPr/>
                    <a:lstStyle/>
                    <a:p>
                      <a:pPr algn="ctr" fontAlgn="ctr"/>
                      <a:r>
                        <a:rPr lang="en-IN" sz="1600" u="none" strike="noStrike" dirty="0">
                          <a:effectLst/>
                        </a:rPr>
                        <a:t>Builded Model </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95.23%</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1"/>
                  </a:ext>
                </a:extLst>
              </a:tr>
              <a:tr h="810219">
                <a:tc>
                  <a:txBody>
                    <a:bodyPr/>
                    <a:lstStyle/>
                    <a:p>
                      <a:pPr algn="ctr" fontAlgn="ctr"/>
                      <a:r>
                        <a:rPr lang="en-IN" sz="1600" u="none" strike="noStrike" dirty="0">
                          <a:effectLst/>
                        </a:rPr>
                        <a:t>VGG16 model</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87.39%</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0340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3790" y="551281"/>
            <a:ext cx="9727500" cy="727261"/>
          </a:xfrm>
        </p:spPr>
        <p:txBody>
          <a:bodyPr>
            <a:normAutofit/>
          </a:bodyPr>
          <a:lstStyle/>
          <a:p>
            <a:pPr algn="ctr"/>
            <a:r>
              <a:rPr lang="en-GB" sz="3200" b="1" dirty="0">
                <a:latin typeface="Times New Roman" panose="02020603050405020304" pitchFamily="18" charset="0"/>
                <a:cs typeface="Times New Roman" panose="02020603050405020304" pitchFamily="18" charset="0"/>
              </a:rPr>
              <a:t>Conclusion</a:t>
            </a:r>
            <a:endParaRPr lang="en-IN" sz="3200" dirty="0"/>
          </a:p>
        </p:txBody>
      </p:sp>
      <p:sp>
        <p:nvSpPr>
          <p:cNvPr id="3" name="Content Placeholder 2"/>
          <p:cNvSpPr>
            <a:spLocks noGrp="1"/>
          </p:cNvSpPr>
          <p:nvPr>
            <p:ph idx="1"/>
          </p:nvPr>
        </p:nvSpPr>
        <p:spPr>
          <a:xfrm>
            <a:off x="833480" y="1497027"/>
            <a:ext cx="10697669" cy="4693379"/>
          </a:xfrm>
        </p:spPr>
        <p:txBody>
          <a:bodyPr/>
          <a:lstStyle/>
          <a:p>
            <a:r>
              <a:rPr lang="en-US" sz="2800" dirty="0">
                <a:latin typeface="Times New Roman" panose="02020603050405020304" pitchFamily="18" charset="0"/>
                <a:cs typeface="Times New Roman" panose="02020603050405020304" pitchFamily="18" charset="0"/>
              </a:rPr>
              <a:t>In this project, I developed architecture of Convolutional Neural Network (CNN) models to solve a problem of Cotton disease plant on the basis of normal &amp; disease cotton plant images .Initial model achieved an </a:t>
            </a:r>
            <a:r>
              <a:rPr lang="en-US" sz="2800" b="1" dirty="0">
                <a:latin typeface="Times New Roman" panose="02020603050405020304" pitchFamily="18" charset="0"/>
                <a:cs typeface="Times New Roman" panose="02020603050405020304" pitchFamily="18" charset="0"/>
              </a:rPr>
              <a:t>accuracy of 95.23% &amp; validation accuracy was 81.48%.</a:t>
            </a:r>
          </a:p>
          <a:p>
            <a:r>
              <a:rPr lang="en-US" sz="2800" dirty="0">
                <a:latin typeface="Times New Roman" panose="02020603050405020304" pitchFamily="18" charset="0"/>
                <a:cs typeface="Times New Roman" panose="02020603050405020304" pitchFamily="18" charset="0"/>
              </a:rPr>
              <a:t>To overcome overfitting in my first model, I implemented transfer learning ,Where I used VGG16 model architecture. After implementation of VGG16 Model my </a:t>
            </a:r>
            <a:r>
              <a:rPr lang="en-US" sz="2800" b="1" dirty="0">
                <a:latin typeface="Times New Roman" panose="02020603050405020304" pitchFamily="18" charset="0"/>
                <a:cs typeface="Times New Roman" panose="02020603050405020304" pitchFamily="18" charset="0"/>
              </a:rPr>
              <a:t>accuracy is 87.39% &amp; validation accuracy is 89.81%.</a:t>
            </a:r>
            <a:endParaRPr lang="en-IN" b="1" dirty="0"/>
          </a:p>
        </p:txBody>
      </p:sp>
    </p:spTree>
    <p:extLst>
      <p:ext uri="{BB962C8B-B14F-4D97-AF65-F5344CB8AC3E}">
        <p14:creationId xmlns:p14="http://schemas.microsoft.com/office/powerpoint/2010/main" val="281580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8C94-AC64-4C8F-A575-8B979BFD1E92}"/>
              </a:ext>
            </a:extLst>
          </p:cNvPr>
          <p:cNvSpPr>
            <a:spLocks noGrp="1"/>
          </p:cNvSpPr>
          <p:nvPr>
            <p:ph type="ctrTitle"/>
          </p:nvPr>
        </p:nvSpPr>
        <p:spPr>
          <a:xfrm>
            <a:off x="2145460" y="1600200"/>
            <a:ext cx="8915399" cy="2262781"/>
          </a:xfrm>
        </p:spPr>
        <p:txBody>
          <a:bodyPr>
            <a:normAutofit/>
          </a:bodyPr>
          <a:lstStyle/>
          <a:p>
            <a:pPr algn="ctr"/>
            <a:r>
              <a:rPr lang="en-GB" sz="9600" dirty="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4A92E87-58BC-4F5B-879F-5490AE8C757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962493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852" y="656438"/>
            <a:ext cx="9293266" cy="614012"/>
          </a:xfrm>
        </p:spPr>
        <p:txBody>
          <a:bodyPr>
            <a:normAutofit fontScale="90000"/>
          </a:bodyPr>
          <a:lstStyle/>
          <a:p>
            <a:pPr algn="ctr"/>
            <a:r>
              <a:rPr lang="en-GB"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9121" y="1521302"/>
            <a:ext cx="10515600" cy="4580093"/>
          </a:xfrm>
        </p:spPr>
        <p:txBody>
          <a:bodyPr>
            <a:noAutofit/>
          </a:bodyPr>
          <a:lstStyle/>
          <a:p>
            <a:pPr marL="0" indent="0" algn="ctr">
              <a:buNone/>
            </a:pPr>
            <a:r>
              <a:rPr lang="en-US"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Cotton is one of the most important cash crops in the world, contributing significantly to the global economy. However, cotton crops are vulnerable to various diseases caused by pathogens such as fungi, bacteria, and viruses. Early detection and diagnosis of these diseases are crucial to prevent crop loss and ensure a healthy cotton yield.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36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017" y="671640"/>
            <a:ext cx="9556041" cy="614994"/>
          </a:xfrm>
        </p:spPr>
        <p:txBody>
          <a:bodyPr>
            <a:normAutofit/>
          </a:bodyPr>
          <a:lstStyle/>
          <a:p>
            <a:pPr algn="ctr"/>
            <a:r>
              <a:rPr lang="en-IN" sz="3200" b="1" dirty="0">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a:xfrm>
            <a:off x="973840" y="1672593"/>
            <a:ext cx="10079881" cy="2988420"/>
          </a:xfrm>
        </p:spPr>
        <p:txBody>
          <a:bodyPr>
            <a:normAutofit/>
          </a:bodyPr>
          <a:lstStyle/>
          <a:p>
            <a:pPr marL="0" indent="0" algn="ctr">
              <a:buNone/>
            </a:pPr>
            <a:r>
              <a:rPr lang="en-GB" sz="2800" dirty="0">
                <a:latin typeface="Times New Roman" panose="02020603050405020304" pitchFamily="18" charset="0"/>
                <a:cs typeface="Times New Roman" panose="02020603050405020304" pitchFamily="18" charset="0"/>
              </a:rPr>
              <a:t>The aim of this project is to develop a CNN-based model that can accurately predict the presence of diseases in cotton plants based on images of their leaves. The model should be capable of distinguishing between healthy cotton plants and those affected by various diseases, such as cotton leaf spot, cotton boll rot, and cotton leaf curl virus, among others.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071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313" y="663547"/>
            <a:ext cx="10207546" cy="639272"/>
          </a:xfrm>
        </p:spPr>
        <p:txBody>
          <a:bodyPr>
            <a:normAutofit/>
          </a:bodyPr>
          <a:lstStyle/>
          <a:p>
            <a:pPr algn="ctr"/>
            <a:r>
              <a:rPr lang="en-GB" sz="3200" b="1" dirty="0">
                <a:latin typeface="Times New Roman" panose="02020603050405020304" pitchFamily="18" charset="0"/>
                <a:cs typeface="Times New Roman" panose="02020603050405020304" pitchFamily="18" charset="0"/>
              </a:rPr>
              <a:t>Objectives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5832" y="1472751"/>
            <a:ext cx="11162288" cy="3649508"/>
          </a:xfrm>
        </p:spPr>
        <p:txBody>
          <a:bodyPr>
            <a:normAutofit/>
          </a:bodyPr>
          <a:lstStyle/>
          <a:p>
            <a:pPr algn="just">
              <a:lnSpc>
                <a:spcPct val="100000"/>
              </a:lnSpc>
            </a:pPr>
            <a:r>
              <a:rPr lang="en-GB" sz="2800" dirty="0">
                <a:latin typeface="Times New Roman" panose="02020603050405020304" pitchFamily="18" charset="0"/>
                <a:cs typeface="Times New Roman" panose="02020603050405020304" pitchFamily="18" charset="0"/>
              </a:rPr>
              <a:t>The objective of using Convolutional Neural Networks (CNNs) for cotton disease prediction is to accurately identify and classify diseases in cotton plants based on images.</a:t>
            </a:r>
          </a:p>
          <a:p>
            <a:pPr algn="just">
              <a:lnSpc>
                <a:spcPct val="100000"/>
              </a:lnSpc>
            </a:pPr>
            <a:r>
              <a:rPr lang="en-GB" sz="2800" dirty="0">
                <a:latin typeface="Times New Roman" panose="02020603050405020304" pitchFamily="18" charset="0"/>
                <a:cs typeface="Times New Roman" panose="02020603050405020304" pitchFamily="18" charset="0"/>
              </a:rPr>
              <a:t>Detect diseases at an early stage to allow for timely intervention and treatment, minimizing crop damage.</a:t>
            </a:r>
          </a:p>
          <a:p>
            <a:pPr algn="just">
              <a:lnSpc>
                <a:spcPct val="100000"/>
              </a:lnSpc>
            </a:pPr>
            <a:r>
              <a:rPr lang="en-GB" sz="2800" dirty="0">
                <a:latin typeface="Times New Roman" panose="02020603050405020304" pitchFamily="18" charset="0"/>
                <a:cs typeface="Times New Roman" panose="02020603050405020304" pitchFamily="18" charset="0"/>
              </a:rPr>
              <a:t>Achieve high accuracy in disease detection to prevent misdiagnosis and ensure effective disease management.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68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1881" y="624110"/>
            <a:ext cx="10063613" cy="654432"/>
          </a:xfrm>
        </p:spPr>
        <p:txBody>
          <a:bodyPr>
            <a:normAutofit/>
          </a:bodyPr>
          <a:lstStyle/>
          <a:p>
            <a:pPr algn="ctr"/>
            <a:r>
              <a:rPr lang="en-IN" sz="3200" b="1" dirty="0">
                <a:latin typeface="Times New Roman" panose="02020603050405020304" pitchFamily="18" charset="0"/>
                <a:cs typeface="Times New Roman" panose="02020603050405020304" pitchFamily="18" charset="0"/>
              </a:rPr>
              <a:t>Input Data Images</a:t>
            </a:r>
          </a:p>
        </p:txBody>
      </p:sp>
      <p:sp>
        <p:nvSpPr>
          <p:cNvPr id="3" name="TextBox 2">
            <a:extLst>
              <a:ext uri="{FF2B5EF4-FFF2-40B4-BE49-F238E27FC236}">
                <a16:creationId xmlns:a16="http://schemas.microsoft.com/office/drawing/2014/main" id="{9846192C-62B0-4AC2-BD0A-95915465313E}"/>
              </a:ext>
            </a:extLst>
          </p:cNvPr>
          <p:cNvSpPr txBox="1"/>
          <p:nvPr/>
        </p:nvSpPr>
        <p:spPr>
          <a:xfrm>
            <a:off x="418369" y="1775012"/>
            <a:ext cx="2407023" cy="400110"/>
          </a:xfrm>
          <a:prstGeom prst="rect">
            <a:avLst/>
          </a:prstGeom>
          <a:noFill/>
        </p:spPr>
        <p:txBody>
          <a:bodyPr wrap="square" rtlCol="0">
            <a:spAutoFit/>
          </a:bodyPr>
          <a:lstStyle/>
          <a:p>
            <a:r>
              <a:rPr lang="en-IN" sz="2000" b="1" dirty="0"/>
              <a:t>Fresh Cotton Leaf</a:t>
            </a:r>
          </a:p>
        </p:txBody>
      </p:sp>
      <p:sp>
        <p:nvSpPr>
          <p:cNvPr id="12" name="TextBox 11">
            <a:extLst>
              <a:ext uri="{FF2B5EF4-FFF2-40B4-BE49-F238E27FC236}">
                <a16:creationId xmlns:a16="http://schemas.microsoft.com/office/drawing/2014/main" id="{14B18F4C-BB7F-456F-8892-7243DDBC0692}"/>
              </a:ext>
            </a:extLst>
          </p:cNvPr>
          <p:cNvSpPr txBox="1"/>
          <p:nvPr/>
        </p:nvSpPr>
        <p:spPr>
          <a:xfrm>
            <a:off x="3563103" y="1775012"/>
            <a:ext cx="2532897" cy="707886"/>
          </a:xfrm>
          <a:prstGeom prst="rect">
            <a:avLst/>
          </a:prstGeom>
          <a:noFill/>
        </p:spPr>
        <p:txBody>
          <a:bodyPr wrap="square" rtlCol="0">
            <a:spAutoFit/>
          </a:bodyPr>
          <a:lstStyle/>
          <a:p>
            <a:pPr algn="ctr"/>
            <a:r>
              <a:rPr lang="en-IN" sz="2000" b="1" dirty="0"/>
              <a:t>  Diseased Cotton Leaf</a:t>
            </a:r>
          </a:p>
        </p:txBody>
      </p:sp>
      <p:sp>
        <p:nvSpPr>
          <p:cNvPr id="15" name="TextBox 14">
            <a:extLst>
              <a:ext uri="{FF2B5EF4-FFF2-40B4-BE49-F238E27FC236}">
                <a16:creationId xmlns:a16="http://schemas.microsoft.com/office/drawing/2014/main" id="{EE5953E2-53CA-4960-8A2E-838D97066112}"/>
              </a:ext>
            </a:extLst>
          </p:cNvPr>
          <p:cNvSpPr txBox="1"/>
          <p:nvPr/>
        </p:nvSpPr>
        <p:spPr>
          <a:xfrm>
            <a:off x="6504197" y="1728845"/>
            <a:ext cx="2303089" cy="707886"/>
          </a:xfrm>
          <a:prstGeom prst="rect">
            <a:avLst/>
          </a:prstGeom>
          <a:noFill/>
        </p:spPr>
        <p:txBody>
          <a:bodyPr wrap="square" rtlCol="0">
            <a:spAutoFit/>
          </a:bodyPr>
          <a:lstStyle/>
          <a:p>
            <a:pPr algn="ctr"/>
            <a:r>
              <a:rPr lang="en-IN" sz="2000" b="1" dirty="0"/>
              <a:t>   Fresh Cotton Plant</a:t>
            </a:r>
          </a:p>
        </p:txBody>
      </p:sp>
      <p:sp>
        <p:nvSpPr>
          <p:cNvPr id="16" name="TextBox 15">
            <a:extLst>
              <a:ext uri="{FF2B5EF4-FFF2-40B4-BE49-F238E27FC236}">
                <a16:creationId xmlns:a16="http://schemas.microsoft.com/office/drawing/2014/main" id="{6BA374D5-6387-4621-B9A3-2368333DB72D}"/>
              </a:ext>
            </a:extLst>
          </p:cNvPr>
          <p:cNvSpPr txBox="1"/>
          <p:nvPr/>
        </p:nvSpPr>
        <p:spPr>
          <a:xfrm>
            <a:off x="9349587" y="1728845"/>
            <a:ext cx="2635623" cy="707886"/>
          </a:xfrm>
          <a:prstGeom prst="rect">
            <a:avLst/>
          </a:prstGeom>
          <a:noFill/>
        </p:spPr>
        <p:txBody>
          <a:bodyPr wrap="square" rtlCol="0">
            <a:spAutoFit/>
          </a:bodyPr>
          <a:lstStyle/>
          <a:p>
            <a:pPr algn="ctr"/>
            <a:r>
              <a:rPr lang="en-IN" sz="2000" b="1" dirty="0"/>
              <a:t>Diseased Cotton Plant</a:t>
            </a:r>
          </a:p>
        </p:txBody>
      </p:sp>
      <p:pic>
        <p:nvPicPr>
          <p:cNvPr id="5" name="Picture 4">
            <a:extLst>
              <a:ext uri="{FF2B5EF4-FFF2-40B4-BE49-F238E27FC236}">
                <a16:creationId xmlns:a16="http://schemas.microsoft.com/office/drawing/2014/main" id="{9B0821BA-0870-4DD5-A1E8-1FBA9B6E1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01" y="2482897"/>
            <a:ext cx="2849096" cy="3114924"/>
          </a:xfrm>
          <a:prstGeom prst="rect">
            <a:avLst/>
          </a:prstGeom>
        </p:spPr>
      </p:pic>
      <p:pic>
        <p:nvPicPr>
          <p:cNvPr id="7" name="Picture 6">
            <a:extLst>
              <a:ext uri="{FF2B5EF4-FFF2-40B4-BE49-F238E27FC236}">
                <a16:creationId xmlns:a16="http://schemas.microsoft.com/office/drawing/2014/main" id="{676E79CE-AEB4-47A3-B704-DF990A73F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233126" y="2732596"/>
            <a:ext cx="3114926" cy="2615528"/>
          </a:xfrm>
          <a:prstGeom prst="rect">
            <a:avLst/>
          </a:prstGeom>
        </p:spPr>
      </p:pic>
      <p:pic>
        <p:nvPicPr>
          <p:cNvPr id="17" name="Picture 16">
            <a:extLst>
              <a:ext uri="{FF2B5EF4-FFF2-40B4-BE49-F238E27FC236}">
                <a16:creationId xmlns:a16="http://schemas.microsoft.com/office/drawing/2014/main" id="{1CBF9FB4-CF6E-49A0-8527-55CFBCC5E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6186324" y="2732595"/>
            <a:ext cx="3114926" cy="2615530"/>
          </a:xfrm>
          <a:prstGeom prst="rect">
            <a:avLst/>
          </a:prstGeom>
        </p:spPr>
      </p:pic>
      <p:pic>
        <p:nvPicPr>
          <p:cNvPr id="21" name="Picture 20">
            <a:extLst>
              <a:ext uri="{FF2B5EF4-FFF2-40B4-BE49-F238E27FC236}">
                <a16:creationId xmlns:a16="http://schemas.microsoft.com/office/drawing/2014/main" id="{EB60DC3C-9EDC-4719-857E-F626D2B0AC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9682" y="2487707"/>
            <a:ext cx="2615528" cy="3114924"/>
          </a:xfrm>
          <a:prstGeom prst="rect">
            <a:avLst/>
          </a:prstGeom>
        </p:spPr>
      </p:pic>
    </p:spTree>
    <p:extLst>
      <p:ext uri="{BB962C8B-B14F-4D97-AF65-F5344CB8AC3E}">
        <p14:creationId xmlns:p14="http://schemas.microsoft.com/office/powerpoint/2010/main" val="45344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1468" y="89012"/>
            <a:ext cx="4348795" cy="712099"/>
          </a:xfrm>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Model Architecture :-</a:t>
            </a:r>
            <a:endParaRPr lang="en-IN" sz="3600"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41308342"/>
              </p:ext>
            </p:extLst>
          </p:nvPr>
        </p:nvGraphicFramePr>
        <p:xfrm>
          <a:off x="1758333" y="671638"/>
          <a:ext cx="7531324" cy="6117575"/>
        </p:xfrm>
        <a:graphic>
          <a:graphicData uri="http://schemas.openxmlformats.org/drawingml/2006/table">
            <a:tbl>
              <a:tblPr>
                <a:tableStyleId>{5C22544A-7EE6-4342-B048-85BDC9FD1C3A}</a:tableStyleId>
              </a:tblPr>
              <a:tblGrid>
                <a:gridCol w="3822595">
                  <a:extLst>
                    <a:ext uri="{9D8B030D-6E8A-4147-A177-3AD203B41FA5}">
                      <a16:colId xmlns:a16="http://schemas.microsoft.com/office/drawing/2014/main" val="20000"/>
                    </a:ext>
                  </a:extLst>
                </a:gridCol>
                <a:gridCol w="1122377">
                  <a:extLst>
                    <a:ext uri="{9D8B030D-6E8A-4147-A177-3AD203B41FA5}">
                      <a16:colId xmlns:a16="http://schemas.microsoft.com/office/drawing/2014/main" val="20001"/>
                    </a:ext>
                  </a:extLst>
                </a:gridCol>
                <a:gridCol w="1219976">
                  <a:extLst>
                    <a:ext uri="{9D8B030D-6E8A-4147-A177-3AD203B41FA5}">
                      <a16:colId xmlns:a16="http://schemas.microsoft.com/office/drawing/2014/main" val="20002"/>
                    </a:ext>
                  </a:extLst>
                </a:gridCol>
                <a:gridCol w="1366376">
                  <a:extLst>
                    <a:ext uri="{9D8B030D-6E8A-4147-A177-3AD203B41FA5}">
                      <a16:colId xmlns:a16="http://schemas.microsoft.com/office/drawing/2014/main" val="20003"/>
                    </a:ext>
                  </a:extLst>
                </a:gridCol>
              </a:tblGrid>
              <a:tr h="362595">
                <a:tc>
                  <a:txBody>
                    <a:bodyPr/>
                    <a:lstStyle/>
                    <a:p>
                      <a:pPr algn="ctr" fontAlgn="ctr"/>
                      <a:r>
                        <a:rPr lang="en-IN" sz="1500" b="1" u="none" strike="noStrike" dirty="0">
                          <a:effectLst/>
                        </a:rPr>
                        <a:t>Layers</a:t>
                      </a:r>
                      <a:endParaRPr lang="en-IN" sz="1500" b="1" i="0" u="none" strike="noStrike" dirty="0">
                        <a:solidFill>
                          <a:srgbClr val="000000"/>
                        </a:solidFill>
                        <a:effectLst/>
                        <a:latin typeface="Times New Roman" panose="02020603050405020304" pitchFamily="18" charset="0"/>
                      </a:endParaRPr>
                    </a:p>
                  </a:txBody>
                  <a:tcPr marL="7091" marR="7091" marT="7091" marB="0" anchor="ctr">
                    <a:solidFill>
                      <a:schemeClr val="accent5"/>
                    </a:solidFill>
                  </a:tcPr>
                </a:tc>
                <a:tc>
                  <a:txBody>
                    <a:bodyPr/>
                    <a:lstStyle/>
                    <a:p>
                      <a:pPr algn="ctr" fontAlgn="ctr"/>
                      <a:r>
                        <a:rPr lang="en-IN" sz="1500" b="1" u="none" strike="noStrike" dirty="0">
                          <a:effectLst/>
                        </a:rPr>
                        <a:t>Filters</a:t>
                      </a:r>
                      <a:endParaRPr lang="en-IN" sz="1500" b="1" i="0" u="none" strike="noStrike" dirty="0">
                        <a:solidFill>
                          <a:srgbClr val="000000"/>
                        </a:solidFill>
                        <a:effectLst/>
                        <a:latin typeface="Times New Roman" panose="02020603050405020304" pitchFamily="18" charset="0"/>
                      </a:endParaRPr>
                    </a:p>
                  </a:txBody>
                  <a:tcPr marL="7091" marR="7091" marT="7091" marB="0" anchor="ctr">
                    <a:solidFill>
                      <a:schemeClr val="accent5"/>
                    </a:solidFill>
                  </a:tcPr>
                </a:tc>
                <a:tc>
                  <a:txBody>
                    <a:bodyPr/>
                    <a:lstStyle/>
                    <a:p>
                      <a:pPr algn="ctr" fontAlgn="ctr"/>
                      <a:r>
                        <a:rPr lang="en-IN" sz="1500" b="1" u="none" strike="noStrike" dirty="0">
                          <a:effectLst/>
                        </a:rPr>
                        <a:t>Filter size </a:t>
                      </a:r>
                      <a:endParaRPr lang="en-IN" sz="1500" b="1" i="0" u="none" strike="noStrike" dirty="0">
                        <a:solidFill>
                          <a:srgbClr val="000000"/>
                        </a:solidFill>
                        <a:effectLst/>
                        <a:latin typeface="Times New Roman" panose="02020603050405020304" pitchFamily="18" charset="0"/>
                      </a:endParaRPr>
                    </a:p>
                  </a:txBody>
                  <a:tcPr marL="7091" marR="7091" marT="7091" marB="0" anchor="ctr">
                    <a:solidFill>
                      <a:schemeClr val="accent5"/>
                    </a:solidFill>
                  </a:tcPr>
                </a:tc>
                <a:tc>
                  <a:txBody>
                    <a:bodyPr/>
                    <a:lstStyle/>
                    <a:p>
                      <a:pPr algn="ctr" fontAlgn="ctr"/>
                      <a:r>
                        <a:rPr lang="en-IN" sz="1500" b="1" u="none" strike="noStrike" dirty="0">
                          <a:effectLst/>
                        </a:rPr>
                        <a:t>Activation</a:t>
                      </a:r>
                      <a:endParaRPr lang="en-IN" sz="1500" b="1" i="0" u="none" strike="noStrike" dirty="0">
                        <a:solidFill>
                          <a:srgbClr val="000000"/>
                        </a:solidFill>
                        <a:effectLst/>
                        <a:latin typeface="Times New Roman" panose="02020603050405020304" pitchFamily="18" charset="0"/>
                      </a:endParaRPr>
                    </a:p>
                  </a:txBody>
                  <a:tcPr marL="7091" marR="7091" marT="7091" marB="0" anchor="ctr">
                    <a:solidFill>
                      <a:schemeClr val="accent5"/>
                    </a:solidFill>
                  </a:tcPr>
                </a:tc>
                <a:extLst>
                  <a:ext uri="{0D108BD9-81ED-4DB2-BD59-A6C34878D82A}">
                    <a16:rowId xmlns:a16="http://schemas.microsoft.com/office/drawing/2014/main" val="10000"/>
                  </a:ext>
                </a:extLst>
              </a:tr>
              <a:tr h="261590">
                <a:tc>
                  <a:txBody>
                    <a:bodyPr/>
                    <a:lstStyle/>
                    <a:p>
                      <a:pPr algn="ctr" fontAlgn="ctr"/>
                      <a:r>
                        <a:rPr lang="en-IN" sz="1500" u="none" strike="noStrike" dirty="0">
                          <a:effectLst/>
                        </a:rPr>
                        <a:t>Convolutional layer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128</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(3,3)</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Relu</a:t>
                      </a:r>
                      <a:endParaRPr lang="en-IN" sz="1500" b="0" i="0" u="none" strike="noStrike" dirty="0">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01"/>
                  </a:ext>
                </a:extLst>
              </a:tr>
              <a:tr h="261590">
                <a:tc>
                  <a:txBody>
                    <a:bodyPr/>
                    <a:lstStyle/>
                    <a:p>
                      <a:pPr algn="ctr" fontAlgn="ctr"/>
                      <a:r>
                        <a:rPr lang="en-IN" sz="1500" u="none" strike="noStrike" dirty="0">
                          <a:effectLst/>
                        </a:rPr>
                        <a:t>Convolutional layer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128</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(3,3)</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Relu</a:t>
                      </a:r>
                      <a:endParaRPr lang="en-IN" sz="1500" b="0" i="0" u="none" strike="noStrike" dirty="0">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02"/>
                  </a:ext>
                </a:extLst>
              </a:tr>
              <a:tr h="261590">
                <a:tc>
                  <a:txBody>
                    <a:bodyPr/>
                    <a:lstStyle/>
                    <a:p>
                      <a:pPr algn="ctr" fontAlgn="ctr"/>
                      <a:r>
                        <a:rPr lang="en-IN" sz="1500" u="none" strike="noStrike" dirty="0">
                          <a:effectLst/>
                        </a:rPr>
                        <a:t>Batch Normalization layer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03"/>
                  </a:ext>
                </a:extLst>
              </a:tr>
              <a:tr h="261590">
                <a:tc>
                  <a:txBody>
                    <a:bodyPr/>
                    <a:lstStyle/>
                    <a:p>
                      <a:pPr algn="ctr" fontAlgn="ctr"/>
                      <a:r>
                        <a:rPr lang="en-IN" sz="1500" u="none" strike="noStrike" dirty="0">
                          <a:effectLst/>
                        </a:rPr>
                        <a:t>Max pooling layer</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04"/>
                  </a:ext>
                </a:extLst>
              </a:tr>
              <a:tr h="261590">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05"/>
                  </a:ext>
                </a:extLst>
              </a:tr>
              <a:tr h="261590">
                <a:tc>
                  <a:txBody>
                    <a:bodyPr/>
                    <a:lstStyle/>
                    <a:p>
                      <a:pPr algn="ctr" fontAlgn="ctr"/>
                      <a:r>
                        <a:rPr lang="en-IN" sz="1500" u="none" strike="noStrike">
                          <a:effectLst/>
                        </a:rPr>
                        <a:t>Convolutional layer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256</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(3,3)</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Relu</a:t>
                      </a:r>
                      <a:endParaRPr lang="en-IN" sz="1500" b="0" i="0" u="none" strike="noStrike" dirty="0">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06"/>
                  </a:ext>
                </a:extLst>
              </a:tr>
              <a:tr h="261590">
                <a:tc>
                  <a:txBody>
                    <a:bodyPr/>
                    <a:lstStyle/>
                    <a:p>
                      <a:pPr algn="ctr" fontAlgn="ctr"/>
                      <a:r>
                        <a:rPr lang="en-IN" sz="1500" u="none" strike="noStrike">
                          <a:effectLst/>
                        </a:rPr>
                        <a:t>Convolutional layer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256</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(3,3)</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Relu</a:t>
                      </a:r>
                      <a:endParaRPr lang="en-IN" sz="1500" b="0" i="0" u="none" strike="noStrike" dirty="0">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07"/>
                  </a:ext>
                </a:extLst>
              </a:tr>
              <a:tr h="261590">
                <a:tc>
                  <a:txBody>
                    <a:bodyPr/>
                    <a:lstStyle/>
                    <a:p>
                      <a:pPr algn="ctr" fontAlgn="ctr"/>
                      <a:r>
                        <a:rPr lang="en-IN" sz="1500" u="none" strike="noStrike" dirty="0">
                          <a:effectLst/>
                        </a:rPr>
                        <a:t>Batch Normalization layer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08"/>
                  </a:ext>
                </a:extLst>
              </a:tr>
              <a:tr h="261590">
                <a:tc>
                  <a:txBody>
                    <a:bodyPr/>
                    <a:lstStyle/>
                    <a:p>
                      <a:pPr algn="ctr" fontAlgn="ctr"/>
                      <a:r>
                        <a:rPr lang="en-IN" sz="1500" u="none" strike="noStrike">
                          <a:effectLst/>
                        </a:rPr>
                        <a:t>Max pooling layer</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09"/>
                  </a:ext>
                </a:extLst>
              </a:tr>
              <a:tr h="261590">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10"/>
                  </a:ext>
                </a:extLst>
              </a:tr>
              <a:tr h="261590">
                <a:tc>
                  <a:txBody>
                    <a:bodyPr/>
                    <a:lstStyle/>
                    <a:p>
                      <a:pPr algn="ctr" fontAlgn="ctr"/>
                      <a:r>
                        <a:rPr lang="en-IN" sz="1500" u="none" strike="noStrike">
                          <a:effectLst/>
                        </a:rPr>
                        <a:t>Convolutional layer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512</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(3,3)</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Relu</a:t>
                      </a:r>
                      <a:endParaRPr lang="en-IN" sz="1500" b="0" i="0" u="none" strike="noStrike" dirty="0">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11"/>
                  </a:ext>
                </a:extLst>
              </a:tr>
              <a:tr h="261590">
                <a:tc>
                  <a:txBody>
                    <a:bodyPr/>
                    <a:lstStyle/>
                    <a:p>
                      <a:pPr algn="ctr" fontAlgn="ctr"/>
                      <a:r>
                        <a:rPr lang="en-IN" sz="1500" u="none" strike="noStrike">
                          <a:effectLst/>
                        </a:rPr>
                        <a:t>Convolutional layer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512</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(3,3)</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Relu</a:t>
                      </a:r>
                      <a:endParaRPr lang="en-IN" sz="1500" b="0" i="0" u="none" strike="noStrike" dirty="0">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12"/>
                  </a:ext>
                </a:extLst>
              </a:tr>
              <a:tr h="261590">
                <a:tc>
                  <a:txBody>
                    <a:bodyPr/>
                    <a:lstStyle/>
                    <a:p>
                      <a:pPr algn="ctr" fontAlgn="ctr"/>
                      <a:r>
                        <a:rPr lang="en-IN" sz="1500" u="none" strike="noStrike">
                          <a:effectLst/>
                        </a:rPr>
                        <a:t>Convolutional layer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512</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(3,3)</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Relu</a:t>
                      </a:r>
                      <a:endParaRPr lang="en-IN" sz="1500" b="0" i="0" u="none" strike="noStrike" dirty="0">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13"/>
                  </a:ext>
                </a:extLst>
              </a:tr>
              <a:tr h="261590">
                <a:tc>
                  <a:txBody>
                    <a:bodyPr/>
                    <a:lstStyle/>
                    <a:p>
                      <a:pPr algn="ctr" fontAlgn="ctr"/>
                      <a:r>
                        <a:rPr lang="en-IN" sz="1500" u="none" strike="noStrike" dirty="0">
                          <a:effectLst/>
                        </a:rPr>
                        <a:t>Batch Normalization layer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14"/>
                  </a:ext>
                </a:extLst>
              </a:tr>
              <a:tr h="261590">
                <a:tc>
                  <a:txBody>
                    <a:bodyPr/>
                    <a:lstStyle/>
                    <a:p>
                      <a:pPr algn="ctr" fontAlgn="ctr"/>
                      <a:r>
                        <a:rPr lang="en-IN" sz="1500" u="none" strike="noStrike">
                          <a:effectLst/>
                        </a:rPr>
                        <a:t>Max pooling layer</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15"/>
                  </a:ext>
                </a:extLst>
              </a:tr>
              <a:tr h="261590">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16"/>
                  </a:ext>
                </a:extLst>
              </a:tr>
              <a:tr h="261590">
                <a:tc>
                  <a:txBody>
                    <a:bodyPr/>
                    <a:lstStyle/>
                    <a:p>
                      <a:pPr algn="ctr" fontAlgn="ctr"/>
                      <a:r>
                        <a:rPr lang="en-IN" sz="1500" u="none" strike="noStrike" dirty="0">
                          <a:effectLst/>
                        </a:rPr>
                        <a:t>Flatten layer</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17"/>
                  </a:ext>
                </a:extLst>
              </a:tr>
              <a:tr h="261590">
                <a:tc>
                  <a:txBody>
                    <a:bodyPr/>
                    <a:lstStyle/>
                    <a:p>
                      <a:pPr algn="ctr" fontAlgn="ctr"/>
                      <a:r>
                        <a:rPr lang="en-IN" sz="1500" b="1" u="none" strike="noStrike" dirty="0">
                          <a:effectLst/>
                        </a:rPr>
                        <a:t> </a:t>
                      </a:r>
                      <a:endParaRPr lang="en-IN" sz="1500" b="1" i="0" u="none" strike="noStrike" dirty="0">
                        <a:solidFill>
                          <a:srgbClr val="000000"/>
                        </a:solidFill>
                        <a:effectLst/>
                        <a:latin typeface="Times New Roman" panose="02020603050405020304" pitchFamily="18" charset="0"/>
                      </a:endParaRPr>
                    </a:p>
                  </a:txBody>
                  <a:tcPr marL="7091" marR="7091" marT="7091" marB="0" anchor="ctr">
                    <a:solidFill>
                      <a:schemeClr val="accent5"/>
                    </a:solidFill>
                  </a:tcPr>
                </a:tc>
                <a:tc>
                  <a:txBody>
                    <a:bodyPr/>
                    <a:lstStyle/>
                    <a:p>
                      <a:pPr algn="ctr" fontAlgn="ctr"/>
                      <a:r>
                        <a:rPr lang="en-IN" sz="1500" b="1" u="none" strike="noStrike" dirty="0">
                          <a:effectLst/>
                        </a:rPr>
                        <a:t>Neurons</a:t>
                      </a:r>
                      <a:endParaRPr lang="en-IN" sz="1500" b="1" i="0" u="none" strike="noStrike" dirty="0">
                        <a:solidFill>
                          <a:srgbClr val="000000"/>
                        </a:solidFill>
                        <a:effectLst/>
                        <a:latin typeface="Times New Roman" panose="02020603050405020304" pitchFamily="18" charset="0"/>
                      </a:endParaRPr>
                    </a:p>
                  </a:txBody>
                  <a:tcPr marL="7091" marR="7091" marT="7091" marB="0" anchor="ctr">
                    <a:solidFill>
                      <a:schemeClr val="accent5"/>
                    </a:solidFill>
                  </a:tcPr>
                </a:tc>
                <a:tc>
                  <a:txBody>
                    <a:bodyPr/>
                    <a:lstStyle/>
                    <a:p>
                      <a:pPr algn="ctr" fontAlgn="ctr"/>
                      <a:r>
                        <a:rPr lang="en-IN" sz="1500" b="1" u="none" strike="noStrike" dirty="0">
                          <a:effectLst/>
                        </a:rPr>
                        <a:t> </a:t>
                      </a:r>
                      <a:endParaRPr lang="en-IN" sz="1500" b="1" i="0" u="none" strike="noStrike" dirty="0">
                        <a:solidFill>
                          <a:srgbClr val="000000"/>
                        </a:solidFill>
                        <a:effectLst/>
                        <a:latin typeface="Times New Roman" panose="02020603050405020304" pitchFamily="18" charset="0"/>
                      </a:endParaRPr>
                    </a:p>
                  </a:txBody>
                  <a:tcPr marL="7091" marR="7091" marT="7091" marB="0" anchor="ctr">
                    <a:solidFill>
                      <a:schemeClr val="accent5"/>
                    </a:solidFill>
                  </a:tcPr>
                </a:tc>
                <a:tc>
                  <a:txBody>
                    <a:bodyPr/>
                    <a:lstStyle/>
                    <a:p>
                      <a:pPr algn="ctr" fontAlgn="ctr"/>
                      <a:r>
                        <a:rPr lang="en-IN" sz="1500" b="1" u="none" strike="noStrike" dirty="0">
                          <a:effectLst/>
                        </a:rPr>
                        <a:t> </a:t>
                      </a:r>
                      <a:endParaRPr lang="en-IN" sz="1500" b="1" i="0" u="none" strike="noStrike" dirty="0">
                        <a:solidFill>
                          <a:srgbClr val="000000"/>
                        </a:solidFill>
                        <a:effectLst/>
                        <a:latin typeface="Times New Roman" panose="02020603050405020304" pitchFamily="18" charset="0"/>
                      </a:endParaRPr>
                    </a:p>
                  </a:txBody>
                  <a:tcPr marL="7091" marR="7091" marT="7091" marB="0" anchor="ctr">
                    <a:solidFill>
                      <a:schemeClr val="accent5"/>
                    </a:solidFill>
                  </a:tcPr>
                </a:tc>
                <a:extLst>
                  <a:ext uri="{0D108BD9-81ED-4DB2-BD59-A6C34878D82A}">
                    <a16:rowId xmlns:a16="http://schemas.microsoft.com/office/drawing/2014/main" val="10018"/>
                  </a:ext>
                </a:extLst>
              </a:tr>
              <a:tr h="261590">
                <a:tc>
                  <a:txBody>
                    <a:bodyPr/>
                    <a:lstStyle/>
                    <a:p>
                      <a:pPr algn="ctr" fontAlgn="ctr"/>
                      <a:r>
                        <a:rPr lang="en-IN" sz="1500" u="none" strike="noStrike">
                          <a:effectLst/>
                        </a:rPr>
                        <a:t>Fully connected Dense layer-1</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128</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Relu</a:t>
                      </a:r>
                      <a:endParaRPr lang="en-IN" sz="1500" b="0" i="0" u="none" strike="noStrike" dirty="0">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19"/>
                  </a:ext>
                </a:extLst>
              </a:tr>
              <a:tr h="261590">
                <a:tc>
                  <a:txBody>
                    <a:bodyPr/>
                    <a:lstStyle/>
                    <a:p>
                      <a:pPr algn="ctr" fontAlgn="ctr"/>
                      <a:r>
                        <a:rPr lang="en-IN" sz="1500" u="none" strike="noStrike">
                          <a:effectLst/>
                        </a:rPr>
                        <a:t>Fully connected Dense layer-2</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128</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Relu</a:t>
                      </a:r>
                      <a:endParaRPr lang="en-IN" sz="1500" b="0" i="0" u="none" strike="noStrike" dirty="0">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20"/>
                  </a:ext>
                </a:extLst>
              </a:tr>
              <a:tr h="261590">
                <a:tc>
                  <a:txBody>
                    <a:bodyPr/>
                    <a:lstStyle/>
                    <a:p>
                      <a:pPr algn="ctr" fontAlgn="ctr"/>
                      <a:r>
                        <a:rPr lang="en-GB" sz="1500" b="0" i="0" u="none" strike="noStrike" dirty="0">
                          <a:solidFill>
                            <a:srgbClr val="000000"/>
                          </a:solidFill>
                          <a:effectLst/>
                          <a:latin typeface="+mn-lt"/>
                        </a:rPr>
                        <a:t>Dropout layer</a:t>
                      </a:r>
                      <a:endParaRPr lang="en-IN" sz="1500" b="0" i="0" u="none" strike="noStrike" dirty="0">
                        <a:solidFill>
                          <a:srgbClr val="000000"/>
                        </a:solidFill>
                        <a:effectLst/>
                        <a:latin typeface="+mn-lt"/>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21"/>
                  </a:ext>
                </a:extLst>
              </a:tr>
              <a:tr h="261590">
                <a:tc>
                  <a:txBody>
                    <a:bodyPr/>
                    <a:lstStyle/>
                    <a:p>
                      <a:pPr algn="ctr" fontAlgn="ctr"/>
                      <a:r>
                        <a:rPr lang="en-IN" sz="1500" u="none" strike="noStrike" dirty="0">
                          <a:effectLst/>
                        </a:rPr>
                        <a:t>Output layer</a:t>
                      </a:r>
                      <a:endParaRPr lang="en-IN" sz="1500" b="0" i="0" u="none" strike="noStrike" dirty="0">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4</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a:effectLst/>
                        </a:rPr>
                        <a:t> </a:t>
                      </a:r>
                      <a:endParaRPr lang="en-IN" sz="1500" b="0" i="0" u="none" strike="noStrike">
                        <a:solidFill>
                          <a:srgbClr val="000000"/>
                        </a:solidFill>
                        <a:effectLst/>
                        <a:latin typeface="Times New Roman" panose="02020603050405020304" pitchFamily="18" charset="0"/>
                      </a:endParaRPr>
                    </a:p>
                  </a:txBody>
                  <a:tcPr marL="7091" marR="7091" marT="7091" marB="0" anchor="ctr"/>
                </a:tc>
                <a:tc>
                  <a:txBody>
                    <a:bodyPr/>
                    <a:lstStyle/>
                    <a:p>
                      <a:pPr algn="ctr" fontAlgn="ctr"/>
                      <a:r>
                        <a:rPr lang="en-IN" sz="1500" u="none" strike="noStrike" dirty="0">
                          <a:effectLst/>
                        </a:rPr>
                        <a:t>Softmax</a:t>
                      </a:r>
                      <a:endParaRPr lang="en-IN" sz="1500" b="0" i="0" u="none" strike="noStrike" dirty="0">
                        <a:solidFill>
                          <a:srgbClr val="000000"/>
                        </a:solidFill>
                        <a:effectLst/>
                        <a:latin typeface="Times New Roman" panose="02020603050405020304" pitchFamily="18" charset="0"/>
                      </a:endParaRPr>
                    </a:p>
                  </a:txBody>
                  <a:tcPr marL="7091" marR="7091" marT="7091" marB="0" anchor="ct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178358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3689" y="1747880"/>
            <a:ext cx="8537337" cy="4199766"/>
          </a:xfrm>
        </p:spPr>
        <p:txBody>
          <a:bodyPr>
            <a:noAutofit/>
          </a:bodyPr>
          <a:lstStyle/>
          <a:p>
            <a:r>
              <a:rPr lang="en-IN" sz="2800" b="1" dirty="0"/>
              <a:t>Optimizer</a:t>
            </a:r>
            <a:r>
              <a:rPr lang="en-IN" sz="2800" dirty="0"/>
              <a:t> = Adam</a:t>
            </a:r>
          </a:p>
          <a:p>
            <a:r>
              <a:rPr lang="en-IN" sz="2800" b="1" dirty="0"/>
              <a:t>Learning rate </a:t>
            </a:r>
            <a:r>
              <a:rPr lang="en-IN" sz="2800" dirty="0"/>
              <a:t>= 0.001</a:t>
            </a:r>
          </a:p>
          <a:p>
            <a:r>
              <a:rPr lang="en-IN" sz="2800" b="1" dirty="0"/>
              <a:t>Loss</a:t>
            </a:r>
            <a:r>
              <a:rPr lang="en-IN" sz="2800" dirty="0"/>
              <a:t> = sparse_categorical_crossentropy</a:t>
            </a:r>
          </a:p>
          <a:p>
            <a:r>
              <a:rPr lang="en-IN" sz="2800" b="1" dirty="0"/>
              <a:t>Metrics</a:t>
            </a:r>
            <a:r>
              <a:rPr lang="en-IN" sz="2800" dirty="0"/>
              <a:t> = accuracy</a:t>
            </a:r>
          </a:p>
          <a:p>
            <a:r>
              <a:rPr lang="en-IN" sz="2800" b="1" dirty="0"/>
              <a:t>Epochs</a:t>
            </a:r>
            <a:r>
              <a:rPr lang="en-IN" sz="2800" dirty="0"/>
              <a:t> = 1000 (with using </a:t>
            </a:r>
            <a:r>
              <a:rPr lang="en-IN" sz="2800" b="1" dirty="0"/>
              <a:t>early stopping</a:t>
            </a:r>
            <a:r>
              <a:rPr lang="en-IN" sz="2800" dirty="0"/>
              <a:t>)</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AE81FF"/>
                </a:solidFill>
                <a:effectLst/>
                <a:latin typeface="SFMono-Regular"/>
              </a:rPr>
              <a:t>0.001</a:t>
            </a:r>
            <a:r>
              <a:rPr kumimoji="0" lang="en-US" sz="1000" b="0" i="0" u="none" strike="noStrike" cap="none" normalizeH="0" baseline="0">
                <a:ln>
                  <a:noFill/>
                </a:ln>
                <a:solidFill>
                  <a:srgbClr val="F8F8F2"/>
                </a:solidFill>
                <a:effectLst/>
                <a:latin typeface="SFMono-Regular"/>
              </a:rPr>
              <a:t>,</a:t>
            </a:r>
            <a:r>
              <a:rPr kumimoji="0" lang="en-US" sz="800" b="0" i="0" u="none" strike="noStrike" cap="none" normalizeH="0" baseline="0">
                <a:ln>
                  <a:noFill/>
                </a:ln>
                <a:solidFill>
                  <a:schemeClr val="tx1"/>
                </a:solidFill>
                <a:effectLst/>
              </a:rPr>
              <a:t> </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AE81FF"/>
                </a:solidFill>
                <a:effectLst/>
                <a:latin typeface="SFMono-Regular"/>
              </a:rPr>
              <a:t>0.001</a:t>
            </a:r>
            <a:r>
              <a:rPr kumimoji="0" lang="en-US" sz="1000" b="0" i="0" u="none" strike="noStrike" cap="none" normalizeH="0" baseline="0">
                <a:ln>
                  <a:noFill/>
                </a:ln>
                <a:solidFill>
                  <a:srgbClr val="F8F8F2"/>
                </a:solidFill>
                <a:effectLst/>
                <a:latin typeface="SFMono-Regular"/>
              </a:rPr>
              <a:t>,</a:t>
            </a:r>
            <a:r>
              <a:rPr kumimoji="0" lang="en-US" sz="800" b="0" i="0" u="none" strike="noStrike" cap="none" normalizeH="0" baseline="0">
                <a:ln>
                  <a:noFill/>
                </a:ln>
                <a:solidFill>
                  <a:schemeClr val="tx1"/>
                </a:solidFill>
                <a:effectLst/>
              </a:rPr>
              <a:t> </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6" name="Rectangle 5"/>
          <p:cNvSpPr/>
          <p:nvPr/>
        </p:nvSpPr>
        <p:spPr>
          <a:xfrm>
            <a:off x="1686789" y="617966"/>
            <a:ext cx="8537337" cy="584775"/>
          </a:xfrm>
          <a:prstGeom prst="rect">
            <a:avLst/>
          </a:prstGeom>
        </p:spPr>
        <p:txBody>
          <a:bodyPr wrap="square">
            <a:spAutoFit/>
          </a:bodyPr>
          <a:lstStyle/>
          <a:p>
            <a:pPr algn="ctr"/>
            <a:r>
              <a:rPr lang="en-IN" sz="3200" b="1" dirty="0">
                <a:solidFill>
                  <a:schemeClr val="tx1">
                    <a:lumMod val="85000"/>
                    <a:lumOff val="15000"/>
                  </a:schemeClr>
                </a:solidFill>
                <a:latin typeface="Times New Roman" panose="02020603050405020304" pitchFamily="18" charset="0"/>
                <a:ea typeface="+mj-ea"/>
                <a:cs typeface="Times New Roman" panose="02020603050405020304" pitchFamily="18" charset="0"/>
              </a:rPr>
              <a:t>Parameters </a:t>
            </a:r>
          </a:p>
        </p:txBody>
      </p:sp>
    </p:spTree>
    <p:extLst>
      <p:ext uri="{BB962C8B-B14F-4D97-AF65-F5344CB8AC3E}">
        <p14:creationId xmlns:p14="http://schemas.microsoft.com/office/powerpoint/2010/main" val="179514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292" y="954860"/>
            <a:ext cx="6876493" cy="639273"/>
          </a:xfrm>
        </p:spPr>
        <p:txBody>
          <a:bodyPr>
            <a:normAutofit/>
          </a:bodyPr>
          <a:lstStyle/>
          <a:p>
            <a:pPr algn="ctr"/>
            <a:r>
              <a:rPr lang="en-IN" sz="3200" b="1" dirty="0">
                <a:latin typeface="Times New Roman" panose="02020603050405020304" pitchFamily="18" charset="0"/>
                <a:cs typeface="Times New Roman" panose="02020603050405020304" pitchFamily="18" charset="0"/>
              </a:rPr>
              <a:t>Accuracy and loss of Builded model:-</a:t>
            </a:r>
          </a:p>
        </p:txBody>
      </p:sp>
      <p:pic>
        <p:nvPicPr>
          <p:cNvPr id="7" name="Content Placeholder 6">
            <a:extLst>
              <a:ext uri="{FF2B5EF4-FFF2-40B4-BE49-F238E27FC236}">
                <a16:creationId xmlns:a16="http://schemas.microsoft.com/office/drawing/2014/main" id="{675720EF-C161-4C7C-8725-F196CDAB7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313" y="1761819"/>
            <a:ext cx="5618462" cy="4706215"/>
          </a:xfrm>
          <a:prstGeom prst="rect">
            <a:avLst/>
          </a:prstGeom>
        </p:spPr>
      </p:pic>
      <p:pic>
        <p:nvPicPr>
          <p:cNvPr id="6" name="Picture 5">
            <a:extLst>
              <a:ext uri="{FF2B5EF4-FFF2-40B4-BE49-F238E27FC236}">
                <a16:creationId xmlns:a16="http://schemas.microsoft.com/office/drawing/2014/main" id="{FC7D9992-8A68-4448-A880-42C5CA559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971" y="1761819"/>
            <a:ext cx="5618463" cy="4706215"/>
          </a:xfrm>
          <a:prstGeom prst="rect">
            <a:avLst/>
          </a:prstGeom>
        </p:spPr>
      </p:pic>
    </p:spTree>
    <p:extLst>
      <p:ext uri="{BB962C8B-B14F-4D97-AF65-F5344CB8AC3E}">
        <p14:creationId xmlns:p14="http://schemas.microsoft.com/office/powerpoint/2010/main" val="9258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181" y="664571"/>
            <a:ext cx="8911687" cy="791995"/>
          </a:xfrm>
        </p:spPr>
        <p:txBody>
          <a:bodyPr>
            <a:normAutofit/>
          </a:bodyPr>
          <a:lstStyle/>
          <a:p>
            <a:pPr algn="ctr"/>
            <a:r>
              <a:rPr lang="en-IN" sz="3200" b="1" dirty="0">
                <a:latin typeface="Times New Roman" panose="02020603050405020304" pitchFamily="18" charset="0"/>
                <a:cs typeface="Times New Roman" panose="02020603050405020304" pitchFamily="18" charset="0"/>
              </a:rPr>
              <a:t>VGG16 Model Architecture:-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824181" y="1618407"/>
            <a:ext cx="8003023" cy="461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5290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851</TotalTime>
  <Words>514</Words>
  <Application>Microsoft Office PowerPoint</Application>
  <PresentationFormat>Widescreen</PresentationFormat>
  <Paragraphs>130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SFMono-Regular</vt:lpstr>
      <vt:lpstr>Times New Roman</vt:lpstr>
      <vt:lpstr>Wingdings 3</vt:lpstr>
      <vt:lpstr>Wisp</vt:lpstr>
      <vt:lpstr> Cotton Disease Prediction Using Convolutional Neural Networks (CNN)</vt:lpstr>
      <vt:lpstr>Introduction</vt:lpstr>
      <vt:lpstr>Problem Statement </vt:lpstr>
      <vt:lpstr>Objectives</vt:lpstr>
      <vt:lpstr>Input Data Images</vt:lpstr>
      <vt:lpstr>Model Architecture :-</vt:lpstr>
      <vt:lpstr>PowerPoint Presentation</vt:lpstr>
      <vt:lpstr>Accuracy and loss of Builded model:-</vt:lpstr>
      <vt:lpstr>VGG16 Model Architecture:-</vt:lpstr>
      <vt:lpstr>Accuracy and Loss with VGG16 model :-</vt:lpstr>
      <vt:lpstr>Evaluation Metrics Table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PAWAN</dc:creator>
  <cp:lastModifiedBy>Vipul</cp:lastModifiedBy>
  <cp:revision>55</cp:revision>
  <dcterms:created xsi:type="dcterms:W3CDTF">2023-08-26T17:03:26Z</dcterms:created>
  <dcterms:modified xsi:type="dcterms:W3CDTF">2023-10-14T07:00:53Z</dcterms:modified>
</cp:coreProperties>
</file>