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9"/>
  </p:notesMasterIdLst>
  <p:handoutMasterIdLst>
    <p:handoutMasterId r:id="rId20"/>
  </p:handoutMasterIdLst>
  <p:sldIdLst>
    <p:sldId id="369" r:id="rId5"/>
    <p:sldId id="374" r:id="rId6"/>
    <p:sldId id="386" r:id="rId7"/>
    <p:sldId id="390" r:id="rId8"/>
    <p:sldId id="365" r:id="rId9"/>
    <p:sldId id="400" r:id="rId10"/>
    <p:sldId id="367" r:id="rId11"/>
    <p:sldId id="385" r:id="rId12"/>
    <p:sldId id="380" r:id="rId13"/>
    <p:sldId id="370" r:id="rId14"/>
    <p:sldId id="383" r:id="rId15"/>
    <p:sldId id="389" r:id="rId16"/>
    <p:sldId id="376" r:id="rId17"/>
    <p:sldId id="381" r:id="rId18"/>
  </p:sldIdLst>
  <p:sldSz cx="12192000" cy="6858000"/>
  <p:notesSz cx="9144000" cy="6858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A50F58-D145-396F-4DA8-9589ED926033}" name="PACHAS, EDDY" initials="PE" userId="S::EPACHAS@banbif.com.pe::a92ac01f-7377-48fe-a3e3-04b194eb7fe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9FF"/>
    <a:srgbClr val="006699"/>
    <a:srgbClr val="3E89CE"/>
    <a:srgbClr val="24B6F0"/>
    <a:srgbClr val="7F7F7F"/>
    <a:srgbClr val="0096D7"/>
    <a:srgbClr val="5B9BD5"/>
    <a:srgbClr val="0066CC"/>
    <a:srgbClr val="3366CC"/>
    <a:srgbClr val="009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4" autoAdjust="0"/>
    <p:restoredTop sz="94291" autoAdjust="0"/>
  </p:normalViewPr>
  <p:slideViewPr>
    <p:cSldViewPr snapToGrid="0" snapToObjects="1">
      <p:cViewPr>
        <p:scale>
          <a:sx n="75" d="100"/>
          <a:sy n="75" d="100"/>
        </p:scale>
        <p:origin x="456" y="-2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EF356-8E3D-4E18-B2CB-484192E6E3D0}" type="datetimeFigureOut">
              <a:rPr lang="es-PE" smtClean="0"/>
              <a:t>29/01/2024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PE"/>
              <a:t>v1.0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74CF-C8AE-4C0A-86CB-3FF969A9AE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01668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A2253-EC5E-40D0-9041-C5045D007002}" type="datetimeFigureOut">
              <a:rPr lang="es-PE" smtClean="0"/>
              <a:t>29/01/2024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PE"/>
              <a:t>v1.0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68889-67CB-467B-811D-ADF77DE5FB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167308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8889-67CB-467B-811D-ADF77DE5FB5F}" type="slidenum">
              <a:rPr lang="es-PE" smtClean="0"/>
              <a:t>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378525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29/01/2024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30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29/01/2024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48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29/01/2024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963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29/01/2024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220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29/01/2024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15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29/01/2024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6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29/01/2024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025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29/01/2024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520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29/01/2024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39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29/01/2024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19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29/01/2024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631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6651-25AB-41D9-B3ED-1579E3253AD4}" type="datetimeFigureOut">
              <a:rPr lang="es-PE" smtClean="0"/>
              <a:t>29/01/2024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Formato de Presentación CA v1.0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/>
          <p:cNvSpPr/>
          <p:nvPr userDrawn="1"/>
        </p:nvSpPr>
        <p:spPr>
          <a:xfrm>
            <a:off x="199159" y="140999"/>
            <a:ext cx="11793682" cy="6576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49345" y="6269520"/>
            <a:ext cx="1288472" cy="3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22377" y="1875531"/>
            <a:ext cx="10780776" cy="1993083"/>
          </a:xfrm>
        </p:spPr>
        <p:txBody>
          <a:bodyPr>
            <a:normAutofit/>
          </a:bodyPr>
          <a:lstStyle/>
          <a:p>
            <a:pPr lvl="0"/>
            <a:r>
              <a:rPr lang="es-AR" sz="4000" dirty="0">
                <a:solidFill>
                  <a:srgbClr val="006699"/>
                </a:solidFill>
              </a:rPr>
              <a:t>Proyecto</a:t>
            </a:r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es-AR" sz="4000" dirty="0">
                <a:solidFill>
                  <a:schemeClr val="accent1">
                    <a:lumMod val="75000"/>
                  </a:schemeClr>
                </a:solidFill>
                <a:latin typeface="Futura Hv" pitchFamily="34" charset="0"/>
              </a:rPr>
            </a:br>
            <a:r>
              <a:rPr lang="es-AR" sz="4000" dirty="0">
                <a:solidFill>
                  <a:schemeClr val="accent1">
                    <a:lumMod val="75000"/>
                  </a:schemeClr>
                </a:solidFill>
                <a:latin typeface="Futura Hv" pitchFamily="34" charset="0"/>
              </a:rPr>
              <a:t> </a:t>
            </a:r>
            <a:br>
              <a:rPr lang="es-AR" sz="4000" dirty="0">
                <a:solidFill>
                  <a:schemeClr val="accent1">
                    <a:lumMod val="75000"/>
                  </a:schemeClr>
                </a:solidFill>
                <a:latin typeface="Futura Hv" pitchFamily="34" charset="0"/>
              </a:rPr>
            </a:br>
            <a:r>
              <a:rPr lang="es-AR" sz="4000" dirty="0">
                <a:solidFill>
                  <a:schemeClr val="bg1">
                    <a:lumMod val="50000"/>
                  </a:schemeClr>
                </a:solidFill>
              </a:rPr>
              <a:t>15052 Habilitador Host </a:t>
            </a:r>
            <a:r>
              <a:rPr lang="es-AR" sz="40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es-AR" sz="4000" dirty="0">
                <a:solidFill>
                  <a:schemeClr val="bg1">
                    <a:lumMod val="50000"/>
                  </a:schemeClr>
                </a:solidFill>
              </a:rPr>
              <a:t> Web BXIE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4" name="14 Rectángulo"/>
          <p:cNvSpPr/>
          <p:nvPr/>
        </p:nvSpPr>
        <p:spPr>
          <a:xfrm>
            <a:off x="618320" y="5529647"/>
            <a:ext cx="5796071" cy="9379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kern="0" dirty="0">
                <a:solidFill>
                  <a:srgbClr val="3E89CE"/>
                </a:solidFill>
                <a:latin typeface="+mj-lt"/>
                <a:cs typeface="Calibri Light" panose="020F0302020204030204" pitchFamily="34" charset="0"/>
              </a:rPr>
              <a:t>Fecha: </a:t>
            </a:r>
            <a:r>
              <a:rPr lang="es-PE" kern="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  <a:cs typeface="Calibri Light" panose="020F0302020204030204" pitchFamily="34" charset="0"/>
              </a:rPr>
              <a:t>[19-01-2024]</a:t>
            </a:r>
            <a:endParaRPr kumimoji="0" lang="es-PE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6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8. Diagrama de Arquitectura Física TO-BE Empresas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2DF997-26F1-FAAF-CD06-58EEF328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0" y="776349"/>
            <a:ext cx="11955520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8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7" y="173639"/>
            <a:ext cx="5852745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8.1 Requerimientos para atender la Arquitectura Física TO_BE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089865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57835" y="851138"/>
            <a:ext cx="10332720" cy="2321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REQUERIMIENTOS DE SERVIDOR: 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Para la aplicación: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No Aplica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Para la BD: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No Aplica</a:t>
            </a:r>
          </a:p>
          <a:p>
            <a:pPr lvl="1">
              <a:lnSpc>
                <a:spcPct val="150000"/>
              </a:lnSpc>
              <a:defRPr/>
            </a:pPr>
            <a:endParaRPr lang="es-MX" sz="1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MX" sz="1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31 Rectángulo"/>
          <p:cNvSpPr/>
          <p:nvPr/>
        </p:nvSpPr>
        <p:spPr>
          <a:xfrm>
            <a:off x="695325" y="4822314"/>
            <a:ext cx="1783449" cy="1467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cs typeface="Arial" pitchFamily="34" charset="0"/>
              </a:rPr>
              <a:t>La arquitectura física (to-be) presentada componentes obsoletos? </a:t>
            </a:r>
          </a:p>
        </p:txBody>
      </p:sp>
      <p:sp>
        <p:nvSpPr>
          <p:cNvPr id="10" name="31 Rectángulo"/>
          <p:cNvSpPr/>
          <p:nvPr/>
        </p:nvSpPr>
        <p:spPr>
          <a:xfrm>
            <a:off x="2537622" y="4823646"/>
            <a:ext cx="7262746" cy="1467066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[La respuesta (SI), se debe indicar los componentes que presentar obsolescencia.]</a:t>
            </a:r>
          </a:p>
          <a:p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[Aquí se debe presentar un plan acción ya sea incluido en la iniciativa actual y/o otra.]</a:t>
            </a:r>
          </a:p>
        </p:txBody>
      </p:sp>
    </p:spTree>
    <p:extLst>
      <p:ext uri="{BB962C8B-B14F-4D97-AF65-F5344CB8AC3E}">
        <p14:creationId xmlns:p14="http://schemas.microsoft.com/office/powerpoint/2010/main" val="49273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7" y="173639"/>
            <a:ext cx="5893458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10. Resumen de Cumplimiento del Contrato de Arquitectura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147015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AA4966-1917-443E-8BE1-DC96462A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75" y="880889"/>
            <a:ext cx="9273005" cy="58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9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11. Próximos pasos / dependencias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72135" y="1152184"/>
            <a:ext cx="10332720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 iniciará de desarrollo de la Iniciativa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MX" sz="1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435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4465932" y="2752725"/>
            <a:ext cx="3260136" cy="1176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1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Gracias!.</a:t>
            </a:r>
            <a:endParaRPr lang="pt-BR" dirty="0">
              <a:latin typeface="+mj-lt"/>
            </a:endParaRPr>
          </a:p>
          <a:p>
            <a:pPr marL="914400" lvl="1" indent="-457200">
              <a:buFontTx/>
              <a:buChar char="-"/>
            </a:pPr>
            <a:endParaRPr lang="pt-BR" dirty="0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3562327" y="4789006"/>
            <a:ext cx="55904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PE" sz="2000" b="1" dirty="0">
                <a:latin typeface="+mj-lt"/>
              </a:rPr>
              <a:t>Arquitectura – Sub Gerencia de Gobierno TI y Aseguramiento de Calidad</a:t>
            </a:r>
          </a:p>
        </p:txBody>
      </p:sp>
    </p:spTree>
    <p:extLst>
      <p:ext uri="{BB962C8B-B14F-4D97-AF65-F5344CB8AC3E}">
        <p14:creationId xmlns:p14="http://schemas.microsoft.com/office/powerpoint/2010/main" val="42344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6289" y="-2943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>
              <a:latin typeface="+mj-lt"/>
            </a:endParaRPr>
          </a:p>
        </p:txBody>
      </p:sp>
      <p:sp>
        <p:nvSpPr>
          <p:cNvPr id="18" name="56 Rectángulo redondeado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303019" y="123709"/>
            <a:ext cx="7276240" cy="360000"/>
          </a:xfrm>
          <a:prstGeom prst="roundRect">
            <a:avLst/>
          </a:prstGeom>
          <a:solidFill>
            <a:srgbClr val="92D050"/>
          </a:solidFill>
          <a:ln w="19050" algn="ctr">
            <a:noFill/>
            <a:round/>
            <a:headEnd/>
            <a:tailEnd/>
          </a:ln>
        </p:spPr>
        <p:txBody>
          <a:bodyPr lIns="107933" tIns="0" rIns="0" bIns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</a:rPr>
              <a:t>Historial de las mesas de trabajo</a:t>
            </a:r>
            <a:r>
              <a:rPr kumimoji="0" lang="es-PE" sz="2000" b="1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</a:rPr>
              <a:t> (ERT)</a:t>
            </a:r>
            <a:endParaRPr kumimoji="0" lang="es-P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7E35DD2-009D-4095-9E46-6E81F46D3002}"/>
              </a:ext>
            </a:extLst>
          </p:cNvPr>
          <p:cNvGrpSpPr/>
          <p:nvPr/>
        </p:nvGrpSpPr>
        <p:grpSpPr>
          <a:xfrm>
            <a:off x="2765813" y="1391758"/>
            <a:ext cx="2661461" cy="360000"/>
            <a:chOff x="151915" y="1666748"/>
            <a:chExt cx="2466530" cy="307777"/>
          </a:xfrm>
        </p:grpSpPr>
        <p:sp>
          <p:nvSpPr>
            <p:cNvPr id="36" name="Rectángulo 35"/>
            <p:cNvSpPr/>
            <p:nvPr/>
          </p:nvSpPr>
          <p:spPr>
            <a:xfrm>
              <a:off x="151915" y="1666748"/>
              <a:ext cx="2466530" cy="260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846996" y="1666748"/>
              <a:ext cx="74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>
                  <a:solidFill>
                    <a:schemeClr val="bg1"/>
                  </a:solidFill>
                </a:rPr>
                <a:t>1er ERT</a:t>
              </a:r>
            </a:p>
          </p:txBody>
        </p:sp>
      </p:grpSp>
      <p:sp>
        <p:nvSpPr>
          <p:cNvPr id="37" name="CuadroTexto 36"/>
          <p:cNvSpPr txBox="1"/>
          <p:nvPr/>
        </p:nvSpPr>
        <p:spPr>
          <a:xfrm>
            <a:off x="4193805" y="2880289"/>
            <a:ext cx="784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2do ERT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6939335" y="2880289"/>
            <a:ext cx="74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3er ERT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9463015" y="2880289"/>
            <a:ext cx="77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“N” ERT</a:t>
            </a:r>
          </a:p>
        </p:txBody>
      </p:sp>
      <p:sp>
        <p:nvSpPr>
          <p:cNvPr id="5" name="Llamada con línea 1 (borde y barra de énfasis) 4"/>
          <p:cNvSpPr/>
          <p:nvPr/>
        </p:nvSpPr>
        <p:spPr>
          <a:xfrm>
            <a:off x="3300079" y="605333"/>
            <a:ext cx="1986380" cy="699485"/>
          </a:xfrm>
          <a:prstGeom prst="accentBorderCallout1">
            <a:avLst>
              <a:gd name="adj1" fmla="val 18750"/>
              <a:gd name="adj2" fmla="val -8333"/>
              <a:gd name="adj3" fmla="val 109811"/>
              <a:gd name="adj4" fmla="val -21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Seguridad de Información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Infraestructura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Arquitectura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36243" y="1696306"/>
            <a:ext cx="76902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rgbClr val="FF0000"/>
                </a:solidFill>
              </a:rPr>
              <a:t>Observaciones: </a:t>
            </a:r>
          </a:p>
          <a:p>
            <a:endParaRPr lang="es-MX" sz="1000" dirty="0">
              <a:solidFill>
                <a:srgbClr val="FF0000"/>
              </a:solidFill>
            </a:endParaRPr>
          </a:p>
          <a:p>
            <a:pPr algn="just"/>
            <a:r>
              <a:rPr lang="es-419" sz="1000" dirty="0"/>
              <a:t>1.- Seguridad de información brindará recomendaciones para restringir el servidor SFTP: habilitación de reglas de navegación, puertos USB, OneDrive.  Se coordinará con Infraestructura para la implementación. Se incluirá también la revisión de integridad de los archivos.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000" dirty="0">
                <a:solidFill>
                  <a:srgbClr val="FF0000"/>
                </a:solidFill>
              </a:rPr>
              <a:t>Se está coordinando la recomendación con Javier Coloma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000" dirty="0">
                <a:solidFill>
                  <a:schemeClr val="bg2">
                    <a:lumMod val="50000"/>
                  </a:schemeClr>
                </a:solidFill>
              </a:rPr>
              <a:t>Se utilizará la capacidad </a:t>
            </a:r>
            <a:r>
              <a:rPr lang="es-419" sz="1000" dirty="0" err="1">
                <a:solidFill>
                  <a:schemeClr val="bg2">
                    <a:lumMod val="50000"/>
                  </a:schemeClr>
                </a:solidFill>
              </a:rPr>
              <a:t>Checksum</a:t>
            </a:r>
            <a:r>
              <a:rPr lang="es-419" sz="1000" dirty="0">
                <a:solidFill>
                  <a:schemeClr val="bg2">
                    <a:lumMod val="50000"/>
                  </a:schemeClr>
                </a:solidFill>
              </a:rPr>
              <a:t> del Goanywhere para crear el hash con algoritmo MD5 para los archivos enviados a la BXIE. </a:t>
            </a:r>
          </a:p>
          <a:p>
            <a:pPr algn="just"/>
            <a:endParaRPr lang="es-419" sz="1000" dirty="0">
              <a:solidFill>
                <a:schemeClr val="accent1"/>
              </a:solidFill>
            </a:endParaRPr>
          </a:p>
          <a:p>
            <a:pPr algn="just"/>
            <a:r>
              <a:rPr lang="es-419" sz="1000" dirty="0"/>
              <a:t>2.- Se debe formular el lineamiento para el manejo de archivos, incluyendo ISO20022, encriptación, etc.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000" dirty="0">
                <a:solidFill>
                  <a:schemeClr val="bg2">
                    <a:lumMod val="50000"/>
                  </a:schemeClr>
                </a:solidFill>
              </a:rPr>
              <a:t>Robert Ulloa realizó la solicitud al equipo de arquitectura empresarial</a:t>
            </a:r>
          </a:p>
          <a:p>
            <a:pPr algn="just"/>
            <a:endParaRPr lang="es-419" sz="1000" dirty="0"/>
          </a:p>
          <a:p>
            <a:pPr algn="just"/>
            <a:r>
              <a:rPr lang="es-419" sz="1000" dirty="0"/>
              <a:t>3.- La implementación por Goanywhere no debe ser cada 5 min, sino ejecutar a la llegada del </a:t>
            </a:r>
            <a:r>
              <a:rPr lang="es-419" sz="1000" dirty="0" err="1"/>
              <a:t>archvios</a:t>
            </a:r>
            <a:r>
              <a:rPr lang="es-419" sz="1000" dirty="0"/>
              <a:t> (</a:t>
            </a:r>
            <a:r>
              <a:rPr lang="es-419" sz="1000" dirty="0" err="1"/>
              <a:t>trigger</a:t>
            </a:r>
            <a:r>
              <a:rPr lang="es-419" sz="1000" dirty="0"/>
              <a:t> </a:t>
            </a:r>
            <a:r>
              <a:rPr lang="es-419" sz="1000" dirty="0" err="1"/>
              <a:t>event</a:t>
            </a:r>
            <a:r>
              <a:rPr lang="es-419" sz="1000" dirty="0"/>
              <a:t>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000" dirty="0">
                <a:solidFill>
                  <a:schemeClr val="bg2">
                    <a:lumMod val="50000"/>
                  </a:schemeClr>
                </a:solidFill>
              </a:rPr>
              <a:t>Se realizará la implementación utilizando el </a:t>
            </a:r>
            <a:r>
              <a:rPr lang="es-419" sz="1000" dirty="0" err="1">
                <a:solidFill>
                  <a:schemeClr val="bg2">
                    <a:lumMod val="50000"/>
                  </a:schemeClr>
                </a:solidFill>
              </a:rPr>
              <a:t>Trigger</a:t>
            </a:r>
            <a:r>
              <a:rPr lang="es-419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419" sz="1000" dirty="0" err="1">
                <a:solidFill>
                  <a:schemeClr val="bg2">
                    <a:lumMod val="50000"/>
                  </a:schemeClr>
                </a:solidFill>
              </a:rPr>
              <a:t>Event</a:t>
            </a:r>
            <a:r>
              <a:rPr lang="es-419" sz="10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s-419" sz="1000" dirty="0" err="1">
                <a:solidFill>
                  <a:schemeClr val="bg2">
                    <a:lumMod val="50000"/>
                  </a:schemeClr>
                </a:solidFill>
              </a:rPr>
              <a:t>GoAnyWhere</a:t>
            </a:r>
            <a:endParaRPr lang="es-419" sz="10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s-419" sz="1000" dirty="0"/>
          </a:p>
          <a:p>
            <a:pPr algn="just"/>
            <a:r>
              <a:rPr lang="es-419" sz="1000" dirty="0"/>
              <a:t>4.- Se debe validar el análisis de la información referido al nuevo canal "Host2Web", para lo cual se debiera enviar al IBS el código de canal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000" dirty="0">
                <a:solidFill>
                  <a:schemeClr val="bg2">
                    <a:lumMod val="50000"/>
                  </a:schemeClr>
                </a:solidFill>
              </a:rPr>
              <a:t>La solución de Host2Web finaliza con el registro de la orden de pago en la BXIE. El usuario firmante procesa el pago desde la BXIE o el App Empresas haciendo uso de su token digital y el canal enviada a IBS es “BXI” y este flujo de firmas no se está modificando.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419" sz="1000" dirty="0"/>
          </a:p>
          <a:p>
            <a:pPr algn="just"/>
            <a:r>
              <a:rPr lang="es-419" sz="1000" dirty="0"/>
              <a:t>5.- Se debe revisar los puntos de notificación al cliente para informar el avance del proceso.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000" dirty="0">
                <a:solidFill>
                  <a:schemeClr val="bg2">
                    <a:lumMod val="50000"/>
                  </a:schemeClr>
                </a:solidFill>
              </a:rPr>
              <a:t>Se agregará notificación por correo al cliente del éxito o error después de procesar el archivo de pago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419" sz="1000" dirty="0">
              <a:solidFill>
                <a:schemeClr val="accent1"/>
              </a:solidFill>
            </a:endParaRPr>
          </a:p>
          <a:p>
            <a:pPr algn="just"/>
            <a:r>
              <a:rPr lang="es-419" sz="1000" dirty="0"/>
              <a:t>6.- Se requiere formular lineamiento para el uso de Goanywhere y nomenclatura de componentes/carpetas de desarrollo.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000" dirty="0">
                <a:solidFill>
                  <a:schemeClr val="bg2">
                    <a:lumMod val="50000"/>
                  </a:schemeClr>
                </a:solidFill>
              </a:rPr>
              <a:t>Robert Ulloa realizó la solicitud al equipo de arquitectura empresarial</a:t>
            </a:r>
            <a:endParaRPr lang="es-419" sz="1000" dirty="0">
              <a:solidFill>
                <a:srgbClr val="FF0000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419" sz="1000" dirty="0"/>
          </a:p>
          <a:p>
            <a:pPr algn="just"/>
            <a:r>
              <a:rPr lang="es-419" sz="1000" dirty="0"/>
              <a:t>7.- Se requiere analizar si se requiere brindar 2 juegos de carpetas para un mismo cliente: Host2Host y/o Host2Web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000" dirty="0">
                <a:solidFill>
                  <a:schemeClr val="bg2">
                    <a:lumMod val="50000"/>
                  </a:schemeClr>
                </a:solidFill>
              </a:rPr>
              <a:t>Se reutilizarán las carpetas Input/Output existentes para el proceso </a:t>
            </a:r>
            <a:r>
              <a:rPr lang="es-419" sz="1000" dirty="0" err="1">
                <a:solidFill>
                  <a:schemeClr val="bg2">
                    <a:lumMod val="50000"/>
                  </a:schemeClr>
                </a:solidFill>
              </a:rPr>
              <a:t>HostToHost</a:t>
            </a:r>
            <a:r>
              <a:rPr lang="es-419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419" sz="1000" dirty="0"/>
          </a:p>
          <a:p>
            <a:pPr algn="just"/>
            <a:r>
              <a:rPr lang="es-419" sz="1000" dirty="0"/>
              <a:t>8.- A nivel del backend de la BPI PJ mencionaron que usaran un Servet para validar los archivos y enviar la orden de pago masivo al IBS. Sugiero implementar en su lugar un Servicio (o Microservicio) que maneje esta lógica. Ir viendo como se va a llevar esta lógica H2W cuando la BPI PJ migre a nuestra nube AWS.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000" dirty="0">
                <a:solidFill>
                  <a:schemeClr val="bg2">
                    <a:lumMod val="50000"/>
                  </a:schemeClr>
                </a:solidFill>
              </a:rPr>
              <a:t>La BXI persona jurídica no maneja microservicios.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000" dirty="0">
                <a:solidFill>
                  <a:schemeClr val="bg2">
                    <a:lumMod val="50000"/>
                  </a:schemeClr>
                </a:solidFill>
              </a:rPr>
              <a:t>La orden de pago no se envía a IBS en ese momento. La solución de Host2Web finaliza con el registro de la orden de pago en la BXIE, el canal que envía el pago a procesar al IBS es la BXI / APP Empresas después de la ultima firma del usuario supervisor.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419" sz="1000" dirty="0">
                <a:solidFill>
                  <a:schemeClr val="bg2">
                    <a:lumMod val="50000"/>
                  </a:schemeClr>
                </a:solidFill>
              </a:rPr>
              <a:t>Se coordinó con Robert Ulloa para que se contemple en la nueva Banca por Internet Empresa.</a:t>
            </a:r>
            <a:endParaRPr lang="es-MX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0356813" y="5534838"/>
            <a:ext cx="1513333" cy="630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+mj-lt"/>
              </a:rPr>
              <a:t>Leyenda:</a:t>
            </a:r>
            <a:r>
              <a:rPr lang="es-MX" sz="1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rgbClr val="FF0000"/>
                </a:solidFill>
              </a:rPr>
              <a:t>Pendiente</a:t>
            </a:r>
            <a:endParaRPr lang="es-MX" sz="11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Resueltas</a:t>
            </a:r>
            <a:endParaRPr lang="es-MX" sz="1100" dirty="0">
              <a:solidFill>
                <a:srgbClr val="FF0000"/>
              </a:solidFill>
            </a:endParaRP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7888108" y="1130157"/>
            <a:ext cx="0" cy="55994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F498865-6BAC-40E3-8A42-36718CD14BA9}"/>
              </a:ext>
            </a:extLst>
          </p:cNvPr>
          <p:cNvGrpSpPr/>
          <p:nvPr/>
        </p:nvGrpSpPr>
        <p:grpSpPr>
          <a:xfrm>
            <a:off x="8732770" y="1391756"/>
            <a:ext cx="2661461" cy="307777"/>
            <a:chOff x="151915" y="1666748"/>
            <a:chExt cx="2466530" cy="263130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45C76FD-D3FA-44FD-A5B2-1990AC928A8E}"/>
                </a:ext>
              </a:extLst>
            </p:cNvPr>
            <p:cNvSpPr/>
            <p:nvPr/>
          </p:nvSpPr>
          <p:spPr>
            <a:xfrm>
              <a:off x="151915" y="1666748"/>
              <a:ext cx="2466530" cy="260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FD0F2E8-A0E6-4499-837A-7EA6B014D31B}"/>
                </a:ext>
              </a:extLst>
            </p:cNvPr>
            <p:cNvSpPr txBox="1"/>
            <p:nvPr/>
          </p:nvSpPr>
          <p:spPr>
            <a:xfrm>
              <a:off x="846996" y="1666748"/>
              <a:ext cx="719207" cy="263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>
                  <a:solidFill>
                    <a:schemeClr val="bg1"/>
                  </a:solidFill>
                </a:rPr>
                <a:t>2da ERT</a:t>
              </a:r>
            </a:p>
          </p:txBody>
        </p:sp>
      </p:grpSp>
      <p:sp>
        <p:nvSpPr>
          <p:cNvPr id="19" name="Llamada con línea 1 (borde y barra de énfasis) 4">
            <a:extLst>
              <a:ext uri="{FF2B5EF4-FFF2-40B4-BE49-F238E27FC236}">
                <a16:creationId xmlns:a16="http://schemas.microsoft.com/office/drawing/2014/main" id="{423C93C5-9B7A-4461-844E-BCB62A5AFBDA}"/>
              </a:ext>
            </a:extLst>
          </p:cNvPr>
          <p:cNvSpPr/>
          <p:nvPr/>
        </p:nvSpPr>
        <p:spPr>
          <a:xfrm>
            <a:off x="9267036" y="605333"/>
            <a:ext cx="1986380" cy="699485"/>
          </a:xfrm>
          <a:prstGeom prst="accentBorderCallout1">
            <a:avLst>
              <a:gd name="adj1" fmla="val 18750"/>
              <a:gd name="adj2" fmla="val -8333"/>
              <a:gd name="adj3" fmla="val 109811"/>
              <a:gd name="adj4" fmla="val -21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Seguridad de Información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Infraestructura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Arquitectura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A4A8F84-669E-4872-A346-970CD4BC42EC}"/>
              </a:ext>
            </a:extLst>
          </p:cNvPr>
          <p:cNvSpPr txBox="1"/>
          <p:nvPr/>
        </p:nvSpPr>
        <p:spPr>
          <a:xfrm>
            <a:off x="8147370" y="1862629"/>
            <a:ext cx="37227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rgbClr val="FF0000"/>
                </a:solidFill>
              </a:rPr>
              <a:t>Observaciones: </a:t>
            </a:r>
          </a:p>
          <a:p>
            <a:endParaRPr lang="es-MX" sz="1000" dirty="0">
              <a:solidFill>
                <a:srgbClr val="FF0000"/>
              </a:solidFill>
            </a:endParaRPr>
          </a:p>
          <a:p>
            <a:r>
              <a:rPr lang="es-419" sz="1000" dirty="0"/>
              <a:t>1.- Se debe actualizar el DEF de Host2Web para precisar la restricción, que los 3 canales de entrada no se van a poder diferenciar; todos vienen con el canal "Banca por Internet“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000" dirty="0">
                <a:solidFill>
                  <a:schemeClr val="bg2">
                    <a:lumMod val="50000"/>
                  </a:schemeClr>
                </a:solidFill>
              </a:rPr>
              <a:t>Se procede a la actualización de DEF de acuerdo con lo recomendado.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419" sz="1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s-419" sz="1000" dirty="0"/>
          </a:p>
          <a:p>
            <a:endParaRPr lang="es-419" sz="1000" dirty="0"/>
          </a:p>
          <a:p>
            <a:endParaRPr lang="es-419" sz="1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CD61B78-2BAA-4381-99A7-0DDD2B72A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737" y="3034177"/>
            <a:ext cx="2842998" cy="18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0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1 Rectángulo"/>
          <p:cNvSpPr/>
          <p:nvPr/>
        </p:nvSpPr>
        <p:spPr>
          <a:xfrm>
            <a:off x="736502" y="5290594"/>
            <a:ext cx="1619672" cy="14487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56 Rectángulo redondeado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315435" y="899575"/>
            <a:ext cx="7276240" cy="360000"/>
          </a:xfrm>
          <a:prstGeom prst="round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107933" tIns="0" rIns="0" bIns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PE" sz="1400" kern="0" dirty="0">
                <a:solidFill>
                  <a:sysClr val="window" lastClr="FFFFFF"/>
                </a:solidFill>
                <a:latin typeface="+mj-lt"/>
              </a:rPr>
              <a:t>1.1. Descripción general</a:t>
            </a:r>
            <a:endParaRPr kumimoji="0" lang="es-PE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31 Rectángulo"/>
          <p:cNvSpPr/>
          <p:nvPr/>
        </p:nvSpPr>
        <p:spPr>
          <a:xfrm>
            <a:off x="954030" y="2502338"/>
            <a:ext cx="1296144" cy="12055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Definiciones, acrónimos y Abreviaturas</a:t>
            </a:r>
          </a:p>
        </p:txBody>
      </p:sp>
      <p:sp>
        <p:nvSpPr>
          <p:cNvPr id="11" name="31 Rectángulo"/>
          <p:cNvSpPr/>
          <p:nvPr/>
        </p:nvSpPr>
        <p:spPr>
          <a:xfrm>
            <a:off x="954030" y="3743991"/>
            <a:ext cx="1296144" cy="1467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Restricciones</a:t>
            </a:r>
          </a:p>
        </p:txBody>
      </p:sp>
      <p:sp>
        <p:nvSpPr>
          <p:cNvPr id="12" name="31 Rectángulo"/>
          <p:cNvSpPr/>
          <p:nvPr/>
        </p:nvSpPr>
        <p:spPr>
          <a:xfrm>
            <a:off x="953422" y="5247161"/>
            <a:ext cx="1296752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Supuestos</a:t>
            </a:r>
          </a:p>
        </p:txBody>
      </p:sp>
      <p:sp>
        <p:nvSpPr>
          <p:cNvPr id="13" name="31 Rectángulo"/>
          <p:cNvSpPr/>
          <p:nvPr/>
        </p:nvSpPr>
        <p:spPr>
          <a:xfrm>
            <a:off x="954030" y="1302077"/>
            <a:ext cx="1296144" cy="11641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Objetivo</a:t>
            </a:r>
          </a:p>
        </p:txBody>
      </p:sp>
      <p:sp>
        <p:nvSpPr>
          <p:cNvPr id="14" name="31 Rectángulo"/>
          <p:cNvSpPr/>
          <p:nvPr/>
        </p:nvSpPr>
        <p:spPr>
          <a:xfrm>
            <a:off x="2328928" y="1302077"/>
            <a:ext cx="7262747" cy="1164157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Implementar una nueva solución (H2W), que permita a los principales clientes cargar archivos de pago masivo para Pago a Proveedores y Haberes / CTS a un Servidor SFTP y que dichos archivos sean registrados de manera automática en la BXIE, de manera que estos pagos sigan el flujo de firmas existente en la BXIE</a:t>
            </a:r>
          </a:p>
        </p:txBody>
      </p:sp>
      <p:sp>
        <p:nvSpPr>
          <p:cNvPr id="15" name="31 Rectángulo"/>
          <p:cNvSpPr/>
          <p:nvPr/>
        </p:nvSpPr>
        <p:spPr>
          <a:xfrm>
            <a:off x="2328929" y="2502338"/>
            <a:ext cx="7262746" cy="1205549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H2W: Host </a:t>
            </a:r>
            <a:r>
              <a:rPr lang="es-PE" sz="1200" dirty="0" err="1">
                <a:solidFill>
                  <a:schemeClr val="tx1">
                    <a:tint val="75000"/>
                  </a:schemeClr>
                </a:solidFill>
                <a:latin typeface="+mj-lt"/>
              </a:rPr>
              <a:t>to</a:t>
            </a: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Web</a:t>
            </a:r>
          </a:p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BXIE : Banca Por internet Empresas</a:t>
            </a:r>
          </a:p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419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SFTP: </a:t>
            </a:r>
            <a:r>
              <a:rPr lang="pt-BR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Protocolo de </a:t>
            </a:r>
            <a:r>
              <a:rPr lang="pt-BR" sz="1200" dirty="0" err="1">
                <a:solidFill>
                  <a:schemeClr val="tx1">
                    <a:tint val="75000"/>
                  </a:schemeClr>
                </a:solidFill>
                <a:latin typeface="+mj-lt"/>
              </a:rPr>
              <a:t>transferencia</a:t>
            </a:r>
            <a:r>
              <a:rPr lang="pt-BR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segura de </a:t>
            </a:r>
            <a:r>
              <a:rPr lang="pt-BR" sz="1200" dirty="0" err="1">
                <a:solidFill>
                  <a:schemeClr val="tx1">
                    <a:tint val="75000"/>
                  </a:schemeClr>
                </a:solidFill>
                <a:latin typeface="+mj-lt"/>
              </a:rPr>
              <a:t>archivos</a:t>
            </a:r>
            <a:r>
              <a:rPr lang="pt-BR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.</a:t>
            </a:r>
            <a:endParaRPr lang="es-PE" sz="1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17" name="31 Rectángulo"/>
          <p:cNvSpPr/>
          <p:nvPr/>
        </p:nvSpPr>
        <p:spPr>
          <a:xfrm>
            <a:off x="2328928" y="5247161"/>
            <a:ext cx="7262747" cy="1008112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- El flujo de aprobaciones de pago de Haberes y Proveedores desde la BXI y APP Empresas funciona correctamente.</a:t>
            </a:r>
          </a:p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- </a:t>
            </a:r>
            <a:r>
              <a:rPr lang="es-419" sz="1000" dirty="0">
                <a:solidFill>
                  <a:schemeClr val="tx1">
                    <a:tint val="75000"/>
                  </a:schemeClr>
                </a:solidFill>
              </a:rPr>
              <a:t>Los prototipos han sido previamente validados por el usuario solicitante para su desarrollo</a:t>
            </a:r>
            <a:endParaRPr lang="es-PE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6289" y="-2943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>
              <a:latin typeface="+mj-lt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1. Resumen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6" name="31 Rectángulo">
            <a:extLst>
              <a:ext uri="{FF2B5EF4-FFF2-40B4-BE49-F238E27FC236}">
                <a16:creationId xmlns:a16="http://schemas.microsoft.com/office/drawing/2014/main" id="{16F95F3A-0A29-3713-4824-B3BB4C9022E4}"/>
              </a:ext>
            </a:extLst>
          </p:cNvPr>
          <p:cNvSpPr/>
          <p:nvPr/>
        </p:nvSpPr>
        <p:spPr>
          <a:xfrm>
            <a:off x="2328929" y="3743991"/>
            <a:ext cx="7262746" cy="1459737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419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Cambios de funcionalidad en el proceso actual de Pagos Masivos por el canal Host </a:t>
            </a:r>
            <a:r>
              <a:rPr lang="es-419" sz="1200" dirty="0" err="1">
                <a:solidFill>
                  <a:schemeClr val="tx1">
                    <a:tint val="75000"/>
                  </a:schemeClr>
                </a:solidFill>
                <a:latin typeface="+mj-lt"/>
              </a:rPr>
              <a:t>to</a:t>
            </a:r>
            <a:r>
              <a:rPr lang="es-419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Host para cliente empresas.</a:t>
            </a:r>
          </a:p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419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Cambios en los procesos de pagos del </a:t>
            </a:r>
            <a:r>
              <a:rPr lang="es-419" sz="1200" dirty="0" err="1">
                <a:solidFill>
                  <a:schemeClr val="tx1">
                    <a:tint val="75000"/>
                  </a:schemeClr>
                </a:solidFill>
                <a:latin typeface="+mj-lt"/>
              </a:rPr>
              <a:t>core</a:t>
            </a:r>
            <a:r>
              <a:rPr lang="es-419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 Bancario – IBS</a:t>
            </a:r>
          </a:p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419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Contrato, afiliación, accesos y otras gestiones que se requiere brindar al cliente empresas que adquiere el nuevo servicio de pagos masivos H2W.</a:t>
            </a:r>
          </a:p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419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-Creación de nuevas carpetas en la ruta SFTP del cliente afiliado a pagos masivos H2W.</a:t>
            </a:r>
            <a:endParaRPr lang="es-PE" sz="1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714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1 Rectángulo"/>
          <p:cNvSpPr/>
          <p:nvPr/>
        </p:nvSpPr>
        <p:spPr>
          <a:xfrm>
            <a:off x="736502" y="5290594"/>
            <a:ext cx="1619672" cy="14487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56 Rectángulo redondeado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315435" y="937675"/>
            <a:ext cx="7276240" cy="360000"/>
          </a:xfrm>
          <a:prstGeom prst="round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107933" tIns="0" rIns="0" bIns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PE" sz="1400" kern="0" dirty="0">
                <a:solidFill>
                  <a:sysClr val="window" lastClr="FFFFFF"/>
                </a:solidFill>
                <a:latin typeface="+mj-lt"/>
              </a:rPr>
              <a:t>1.2. Descripción técnica</a:t>
            </a:r>
            <a:endParaRPr kumimoji="0" lang="es-PE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31 Rectángulo"/>
          <p:cNvSpPr/>
          <p:nvPr/>
        </p:nvSpPr>
        <p:spPr>
          <a:xfrm>
            <a:off x="954030" y="2540438"/>
            <a:ext cx="1296144" cy="12055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La solución requiere monitoreo? </a:t>
            </a:r>
          </a:p>
        </p:txBody>
      </p:sp>
      <p:sp>
        <p:nvSpPr>
          <p:cNvPr id="11" name="31 Rectángulo"/>
          <p:cNvSpPr/>
          <p:nvPr/>
        </p:nvSpPr>
        <p:spPr>
          <a:xfrm>
            <a:off x="954030" y="3782091"/>
            <a:ext cx="1296144" cy="1467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cs typeface="Arial" pitchFamily="34" charset="0"/>
              </a:rPr>
              <a:t>La solución requiere logs de auditoria? </a:t>
            </a:r>
          </a:p>
        </p:txBody>
      </p:sp>
      <p:sp>
        <p:nvSpPr>
          <p:cNvPr id="13" name="31 Rectángulo"/>
          <p:cNvSpPr/>
          <p:nvPr/>
        </p:nvSpPr>
        <p:spPr>
          <a:xfrm>
            <a:off x="954030" y="1340177"/>
            <a:ext cx="1296144" cy="11641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Forma parte del BIA?</a:t>
            </a:r>
          </a:p>
        </p:txBody>
      </p:sp>
      <p:sp>
        <p:nvSpPr>
          <p:cNvPr id="14" name="31 Rectángulo"/>
          <p:cNvSpPr/>
          <p:nvPr/>
        </p:nvSpPr>
        <p:spPr>
          <a:xfrm>
            <a:off x="2351477" y="1338477"/>
            <a:ext cx="7262747" cy="1164157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NO</a:t>
            </a:r>
          </a:p>
        </p:txBody>
      </p:sp>
      <p:sp>
        <p:nvSpPr>
          <p:cNvPr id="15" name="31 Rectángulo"/>
          <p:cNvSpPr/>
          <p:nvPr/>
        </p:nvSpPr>
        <p:spPr>
          <a:xfrm>
            <a:off x="2356174" y="2543436"/>
            <a:ext cx="7262746" cy="1205549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SI</a:t>
            </a:r>
          </a:p>
        </p:txBody>
      </p:sp>
      <p:sp>
        <p:nvSpPr>
          <p:cNvPr id="16" name="31 Rectángulo"/>
          <p:cNvSpPr/>
          <p:nvPr/>
        </p:nvSpPr>
        <p:spPr>
          <a:xfrm>
            <a:off x="2351478" y="3782091"/>
            <a:ext cx="7262746" cy="1467066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Si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6289" y="-2943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>
              <a:latin typeface="+mj-lt"/>
            </a:endParaRPr>
          </a:p>
        </p:txBody>
      </p:sp>
      <p:sp>
        <p:nvSpPr>
          <p:cNvPr id="21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9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2. Volumetría de la solución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47770"/>
              </p:ext>
            </p:extLst>
          </p:nvPr>
        </p:nvGraphicFramePr>
        <p:xfrm>
          <a:off x="1156945" y="1384273"/>
          <a:ext cx="9793972" cy="384913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24566">
                  <a:extLst>
                    <a:ext uri="{9D8B030D-6E8A-4147-A177-3AD203B41FA5}">
                      <a16:colId xmlns:a16="http://schemas.microsoft.com/office/drawing/2014/main" val="812204453"/>
                    </a:ext>
                  </a:extLst>
                </a:gridCol>
                <a:gridCol w="4170461">
                  <a:extLst>
                    <a:ext uri="{9D8B030D-6E8A-4147-A177-3AD203B41FA5}">
                      <a16:colId xmlns:a16="http://schemas.microsoft.com/office/drawing/2014/main" val="39436702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4189182230"/>
                    </a:ext>
                  </a:extLst>
                </a:gridCol>
                <a:gridCol w="2332045">
                  <a:extLst>
                    <a:ext uri="{9D8B030D-6E8A-4147-A177-3AD203B41FA5}">
                      <a16:colId xmlns:a16="http://schemas.microsoft.com/office/drawing/2014/main" val="3248183247"/>
                    </a:ext>
                  </a:extLst>
                </a:gridCol>
              </a:tblGrid>
              <a:tr h="320761">
                <a:tc rowSpan="2"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 </a:t>
                      </a:r>
                      <a:endParaRPr lang="es-PE" sz="1400" kern="1200" dirty="0">
                        <a:latin typeface="+mj-lt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 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ESTIMADO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95694"/>
                  </a:ext>
                </a:extLst>
              </a:tr>
              <a:tr h="320761">
                <a:tc gridSpan="2"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Después del PaP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Proyección a 3 años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565465"/>
                  </a:ext>
                </a:extLst>
              </a:tr>
              <a:tr h="641523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latin typeface="+mj-lt"/>
                        </a:rPr>
                        <a:t>Cantidad de Usuarios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Usar la aplicación (día pico)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150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6838053"/>
                  </a:ext>
                </a:extLst>
              </a:tr>
              <a:tr h="962284"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Usar la aplicación en hora picos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107580"/>
                  </a:ext>
                </a:extLst>
              </a:tr>
              <a:tr h="641523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latin typeface="+mj-lt"/>
                        </a:rPr>
                        <a:t>Volumen Transaccional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Cantidad de procesos de carga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600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169586"/>
                  </a:ext>
                </a:extLst>
              </a:tr>
              <a:tr h="962284"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Cant</a:t>
                      </a:r>
                      <a:r>
                        <a:rPr lang="es-419" sz="1400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idad</a:t>
                      </a:r>
                      <a:r>
                        <a:rPr lang="es-419" sz="14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de procesos de carga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en horas picos.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8582483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1121561" y="5540964"/>
            <a:ext cx="3775393" cy="320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s-MX" sz="105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[Si la solución involucra a varios aplicativos, se puede separarlo]</a:t>
            </a:r>
          </a:p>
        </p:txBody>
      </p:sp>
    </p:spTree>
    <p:extLst>
      <p:ext uri="{BB962C8B-B14F-4D97-AF65-F5344CB8AC3E}">
        <p14:creationId xmlns:p14="http://schemas.microsoft.com/office/powerpoint/2010/main" val="131953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3. Diagrama de Flujo del Proceso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4C0CED-8AD0-699C-55C6-EF475285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55" y="778912"/>
            <a:ext cx="82400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4. Diagrama de Arquitectura Conceptual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0F4832-E756-72E8-0CA5-03D47B650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68" y="693115"/>
            <a:ext cx="9598064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4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6. Diagrama de Arquitectura Lógica TO-BE (Solución)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5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B40AD6-0218-60CE-9819-8A837326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911" y="693114"/>
            <a:ext cx="6100178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7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66431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6.1 Descripción del diagrama de Arquitectura Lógica TO_BE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914566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72135" y="1152184"/>
            <a:ext cx="10332720" cy="264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CAPA PRESENTACIÓN: 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 modificaran 2 vistas en la BXIE y 2 Vistas en Admin BIFNET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CAPA DE INTEGRACIÓN: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 creara un nuevo proyecto en GoAnyWhere para la lectura automatizada de los archivos de pago de Haberes y Proveedores.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CAPA DE APLICACIÓN: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No Aplica 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CAPA DE ACCESO A BASE DE DATOS: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No Aplica</a:t>
            </a:r>
          </a:p>
        </p:txBody>
      </p:sp>
    </p:spTree>
    <p:extLst>
      <p:ext uri="{BB962C8B-B14F-4D97-AF65-F5344CB8AC3E}">
        <p14:creationId xmlns:p14="http://schemas.microsoft.com/office/powerpoint/2010/main" val="1149427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BA68FBA6C12E4EB19BC3828F555428" ma:contentTypeVersion="1" ma:contentTypeDescription="Crear nuevo documento." ma:contentTypeScope="" ma:versionID="e140124915e100ab1989059b821583db">
  <xsd:schema xmlns:xsd="http://www.w3.org/2001/XMLSchema" xmlns:xs="http://www.w3.org/2001/XMLSchema" xmlns:p="http://schemas.microsoft.com/office/2006/metadata/properties" xmlns:ns2="2c25b0c4-b90a-4a7d-aa64-7a6f6a040398" targetNamespace="http://schemas.microsoft.com/office/2006/metadata/properties" ma:root="true" ma:fieldsID="41ee158c7a24da7f4418db660aafb2b8" ns2:_="">
    <xsd:import namespace="2c25b0c4-b90a-4a7d-aa64-7a6f6a04039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25b0c4-b90a-4a7d-aa64-7a6f6a0403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996758-383D-4403-BC4E-9100E6EAE4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25b0c4-b90a-4a7d-aa64-7a6f6a0403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2AD225-B6B6-4144-AB5D-9DB4D9516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4CE7C-E31A-4DB6-9A95-696321BEEC9B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2c25b0c4-b90a-4a7d-aa64-7a6f6a04039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18853</TotalTime>
  <Words>1146</Words>
  <Application>Microsoft Office PowerPoint</Application>
  <PresentationFormat>Panorámica</PresentationFormat>
  <Paragraphs>138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Futura Hv</vt:lpstr>
      <vt:lpstr>Tema de Office</vt:lpstr>
      <vt:lpstr>Proyecto:   15052 Habilitador Host to Web BXIE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SOLORZANO SADIM</dc:creator>
  <cp:lastModifiedBy>GALA, JUAN</cp:lastModifiedBy>
  <cp:revision>462</cp:revision>
  <dcterms:created xsi:type="dcterms:W3CDTF">2017-09-14T16:36:15Z</dcterms:created>
  <dcterms:modified xsi:type="dcterms:W3CDTF">2024-01-29T14:47:09Z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0x01010009BA68FBA6C12E4EB19BC3828F555428</vt:lpwstr>
  </property>
</Properties>
</file>