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6"/>
  </p:notesMasterIdLst>
  <p:handoutMasterIdLst>
    <p:handoutMasterId r:id="rId27"/>
  </p:handoutMasterIdLst>
  <p:sldIdLst>
    <p:sldId id="369" r:id="rId5"/>
    <p:sldId id="374" r:id="rId6"/>
    <p:sldId id="397" r:id="rId7"/>
    <p:sldId id="386" r:id="rId8"/>
    <p:sldId id="390" r:id="rId9"/>
    <p:sldId id="365" r:id="rId10"/>
    <p:sldId id="400" r:id="rId11"/>
    <p:sldId id="396" r:id="rId12"/>
    <p:sldId id="367" r:id="rId13"/>
    <p:sldId id="398" r:id="rId14"/>
    <p:sldId id="368" r:id="rId15"/>
    <p:sldId id="385" r:id="rId16"/>
    <p:sldId id="393" r:id="rId17"/>
    <p:sldId id="380" r:id="rId18"/>
    <p:sldId id="370" r:id="rId19"/>
    <p:sldId id="399" r:id="rId20"/>
    <p:sldId id="383" r:id="rId21"/>
    <p:sldId id="387" r:id="rId22"/>
    <p:sldId id="389" r:id="rId23"/>
    <p:sldId id="376" r:id="rId24"/>
    <p:sldId id="381" r:id="rId25"/>
  </p:sldIdLst>
  <p:sldSz cx="12192000" cy="6858000"/>
  <p:notesSz cx="9144000" cy="6858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A50F58-D145-396F-4DA8-9589ED926033}" name="PACHAS, EDDY" initials="PE" userId="S::EPACHAS@banbif.com.pe::a92ac01f-7377-48fe-a3e3-04b194eb7f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5D9FF"/>
    <a:srgbClr val="006699"/>
    <a:srgbClr val="3E89CE"/>
    <a:srgbClr val="24B6F0"/>
    <a:srgbClr val="7F7F7F"/>
    <a:srgbClr val="0096D7"/>
    <a:srgbClr val="0066CC"/>
    <a:srgbClr val="3366CC"/>
    <a:srgbClr val="009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052" autoAdjust="0"/>
  </p:normalViewPr>
  <p:slideViewPr>
    <p:cSldViewPr snapToGrid="0" snapToObjects="1">
      <p:cViewPr varScale="1">
        <p:scale>
          <a:sx n="114" d="100"/>
          <a:sy n="114" d="100"/>
        </p:scale>
        <p:origin x="80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EF356-8E3D-4E18-B2CB-484192E6E3D0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4CF-C8AE-4C0A-86CB-3FF969A9AE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1668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A2253-EC5E-40D0-9041-C5045D007002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v1.0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8889-67CB-467B-811D-ADF77DE5FB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6730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78525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29134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15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PE"/>
              <a:t>v1.0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68889-67CB-467B-811D-ADF77DE5FB5F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696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0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4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63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1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6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2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20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3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9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3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A6651-25AB-41D9-B3ED-1579E3253AD4}" type="datetimeFigureOut">
              <a:rPr lang="es-PE" smtClean="0"/>
              <a:t>13/02/2024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Formato de Presentación CA v1.0</a:t>
            </a: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6430-A151-4571-A426-3A99AA161D1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/>
          <p:cNvSpPr/>
          <p:nvPr userDrawn="1"/>
        </p:nvSpPr>
        <p:spPr>
          <a:xfrm>
            <a:off x="199159" y="140999"/>
            <a:ext cx="11793682" cy="6576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49345" y="6269520"/>
            <a:ext cx="1288472" cy="3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22377" y="1875531"/>
            <a:ext cx="10780776" cy="1993083"/>
          </a:xfrm>
        </p:spPr>
        <p:txBody>
          <a:bodyPr>
            <a:normAutofit fontScale="90000"/>
          </a:bodyPr>
          <a:lstStyle/>
          <a:p>
            <a:pPr lvl="0"/>
            <a:r>
              <a:rPr lang="es-AR" sz="4000" dirty="0">
                <a:solidFill>
                  <a:srgbClr val="006699"/>
                </a:solidFill>
              </a:rPr>
              <a:t>Proyecto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/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  <a:t> </a:t>
            </a:r>
            <a:br>
              <a:rPr lang="es-AR" sz="4000" dirty="0">
                <a:solidFill>
                  <a:schemeClr val="accent1">
                    <a:lumMod val="75000"/>
                  </a:schemeClr>
                </a:solidFill>
                <a:latin typeface="Futura Hv" pitchFamily="34" charset="0"/>
              </a:rPr>
            </a:br>
            <a:r>
              <a:rPr lang="es-PE" sz="40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TI-EA2021-12329 - R1 -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Obsolescencia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Bxi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PJ y App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Empresas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- SO y BD (SBS)</a:t>
            </a:r>
            <a:r>
              <a:rPr lang="es-PE" sz="4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s-A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14 Rectángulo"/>
          <p:cNvSpPr/>
          <p:nvPr/>
        </p:nvSpPr>
        <p:spPr>
          <a:xfrm>
            <a:off x="618320" y="5529647"/>
            <a:ext cx="5796071" cy="9379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>
                <a:solidFill>
                  <a:srgbClr val="3E89CE"/>
                </a:solidFill>
                <a:latin typeface="+mj-lt"/>
                <a:cs typeface="Calibri Light" panose="020F0302020204030204" pitchFamily="34" charset="0"/>
              </a:rPr>
              <a:t>Fecha: </a:t>
            </a:r>
            <a:r>
              <a:rPr lang="es-PE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[07-02-2024</a:t>
            </a:r>
            <a:r>
              <a:rPr lang="es-PE" kern="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]</a:t>
            </a:r>
            <a:endParaRPr kumimoji="0" lang="es-PE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2818"/>
            <a:ext cx="5452110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4. Diagrama de </a:t>
            </a:r>
            <a:r>
              <a:rPr lang="es-PE" dirty="0" smtClean="0">
                <a:latin typeface="+mj-lt"/>
              </a:rPr>
              <a:t>Proceso de Migración de Bases de Datos</a:t>
            </a:r>
            <a:endParaRPr lang="es-PE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268"/>
            <a:ext cx="10385571" cy="6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567180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5. Diagrama de Arquitectura </a:t>
            </a:r>
            <a:r>
              <a:rPr lang="es-PE">
                <a:latin typeface="+mj-lt"/>
              </a:rPr>
              <a:t>Lógica AS-IS</a:t>
            </a:r>
            <a:endParaRPr lang="es-PE" dirty="0"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858378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563"/>
            <a:ext cx="12192000" cy="55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TO-BE (</a:t>
            </a:r>
            <a:r>
              <a:rPr lang="es-PE">
                <a:latin typeface="+mj-lt"/>
              </a:rPr>
              <a:t>Solución)</a:t>
            </a:r>
            <a:endParaRPr lang="es-PE" dirty="0"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563"/>
            <a:ext cx="12192000" cy="56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 Diagrama de Arquitectura Lógica TO-BE (Solución)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5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36085"/>
              </p:ext>
            </p:extLst>
          </p:nvPr>
        </p:nvGraphicFramePr>
        <p:xfrm>
          <a:off x="212068" y="1305339"/>
          <a:ext cx="11038449" cy="292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941">
                  <a:extLst>
                    <a:ext uri="{9D8B030D-6E8A-4147-A177-3AD203B41FA5}">
                      <a16:colId xmlns:a16="http://schemas.microsoft.com/office/drawing/2014/main" val="4199454000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3123144155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3200771705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4141523582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1266173665"/>
                    </a:ext>
                  </a:extLst>
                </a:gridCol>
                <a:gridCol w="1406803">
                  <a:extLst>
                    <a:ext uri="{9D8B030D-6E8A-4147-A177-3AD203B41FA5}">
                      <a16:colId xmlns:a16="http://schemas.microsoft.com/office/drawing/2014/main" val="4188167821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3262326442"/>
                    </a:ext>
                  </a:extLst>
                </a:gridCol>
                <a:gridCol w="1587609">
                  <a:extLst>
                    <a:ext uri="{9D8B030D-6E8A-4147-A177-3AD203B41FA5}">
                      <a16:colId xmlns:a16="http://schemas.microsoft.com/office/drawing/2014/main" val="1141089567"/>
                    </a:ext>
                  </a:extLst>
                </a:gridCol>
              </a:tblGrid>
              <a:tr h="392557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Alcance Funcional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67448"/>
                  </a:ext>
                </a:extLst>
              </a:tr>
              <a:tr h="686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Consultas Varias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Proveedor/Letras no cliente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Banca Telefónica</a:t>
                      </a:r>
                      <a:r>
                        <a:rPr lang="es-PE" sz="1400" b="0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Envió correo de Proveedores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Recauda Informa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Banca por Internet Empresa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Admin Bifnet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 Banca Móvil Empresa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35496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400" baseline="0" dirty="0" smtClean="0"/>
                        <a:t>Consulta CCI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400" baseline="0" dirty="0" smtClean="0"/>
                        <a:t>Consulta Letras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400" baseline="0" dirty="0" smtClean="0"/>
                        <a:t>Afiliación Usuarios proveedor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Sin</a:t>
                      </a:r>
                      <a:r>
                        <a:rPr lang="es-ES" sz="1400" baseline="0" dirty="0" smtClean="0"/>
                        <a:t> cambio de funcionalidad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66431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6.1 Descripción del diagrama de Arquitectura Lógica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914566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72135" y="1152184"/>
            <a:ext cx="10332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PRESENTACIÓN: 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Si hay cambios en la tecnología para las siguientes </a:t>
            </a: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aplicaciones: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Recauda Informa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Consulta Varias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Proveedor No Clientes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Banca Telefónica</a:t>
            </a:r>
            <a:endParaRPr lang="es-MX" sz="1400" dirty="0" smtClean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Si hay cambios en las cadenas de conexión por la migración a nuevo servidor de bases de datos.*(validar con área base de datos)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INTEGRACIÓN: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hay ningún </a:t>
            </a: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impacto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CAPA DE ACCESO A BASE DE DATOS: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</a:rPr>
              <a:t>Si hay cambios en la nueva versión de los nuevos </a:t>
            </a:r>
            <a:r>
              <a:rPr lang="es-MX" sz="1400" dirty="0" err="1" smtClean="0">
                <a:solidFill>
                  <a:schemeClr val="bg1">
                    <a:lumMod val="50000"/>
                  </a:schemeClr>
                </a:solidFill>
              </a:rPr>
              <a:t>BDs</a:t>
            </a: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</a:rPr>
              <a:t>..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3435E6-6E1B-4294-BC57-1F291E2CA8C3}"/>
              </a:ext>
            </a:extLst>
          </p:cNvPr>
          <p:cNvSpPr/>
          <p:nvPr/>
        </p:nvSpPr>
        <p:spPr>
          <a:xfrm>
            <a:off x="212068" y="90010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Física </a:t>
            </a:r>
            <a:r>
              <a:rPr lang="es-PE" dirty="0" smtClean="0">
                <a:latin typeface="+mj-lt"/>
              </a:rPr>
              <a:t>AS-IS</a:t>
            </a:r>
            <a:endParaRPr lang="es-PE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DC42FC-135B-49C6-9614-3835942E54F3}"/>
              </a:ext>
            </a:extLst>
          </p:cNvPr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4188"/>
            <a:ext cx="10377182" cy="63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3435E6-6E1B-4294-BC57-1F291E2CA8C3}"/>
              </a:ext>
            </a:extLst>
          </p:cNvPr>
          <p:cNvSpPr/>
          <p:nvPr/>
        </p:nvSpPr>
        <p:spPr>
          <a:xfrm>
            <a:off x="212068" y="126110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 Diagrama de Arquitectura </a:t>
            </a:r>
            <a:r>
              <a:rPr lang="es-PE">
                <a:latin typeface="+mj-lt"/>
              </a:rPr>
              <a:t>Física TO-BE</a:t>
            </a:r>
            <a:endParaRPr lang="es-PE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CDC42FC-135B-49C6-9614-3835942E54F3}"/>
              </a:ext>
            </a:extLst>
          </p:cNvPr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9" y="645586"/>
            <a:ext cx="11591338" cy="62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52745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8.1 Requerimientos para atender la Arquitectura Física TO_BE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08986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7835" y="851138"/>
            <a:ext cx="10332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REQUERIMIENTOS DE SERVIDOR: </a:t>
            </a:r>
          </a:p>
          <a:p>
            <a:pPr lvl="1"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Servidores en obsolescencia a migrar:</a:t>
            </a: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31 Rectángulo"/>
          <p:cNvSpPr/>
          <p:nvPr/>
        </p:nvSpPr>
        <p:spPr>
          <a:xfrm>
            <a:off x="695325" y="4822314"/>
            <a:ext cx="1783449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arquitectura física (to-be) presentada componentes obsoletos? </a:t>
            </a:r>
          </a:p>
        </p:txBody>
      </p:sp>
      <p:sp>
        <p:nvSpPr>
          <p:cNvPr id="10" name="31 Rectángulo"/>
          <p:cNvSpPr/>
          <p:nvPr/>
        </p:nvSpPr>
        <p:spPr>
          <a:xfrm>
            <a:off x="2537622" y="4823646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[La respuesta (SI), se debe indicar los componentes que presentar obsolescencia.]</a:t>
            </a:r>
          </a:p>
          <a:p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[Aquí se debe presentar un plan acción ya sea incluido en la iniciativa actual y/o otra.]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78310"/>
              </p:ext>
            </p:extLst>
          </p:nvPr>
        </p:nvGraphicFramePr>
        <p:xfrm>
          <a:off x="3956341" y="1550166"/>
          <a:ext cx="1251384" cy="16383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51384">
                  <a:extLst>
                    <a:ext uri="{9D8B030D-6E8A-4147-A177-3AD203B41FA5}">
                      <a16:colId xmlns:a16="http://schemas.microsoft.com/office/drawing/2014/main" val="383794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BIF1BIFNET21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8718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BIF1BIFNET22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725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BIF1BPI24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159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BIF1WASAPP10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5278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BIF1WASAPP11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1274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BIF1WASDEPLOY10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823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BIF1WASHTTP10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6013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BIF1WASHTTP11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0794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Serbifwdata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81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42673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9. Beneficios de  la implementación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76399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58751"/>
              </p:ext>
            </p:extLst>
          </p:nvPr>
        </p:nvGraphicFramePr>
        <p:xfrm>
          <a:off x="422030" y="2206487"/>
          <a:ext cx="11038451" cy="223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05">
                  <a:extLst>
                    <a:ext uri="{9D8B030D-6E8A-4147-A177-3AD203B41FA5}">
                      <a16:colId xmlns:a16="http://schemas.microsoft.com/office/drawing/2014/main" val="4199454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23144155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200771705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4141523582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126617366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88167821"/>
                    </a:ext>
                  </a:extLst>
                </a:gridCol>
                <a:gridCol w="1348186">
                  <a:extLst>
                    <a:ext uri="{9D8B030D-6E8A-4147-A177-3AD203B41FA5}">
                      <a16:colId xmlns:a16="http://schemas.microsoft.com/office/drawing/2014/main" val="643094045"/>
                    </a:ext>
                  </a:extLst>
                </a:gridCol>
                <a:gridCol w="1657408">
                  <a:extLst>
                    <a:ext uri="{9D8B030D-6E8A-4147-A177-3AD203B41FA5}">
                      <a16:colId xmlns:a16="http://schemas.microsoft.com/office/drawing/2014/main" val="1172938260"/>
                    </a:ext>
                  </a:extLst>
                </a:gridCol>
              </a:tblGrid>
              <a:tr h="392557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Implementación en</a:t>
                      </a:r>
                      <a:endParaRPr lang="es-PE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67448"/>
                  </a:ext>
                </a:extLst>
              </a:tr>
              <a:tr h="6869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Consultas Varias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Proveedor/Letras no cliente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Banca Telefónica</a:t>
                      </a:r>
                      <a:r>
                        <a:rPr lang="es-PE" sz="1400" b="0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Envió correo de Proveedores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Recauda Informa</a:t>
                      </a:r>
                      <a:endParaRPr lang="es-PE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Banca por Internet Empresa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Admin Bifnet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 Banca Móvil Empresas</a:t>
                      </a:r>
                      <a:endParaRPr lang="en-US" sz="1400" b="0" i="0" u="none" strike="noStrike" kern="12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35496"/>
                  </a:ext>
                </a:extLst>
              </a:tr>
              <a:tr h="398009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Mejor rendimiento y disponibilidad de recursos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7" y="173639"/>
            <a:ext cx="5893458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10. Resumen de Cumplimiento del Contrato de Arquitectura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147015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05410" y="771184"/>
            <a:ext cx="758126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[Aquí se muestra el resumen de cumplimiento que se obtiene del contrato de arquitectura]</a:t>
            </a:r>
          </a:p>
        </p:txBody>
      </p:sp>
    </p:spTree>
    <p:extLst>
      <p:ext uri="{BB962C8B-B14F-4D97-AF65-F5344CB8AC3E}">
        <p14:creationId xmlns:p14="http://schemas.microsoft.com/office/powerpoint/2010/main" val="141299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18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03019" y="483709"/>
            <a:ext cx="7276240" cy="360000"/>
          </a:xfrm>
          <a:prstGeom prst="roundRect">
            <a:avLst/>
          </a:prstGeom>
          <a:solidFill>
            <a:srgbClr val="92D05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Historial de las mesas de trabajo</a:t>
            </a:r>
            <a:r>
              <a:rPr kumimoji="0" lang="es-PE" sz="2000" b="1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 (ERT)</a:t>
            </a:r>
            <a:endParaRPr kumimoji="0" lang="es-PE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8" name="Marcador de pie de página 1"/>
          <p:cNvSpPr txBox="1">
            <a:spLocks/>
          </p:cNvSpPr>
          <p:nvPr/>
        </p:nvSpPr>
        <p:spPr>
          <a:xfrm>
            <a:off x="1990817" y="975746"/>
            <a:ext cx="8490118" cy="262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latin typeface="+mj-lt"/>
              </a:rPr>
              <a:t>{Se debe indicar las mesas de trabajo que ha tenido la iniciativa, e indicar las personas que han participado y obtenido el visto bueno. }</a:t>
            </a:r>
            <a:endParaRPr lang="es-ES_tradnl" b="1" dirty="0">
              <a:latin typeface="+mj-lt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474609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6163422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8823660" y="4059701"/>
            <a:ext cx="2704655" cy="55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791020" y="4199909"/>
            <a:ext cx="2466530" cy="260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468301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1er ERT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259126" y="4199909"/>
            <a:ext cx="784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2do ERT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004656" y="4199909"/>
            <a:ext cx="745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3er ERT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528336" y="4199909"/>
            <a:ext cx="77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“N” ERT</a:t>
            </a:r>
          </a:p>
        </p:txBody>
      </p:sp>
      <p:sp>
        <p:nvSpPr>
          <p:cNvPr id="5" name="Llamada con línea 1 (borde y barra de énfasis) 4"/>
          <p:cNvSpPr/>
          <p:nvPr/>
        </p:nvSpPr>
        <p:spPr>
          <a:xfrm>
            <a:off x="1215161" y="2367513"/>
            <a:ext cx="1986381" cy="885120"/>
          </a:xfrm>
          <a:prstGeom prst="accentBorderCallout1">
            <a:avLst>
              <a:gd name="adj1" fmla="val 18750"/>
              <a:gd name="adj2" fmla="val -8333"/>
              <a:gd name="adj3" fmla="val 209351"/>
              <a:gd name="adj4" fmla="val -2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Seguridad de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Infraestructura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dirty="0"/>
              <a:t>Arquitectura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4567" y="4610100"/>
            <a:ext cx="2522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Observaciones: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10304382" y="5356458"/>
            <a:ext cx="1513333" cy="630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+mj-lt"/>
              </a:rPr>
              <a:t>Leyenda:</a:t>
            </a: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rgbClr val="FF0000"/>
                </a:solidFill>
              </a:rPr>
              <a:t>Pendiente</a:t>
            </a:r>
            <a:endParaRPr lang="es-MX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1">
                    <a:tint val="75000"/>
                  </a:schemeClr>
                </a:solidFill>
                <a:latin typeface="+mj-lt"/>
              </a:rPr>
              <a:t>Resueltas</a:t>
            </a:r>
            <a:endParaRPr lang="es-MX" sz="1100" dirty="0">
              <a:solidFill>
                <a:srgbClr val="FF0000"/>
              </a:solidFill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3379359" y="2809313"/>
            <a:ext cx="0" cy="27530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6031080" y="2809313"/>
            <a:ext cx="19050" cy="2638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8726260" y="2714625"/>
            <a:ext cx="0" cy="2733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11. Próximos pasos / dependencias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72135" y="1152184"/>
            <a:ext cx="1033272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-Implementar WAF (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confirmar con Jaime)</a:t>
            </a:r>
          </a:p>
          <a:p>
            <a:pPr lvl="0">
              <a:lnSpc>
                <a:spcPct val="150000"/>
              </a:lnSpc>
              <a:defRPr/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-Hardenizar nuevas bases de datos</a:t>
            </a:r>
          </a:p>
          <a:p>
            <a:pPr lvl="0">
              <a:lnSpc>
                <a:spcPct val="150000"/>
              </a:lnSpc>
              <a:defRPr/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-Deuda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técnica (para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 impactar, reutilizar mismos usuarios para autenticar en las </a:t>
            </a:r>
          </a:p>
          <a:p>
            <a:pPr lvl="0">
              <a:lnSpc>
                <a:spcPct val="150000"/>
              </a:lnSpc>
              <a:defRPr/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credenciales de los servidores que se van a conectar a las Bases de datos)</a:t>
            </a:r>
            <a:endParaRPr lang="es-MX" sz="14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43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4465932" y="2752725"/>
            <a:ext cx="3260136" cy="1176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1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Gracias!.</a:t>
            </a:r>
            <a:endParaRPr lang="pt-BR" dirty="0">
              <a:latin typeface="+mj-lt"/>
            </a:endParaRPr>
          </a:p>
          <a:p>
            <a:pPr marL="914400" lvl="1" indent="-457200">
              <a:buFontTx/>
              <a:buChar char="-"/>
            </a:pPr>
            <a:endParaRPr lang="pt-BR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10" name="1 CuadroTexto"/>
          <p:cNvSpPr txBox="1">
            <a:spLocks noChangeArrowheads="1"/>
          </p:cNvSpPr>
          <p:nvPr/>
        </p:nvSpPr>
        <p:spPr bwMode="auto">
          <a:xfrm>
            <a:off x="3562327" y="4789006"/>
            <a:ext cx="55904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+mj-lt"/>
              </a:rPr>
              <a:t>Arquitectura – Sub Gerencia de Gobierno TI y Aseguramiento de Calidad</a:t>
            </a:r>
          </a:p>
        </p:txBody>
      </p:sp>
    </p:spTree>
    <p:extLst>
      <p:ext uri="{BB962C8B-B14F-4D97-AF65-F5344CB8AC3E}">
        <p14:creationId xmlns:p14="http://schemas.microsoft.com/office/powerpoint/2010/main" val="42344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sp>
        <p:nvSpPr>
          <p:cNvPr id="4" name="14 Rectángulo"/>
          <p:cNvSpPr/>
          <p:nvPr/>
        </p:nvSpPr>
        <p:spPr>
          <a:xfrm>
            <a:off x="618320" y="5529647"/>
            <a:ext cx="5796071" cy="9379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kern="0" dirty="0">
                <a:solidFill>
                  <a:srgbClr val="3E89CE"/>
                </a:solidFill>
                <a:latin typeface="+mj-lt"/>
                <a:cs typeface="Calibri Light" panose="020F0302020204030204" pitchFamily="34" charset="0"/>
              </a:rPr>
              <a:t>Fecha: </a:t>
            </a:r>
            <a:r>
              <a:rPr lang="es-PE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[07-02-2024</a:t>
            </a:r>
            <a:r>
              <a:rPr lang="es-PE" kern="0" dirty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cs typeface="Calibri Light" panose="020F0302020204030204" pitchFamily="34" charset="0"/>
              </a:rPr>
              <a:t>]</a:t>
            </a:r>
            <a:endParaRPr kumimoji="0" lang="es-PE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12068" y="173639"/>
            <a:ext cx="3595436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1. Resumen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52544"/>
              </p:ext>
            </p:extLst>
          </p:nvPr>
        </p:nvGraphicFramePr>
        <p:xfrm>
          <a:off x="212067" y="931257"/>
          <a:ext cx="10820890" cy="26362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56939">
                  <a:extLst>
                    <a:ext uri="{9D8B030D-6E8A-4147-A177-3AD203B41FA5}">
                      <a16:colId xmlns:a16="http://schemas.microsoft.com/office/drawing/2014/main" val="3797915332"/>
                    </a:ext>
                  </a:extLst>
                </a:gridCol>
                <a:gridCol w="2034327">
                  <a:extLst>
                    <a:ext uri="{9D8B030D-6E8A-4147-A177-3AD203B41FA5}">
                      <a16:colId xmlns:a16="http://schemas.microsoft.com/office/drawing/2014/main" val="1914985216"/>
                    </a:ext>
                  </a:extLst>
                </a:gridCol>
                <a:gridCol w="5427759">
                  <a:extLst>
                    <a:ext uri="{9D8B030D-6E8A-4147-A177-3AD203B41FA5}">
                      <a16:colId xmlns:a16="http://schemas.microsoft.com/office/drawing/2014/main" val="2914474764"/>
                    </a:ext>
                  </a:extLst>
                </a:gridCol>
                <a:gridCol w="2001865">
                  <a:extLst>
                    <a:ext uri="{9D8B030D-6E8A-4147-A177-3AD203B41FA5}">
                      <a16:colId xmlns:a16="http://schemas.microsoft.com/office/drawing/2014/main" val="2405382238"/>
                    </a:ext>
                  </a:extLst>
                </a:gridCol>
              </a:tblGrid>
              <a:tr h="40320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Cod. Req. / HU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Proceso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Nombre Requerimiento Funcional y/o Historia de Usuario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Aplicación / </a:t>
                      </a:r>
                      <a:r>
                        <a:rPr lang="es-PE" sz="1100" dirty="0" smtClean="0">
                          <a:effectLst/>
                        </a:rPr>
                        <a:t>Base de datos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860380"/>
                  </a:ext>
                </a:extLst>
              </a:tr>
              <a:tr h="8082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REQ001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</a:rPr>
                        <a:t>Migración de servidores de aplicaciones y bases de datos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Migración</a:t>
                      </a:r>
                      <a:r>
                        <a:rPr lang="es-ES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servidores de Bases de datos PJ en obsolescencia y migración de aplicaciones satélites PJ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dirty="0" smtClean="0">
                          <a:effectLst/>
                        </a:rPr>
                        <a:t>Consultas Varias 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Proveedor/Letras</a:t>
                      </a: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 clientes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Banca telefónica empresas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Envió correo de Proveedores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Recauda Informa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Banca Empresa(solo Base de datos</a:t>
                      </a: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 Bifnet</a:t>
                      </a:r>
                    </a:p>
                    <a:p>
                      <a:pPr marL="2286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 Banca </a:t>
                      </a:r>
                      <a:r>
                        <a:rPr lang="es-PE" sz="11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Movil</a:t>
                      </a:r>
                      <a:r>
                        <a:rPr lang="es-PE" sz="11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Empresa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567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9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692052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1.1. Descripción general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96934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Definiciones, acrónimos y Abreviaturas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838587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Restricciones</a:t>
            </a:r>
          </a:p>
        </p:txBody>
      </p:sp>
      <p:sp>
        <p:nvSpPr>
          <p:cNvPr id="12" name="31 Rectángulo"/>
          <p:cNvSpPr/>
          <p:nvPr/>
        </p:nvSpPr>
        <p:spPr>
          <a:xfrm>
            <a:off x="953422" y="5341757"/>
            <a:ext cx="1296752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Supuestos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093765"/>
            <a:ext cx="1296144" cy="1467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Objetivo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28928" y="1093765"/>
            <a:ext cx="7262747" cy="1467066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71450" indent="-171450">
              <a:buFontTx/>
              <a:buChar char="-"/>
            </a:pPr>
            <a:r>
              <a:rPr lang="es-PE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Migración de las bases de datos a nuevo servidor mas actualizado.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es-PE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Migración de las aplicaciones satélites en WAS a servidores de aplicaciones </a:t>
            </a:r>
            <a:r>
              <a:rPr lang="es-PE" sz="1200" dirty="0" err="1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JBoss</a:t>
            </a:r>
            <a:r>
              <a:rPr lang="es-PE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PE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Actualizar las cadenas de conexión de los aplicativos que se conectan a las bases de datos a migradas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 marL="171450" indent="-171450">
              <a:buFontTx/>
              <a:buChar char="-"/>
            </a:pP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5" name="31 Rectángulo"/>
          <p:cNvSpPr/>
          <p:nvPr/>
        </p:nvSpPr>
        <p:spPr>
          <a:xfrm>
            <a:off x="2328929" y="2596934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ES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-WAS: </a:t>
            </a:r>
            <a:r>
              <a:rPr lang="es-ES" sz="1200" dirty="0" err="1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WebSphere</a:t>
            </a:r>
            <a:r>
              <a:rPr lang="es-ES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 </a:t>
            </a:r>
            <a:r>
              <a:rPr lang="es-ES" sz="1200" dirty="0" err="1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Application</a:t>
            </a:r>
            <a:r>
              <a:rPr lang="es-ES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 Server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6" name="31 Rectángulo"/>
          <p:cNvSpPr/>
          <p:nvPr/>
        </p:nvSpPr>
        <p:spPr>
          <a:xfrm>
            <a:off x="2328929" y="3838587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modificarán </a:t>
            </a:r>
            <a:r>
              <a:rPr lang="es-PE" sz="10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ningún flujo de las aplicaciones.</a:t>
            </a:r>
            <a:endParaRPr lang="es-PE" sz="1000" dirty="0">
              <a:solidFill>
                <a:schemeClr val="tx1">
                  <a:tint val="75000"/>
                </a:schemeClr>
              </a:solidFill>
              <a:latin typeface="+mj-lt"/>
            </a:endParaRPr>
          </a:p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- No se modificaran </a:t>
            </a:r>
            <a:r>
              <a:rPr lang="es-PE" sz="10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las bases de datos.</a:t>
            </a:r>
            <a:endParaRPr lang="es-PE" sz="10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7" name="31 Rectángulo"/>
          <p:cNvSpPr/>
          <p:nvPr/>
        </p:nvSpPr>
        <p:spPr>
          <a:xfrm>
            <a:off x="2328928" y="5341757"/>
            <a:ext cx="7262747" cy="1008112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000" dirty="0">
                <a:solidFill>
                  <a:schemeClr val="tx1">
                    <a:tint val="75000"/>
                  </a:schemeClr>
                </a:solidFill>
              </a:rPr>
              <a:t>-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12068" y="111971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1. Resumen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533524" y="110573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7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1 Rectángulo"/>
          <p:cNvSpPr/>
          <p:nvPr/>
        </p:nvSpPr>
        <p:spPr>
          <a:xfrm>
            <a:off x="736502" y="5290594"/>
            <a:ext cx="1619672" cy="144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56 Rectángulo redondeado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15435" y="937675"/>
            <a:ext cx="7276240" cy="360000"/>
          </a:xfrm>
          <a:prstGeom prst="roundRect">
            <a:avLst/>
          </a:prstGeom>
          <a:solidFill>
            <a:srgbClr val="002060"/>
          </a:solidFill>
          <a:ln w="19050" algn="ctr">
            <a:noFill/>
            <a:round/>
            <a:headEnd/>
            <a:tailEnd/>
          </a:ln>
        </p:spPr>
        <p:txBody>
          <a:bodyPr lIns="107933" tIns="0" rIns="0" bIns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PE" sz="1400" kern="0" dirty="0">
                <a:solidFill>
                  <a:sysClr val="window" lastClr="FFFFFF"/>
                </a:solidFill>
                <a:latin typeface="+mj-lt"/>
              </a:rPr>
              <a:t>1.2. Descripción técnica</a:t>
            </a:r>
            <a:endParaRPr kumimoji="0" lang="es-PE" sz="140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31 Rectángulo"/>
          <p:cNvSpPr/>
          <p:nvPr/>
        </p:nvSpPr>
        <p:spPr>
          <a:xfrm>
            <a:off x="954030" y="2540438"/>
            <a:ext cx="1296144" cy="12055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La solución requiere monitoreo? </a:t>
            </a:r>
          </a:p>
        </p:txBody>
      </p:sp>
      <p:sp>
        <p:nvSpPr>
          <p:cNvPr id="11" name="31 Rectángulo"/>
          <p:cNvSpPr/>
          <p:nvPr/>
        </p:nvSpPr>
        <p:spPr>
          <a:xfrm>
            <a:off x="954030" y="3782091"/>
            <a:ext cx="1296144" cy="1467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cs typeface="Arial" pitchFamily="34" charset="0"/>
              </a:rPr>
              <a:t>La solución requiere logs de auditoria? </a:t>
            </a:r>
          </a:p>
        </p:txBody>
      </p:sp>
      <p:sp>
        <p:nvSpPr>
          <p:cNvPr id="13" name="31 Rectángulo"/>
          <p:cNvSpPr/>
          <p:nvPr/>
        </p:nvSpPr>
        <p:spPr>
          <a:xfrm>
            <a:off x="954030" y="1340177"/>
            <a:ext cx="1296144" cy="116415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 marL="107950" lvl="0" algn="ctr"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3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Forma parte del BIA?</a:t>
            </a:r>
          </a:p>
        </p:txBody>
      </p:sp>
      <p:sp>
        <p:nvSpPr>
          <p:cNvPr id="14" name="31 Rectángulo"/>
          <p:cNvSpPr/>
          <p:nvPr/>
        </p:nvSpPr>
        <p:spPr>
          <a:xfrm>
            <a:off x="2351477" y="1338477"/>
            <a:ext cx="7262747" cy="1164157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r>
              <a:rPr lang="es-PE" sz="1200" dirty="0">
                <a:solidFill>
                  <a:schemeClr val="tx1">
                    <a:tint val="75000"/>
                  </a:schemeClr>
                </a:solidFill>
              </a:rPr>
              <a:t>SI</a:t>
            </a:r>
            <a:endParaRPr lang="es-PE" sz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15" name="31 Rectángulo"/>
          <p:cNvSpPr/>
          <p:nvPr/>
        </p:nvSpPr>
        <p:spPr>
          <a:xfrm>
            <a:off x="2356174" y="2543436"/>
            <a:ext cx="7262746" cy="1205549"/>
          </a:xfrm>
          <a:prstGeom prst="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</a:t>
            </a:r>
          </a:p>
        </p:txBody>
      </p:sp>
      <p:sp>
        <p:nvSpPr>
          <p:cNvPr id="16" name="31 Rectángulo"/>
          <p:cNvSpPr/>
          <p:nvPr/>
        </p:nvSpPr>
        <p:spPr>
          <a:xfrm>
            <a:off x="2351478" y="3782091"/>
            <a:ext cx="7262746" cy="146706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0000" bIns="90000" rtlCol="0" anchor="ctr" anchorCtr="0"/>
          <a:lstStyle/>
          <a:p>
            <a:pPr>
              <a:spcBef>
                <a:spcPct val="20000"/>
              </a:spcBef>
              <a:buClr>
                <a:srgbClr val="002060"/>
              </a:buClr>
              <a:buSzPct val="100000"/>
            </a:pP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SI, toda la solución </a:t>
            </a:r>
            <a:r>
              <a:rPr lang="es-PE" sz="1200" dirty="0" smtClean="0">
                <a:solidFill>
                  <a:schemeClr val="tx1">
                    <a:tint val="75000"/>
                  </a:schemeClr>
                </a:solidFill>
                <a:latin typeface="+mj-lt"/>
              </a:rPr>
              <a:t>ya cuenta con </a:t>
            </a:r>
            <a:r>
              <a:rPr lang="es-PE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logs de auditoria.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6289" y="-2943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>
              <a:latin typeface="+mj-lt"/>
            </a:endParaRPr>
          </a:p>
        </p:txBody>
      </p:sp>
      <p:sp>
        <p:nvSpPr>
          <p:cNvPr id="21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solución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14617"/>
              </p:ext>
            </p:extLst>
          </p:nvPr>
        </p:nvGraphicFramePr>
        <p:xfrm>
          <a:off x="212068" y="543338"/>
          <a:ext cx="11103632" cy="593572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15060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2337300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3620205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3531067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82432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 ESTIMADO PJ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82432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10060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(día pico)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4500 Usuarios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Usuarios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/>
                      </a:r>
                      <a:b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1000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Usuarios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5500 Usuarios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Usuarios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1300 Usuarios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 Usuarios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9417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450 Usuarios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 Usuarios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300 Usuarios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 Usuarios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550 Usuarios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 Usuarios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330 Usuarios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 Usuarios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146339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en el día.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9000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2000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1800 (Tarea programada - Envió correo Proveedor)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520 (Tarea programada - Recauda Informa)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11500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600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2400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1300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2000 (Tarea programada - Envió correo Proveedor)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700 (Tarea programada - Recauda Informa)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1707288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en hora pico.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3500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220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800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800 (Tarea programada - Envió correo Proveedor)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250 (Tarea programada - Recauda Informa)</a:t>
                      </a: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5000 (BPIE)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300 (Consultas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Varias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 (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Proveedor no cliente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 (Banca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Telefónica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 (Tarea programada - Envió correo Proveedor)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350 (Tarea programada - Recauda Informa)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971032" y="6479930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</p:spTree>
    <p:extLst>
      <p:ext uri="{BB962C8B-B14F-4D97-AF65-F5344CB8AC3E}">
        <p14:creationId xmlns:p14="http://schemas.microsoft.com/office/powerpoint/2010/main" val="13195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2. Volumetría de la </a:t>
            </a:r>
            <a:r>
              <a:rPr lang="es-PE" dirty="0" smtClean="0">
                <a:latin typeface="+mj-lt"/>
              </a:rPr>
              <a:t>solución</a:t>
            </a:r>
            <a:endParaRPr lang="es-PE" dirty="0"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533524" y="173637"/>
            <a:ext cx="79130" cy="519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99820"/>
              </p:ext>
            </p:extLst>
          </p:nvPr>
        </p:nvGraphicFramePr>
        <p:xfrm>
          <a:off x="212068" y="543338"/>
          <a:ext cx="11103632" cy="593572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15060">
                  <a:extLst>
                    <a:ext uri="{9D8B030D-6E8A-4147-A177-3AD203B41FA5}">
                      <a16:colId xmlns:a16="http://schemas.microsoft.com/office/drawing/2014/main" val="812204453"/>
                    </a:ext>
                  </a:extLst>
                </a:gridCol>
                <a:gridCol w="2337300">
                  <a:extLst>
                    <a:ext uri="{9D8B030D-6E8A-4147-A177-3AD203B41FA5}">
                      <a16:colId xmlns:a16="http://schemas.microsoft.com/office/drawing/2014/main" val="3943670201"/>
                    </a:ext>
                  </a:extLst>
                </a:gridCol>
                <a:gridCol w="3620205">
                  <a:extLst>
                    <a:ext uri="{9D8B030D-6E8A-4147-A177-3AD203B41FA5}">
                      <a16:colId xmlns:a16="http://schemas.microsoft.com/office/drawing/2014/main" val="4189182230"/>
                    </a:ext>
                  </a:extLst>
                </a:gridCol>
                <a:gridCol w="3531067">
                  <a:extLst>
                    <a:ext uri="{9D8B030D-6E8A-4147-A177-3AD203B41FA5}">
                      <a16:colId xmlns:a16="http://schemas.microsoft.com/office/drawing/2014/main" val="3248183247"/>
                    </a:ext>
                  </a:extLst>
                </a:gridCol>
              </a:tblGrid>
              <a:tr h="382432"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latin typeface="+mj-lt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 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 ESTIMADO PJ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95694"/>
                  </a:ext>
                </a:extLst>
              </a:tr>
              <a:tr h="382432">
                <a:tc gridSpan="2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Después del PaP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Proyección a 3 años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565465"/>
                  </a:ext>
                </a:extLst>
              </a:tr>
              <a:tr h="100601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Cantidad de Usuarios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(día pico)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4500 </a:t>
                      </a:r>
                      <a:r>
                        <a:rPr lang="es-ES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)</a:t>
                      </a:r>
                      <a:endParaRPr lang="es-ES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100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Usuarios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  <a:t>(Admin Bifnet)</a:t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  <a:ea typeface="+mj-ea"/>
                          <a:cs typeface="+mj-cs"/>
                        </a:rPr>
                      </a:b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6838053"/>
                  </a:ext>
                </a:extLst>
              </a:tr>
              <a:tr h="994174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latin typeface="+mj-lt"/>
                        </a:rPr>
                        <a:t>Usar la aplicación en hora picos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450 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 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550 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 Usuarios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107580"/>
                  </a:ext>
                </a:extLst>
              </a:tr>
              <a:tr h="1463390"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PE" sz="1400" kern="1200" dirty="0">
                          <a:latin typeface="+mj-lt"/>
                        </a:rPr>
                        <a:t>Volumen Transaccional</a:t>
                      </a:r>
                      <a:endParaRPr lang="es-PE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en el día.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11500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169586"/>
                  </a:ext>
                </a:extLst>
              </a:tr>
              <a:tr h="1707288">
                <a:tc vMerge="1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es-P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Transacciones en hora pico.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3500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(App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Banca </a:t>
                      </a:r>
                      <a:r>
                        <a:rPr lang="es-ES" sz="1200" kern="12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Movil</a:t>
                      </a:r>
                      <a:r>
                        <a:rPr lang="es-ES" sz="1200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Empresas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20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(Admin Bifnet)</a:t>
                      </a:r>
                      <a: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ES" sz="1200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s-PE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582483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971032" y="6479930"/>
            <a:ext cx="3775393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MX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[Si la solución involucra a varios aplicativos, se puede separarlo]</a:t>
            </a:r>
          </a:p>
        </p:txBody>
      </p:sp>
    </p:spTree>
    <p:extLst>
      <p:ext uri="{BB962C8B-B14F-4D97-AF65-F5344CB8AC3E}">
        <p14:creationId xmlns:p14="http://schemas.microsoft.com/office/powerpoint/2010/main" val="17828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Formato de Presentación CA v1.0</a:t>
            </a:r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12068" y="173639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latin typeface="+mj-lt"/>
              </a:rPr>
              <a:t>3. Diagrama de Flujo </a:t>
            </a:r>
            <a:r>
              <a:rPr lang="es-PE">
                <a:latin typeface="+mj-lt"/>
              </a:rPr>
              <a:t>del Proceso</a:t>
            </a:r>
            <a:endParaRPr lang="es-PE" dirty="0"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14BA10-E3AA-6AF4-138F-3D6AC0BD7CBC}"/>
              </a:ext>
            </a:extLst>
          </p:cNvPr>
          <p:cNvSpPr txBox="1"/>
          <p:nvPr/>
        </p:nvSpPr>
        <p:spPr>
          <a:xfrm>
            <a:off x="3186212" y="2878401"/>
            <a:ext cx="58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No </a:t>
            </a:r>
            <a:r>
              <a:rPr lang="es-PE" dirty="0" smtClean="0"/>
              <a:t>Aplica porque la mejora es a nivel de Infraestructura mientras que los procesos se mantienen sin alteración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2818"/>
            <a:ext cx="5293322" cy="51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>
                <a:latin typeface="+mj-lt"/>
              </a:rPr>
              <a:t>4. Diagrama de Arquitectura Conceptual</a:t>
            </a:r>
            <a:endParaRPr lang="es-PE" dirty="0">
              <a:latin typeface="+mj-lt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>
                <a:latin typeface="+mj-lt"/>
              </a:rPr>
              <a:t>Formato de Presentación CA v2.1</a:t>
            </a:r>
            <a:endParaRPr lang="es-ES_tradnl" dirty="0"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12" y="542776"/>
            <a:ext cx="7024075" cy="6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BA68FBA6C12E4EB19BC3828F555428" ma:contentTypeVersion="1" ma:contentTypeDescription="Crear nuevo documento." ma:contentTypeScope="" ma:versionID="e140124915e100ab1989059b821583db">
  <xsd:schema xmlns:xsd="http://www.w3.org/2001/XMLSchema" xmlns:xs="http://www.w3.org/2001/XMLSchema" xmlns:p="http://schemas.microsoft.com/office/2006/metadata/properties" xmlns:ns2="2c25b0c4-b90a-4a7d-aa64-7a6f6a040398" targetNamespace="http://schemas.microsoft.com/office/2006/metadata/properties" ma:root="true" ma:fieldsID="41ee158c7a24da7f4418db660aafb2b8" ns2:_="">
    <xsd:import namespace="2c25b0c4-b90a-4a7d-aa64-7a6f6a0403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25b0c4-b90a-4a7d-aa64-7a6f6a0403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AD225-B6B6-4144-AB5D-9DB4D951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4CE7C-E31A-4DB6-9A95-696321BEEC9B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c25b0c4-b90a-4a7d-aa64-7a6f6a04039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996758-383D-4403-BC4E-9100E6EAE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25b0c4-b90a-4a7d-aa64-7a6f6a040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20990</TotalTime>
  <Words>1140</Words>
  <Application>Microsoft Office PowerPoint</Application>
  <PresentationFormat>Panorámica</PresentationFormat>
  <Paragraphs>238</Paragraphs>
  <Slides>21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Futura Hv</vt:lpstr>
      <vt:lpstr>Times New Roman</vt:lpstr>
      <vt:lpstr>Wingdings</vt:lpstr>
      <vt:lpstr>Tema de Office</vt:lpstr>
      <vt:lpstr>Proyecto:   [TI-EA2021-12329 - R1 - Obsolescencia Bxi PJ y App Empresas - SO y BD (SBS)]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SOLORZANO SADIM</dc:creator>
  <cp:lastModifiedBy>Delta</cp:lastModifiedBy>
  <cp:revision>495</cp:revision>
  <dcterms:created xsi:type="dcterms:W3CDTF">2017-09-14T16:36:15Z</dcterms:created>
  <dcterms:modified xsi:type="dcterms:W3CDTF">2024-02-13T22:39:06Z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0x01010009BA68FBA6C12E4EB19BC3828F555428</vt:lpwstr>
  </property>
</Properties>
</file>