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5"/>
  </p:notesMasterIdLst>
  <p:handoutMasterIdLst>
    <p:handoutMasterId r:id="rId26"/>
  </p:handoutMasterIdLst>
  <p:sldIdLst>
    <p:sldId id="369" r:id="rId5"/>
    <p:sldId id="374" r:id="rId6"/>
    <p:sldId id="386" r:id="rId7"/>
    <p:sldId id="390" r:id="rId8"/>
    <p:sldId id="365" r:id="rId9"/>
    <p:sldId id="382" r:id="rId10"/>
    <p:sldId id="367" r:id="rId11"/>
    <p:sldId id="368" r:id="rId12"/>
    <p:sldId id="385" r:id="rId13"/>
    <p:sldId id="393" r:id="rId14"/>
    <p:sldId id="380" r:id="rId15"/>
    <p:sldId id="384" r:id="rId16"/>
    <p:sldId id="370" r:id="rId17"/>
    <p:sldId id="383" r:id="rId18"/>
    <p:sldId id="387" r:id="rId19"/>
    <p:sldId id="396" r:id="rId20"/>
    <p:sldId id="397" r:id="rId21"/>
    <p:sldId id="389" r:id="rId22"/>
    <p:sldId id="376" r:id="rId23"/>
    <p:sldId id="381" r:id="rId24"/>
  </p:sldIdLst>
  <p:sldSz cx="12192000" cy="6858000"/>
  <p:notesSz cx="9144000" cy="6858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A50F58-D145-396F-4DA8-9589ED926033}" name="PACHAS, EDDY" initials="PE" userId="S::EPACHAS@banbif.com.pe::a92ac01f-7377-48fe-a3e3-04b194eb7f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9FF"/>
    <a:srgbClr val="006699"/>
    <a:srgbClr val="3E89CE"/>
    <a:srgbClr val="24B6F0"/>
    <a:srgbClr val="7F7F7F"/>
    <a:srgbClr val="0096D7"/>
    <a:srgbClr val="5B9BD5"/>
    <a:srgbClr val="0066CC"/>
    <a:srgbClr val="3366CC"/>
    <a:srgbClr val="009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291" autoAdjust="0"/>
  </p:normalViewPr>
  <p:slideViewPr>
    <p:cSldViewPr snapToGrid="0" snapToObjects="1">
      <p:cViewPr varScale="1">
        <p:scale>
          <a:sx n="72" d="100"/>
          <a:sy n="72" d="100"/>
        </p:scale>
        <p:origin x="10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F356-8E3D-4E18-B2CB-484192E6E3D0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74CF-C8AE-4C0A-86CB-3FF969A9AE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1668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A2253-EC5E-40D0-9041-C5045D007002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8889-67CB-467B-811D-ADF77DE5FB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6730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78525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0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4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63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1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2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3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9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3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6651-25AB-41D9-B3ED-1579E3253AD4}" type="datetimeFigureOut">
              <a:rPr lang="es-PE" smtClean="0"/>
              <a:t>19/02/2024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Formato de Presentación CA v1.0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/>
          <p:cNvSpPr/>
          <p:nvPr userDrawn="1"/>
        </p:nvSpPr>
        <p:spPr>
          <a:xfrm>
            <a:off x="199159" y="140999"/>
            <a:ext cx="11793682" cy="6576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49345" y="6269520"/>
            <a:ext cx="1288472" cy="3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22377" y="1875531"/>
            <a:ext cx="10780776" cy="1993083"/>
          </a:xfrm>
        </p:spPr>
        <p:txBody>
          <a:bodyPr>
            <a:normAutofit fontScale="90000"/>
          </a:bodyPr>
          <a:lstStyle/>
          <a:p>
            <a:pPr lvl="0"/>
            <a:r>
              <a:rPr lang="es-AR" sz="4000" dirty="0">
                <a:solidFill>
                  <a:srgbClr val="006699"/>
                </a:solidFill>
              </a:rPr>
              <a:t>Proyecto</a:t>
            </a:r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  <a:t> 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bg1">
                    <a:lumMod val="50000"/>
                  </a:schemeClr>
                </a:solidFill>
              </a:rPr>
              <a:t>TI-EA2023-12683 – REQ008 - </a:t>
            </a:r>
            <a:r>
              <a:rPr lang="es-419" sz="4000" dirty="0">
                <a:solidFill>
                  <a:schemeClr val="bg1">
                    <a:lumMod val="50000"/>
                  </a:schemeClr>
                </a:solidFill>
              </a:rPr>
              <a:t>Actualizar el SDK de DETECTID en el APP Empresas Enrolamiento</a:t>
            </a:r>
            <a:br>
              <a:rPr lang="es-419" sz="4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s-419" sz="4000" dirty="0">
                <a:solidFill>
                  <a:schemeClr val="bg1">
                    <a:lumMod val="50000"/>
                  </a:schemeClr>
                </a:solidFill>
              </a:rPr>
              <a:t>Silencioso del token digital.</a:t>
            </a:r>
            <a:endParaRPr lang="es-A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4" name="14 Rectángulo"/>
          <p:cNvSpPr/>
          <p:nvPr/>
        </p:nvSpPr>
        <p:spPr>
          <a:xfrm>
            <a:off x="618320" y="5529647"/>
            <a:ext cx="5796071" cy="9379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>
                <a:solidFill>
                  <a:srgbClr val="3E89CE"/>
                </a:solidFill>
                <a:latin typeface="+mj-lt"/>
                <a:cs typeface="Calibri Light" panose="020F0302020204030204" pitchFamily="34" charset="0"/>
              </a:rPr>
              <a:t>Fecha: </a:t>
            </a:r>
            <a:r>
              <a:rPr lang="es-PE" kern="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[09-01-2024]</a:t>
            </a:r>
            <a:endParaRPr kumimoji="0" lang="es-PE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6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PN TO-BE (Solución)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49F4F66-E1E4-40E0-B1A1-755F5AF2C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28129"/>
              </p:ext>
            </p:extLst>
          </p:nvPr>
        </p:nvGraphicFramePr>
        <p:xfrm>
          <a:off x="2551302" y="1217565"/>
          <a:ext cx="7246570" cy="2032850"/>
        </p:xfrm>
        <a:graphic>
          <a:graphicData uri="http://schemas.openxmlformats.org/drawingml/2006/table">
            <a:tbl>
              <a:tblPr/>
              <a:tblGrid>
                <a:gridCol w="3582043">
                  <a:extLst>
                    <a:ext uri="{9D8B030D-6E8A-4147-A177-3AD203B41FA5}">
                      <a16:colId xmlns:a16="http://schemas.microsoft.com/office/drawing/2014/main" val="4199795701"/>
                    </a:ext>
                  </a:extLst>
                </a:gridCol>
                <a:gridCol w="3664527">
                  <a:extLst>
                    <a:ext uri="{9D8B030D-6E8A-4147-A177-3AD203B41FA5}">
                      <a16:colId xmlns:a16="http://schemas.microsoft.com/office/drawing/2014/main" val="719056349"/>
                    </a:ext>
                  </a:extLst>
                </a:gridCol>
              </a:tblGrid>
              <a:tr h="293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Alcance Funcional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P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04980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 Móvil Banca Empresas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Banca por Internet Empresas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7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Enrolamiento al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Aprobación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94328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 de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Rechazo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9454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Aprobación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71881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Rechazo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0154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8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6431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6.1 Descripción del diagrama de Arquitectura Lógica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914566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72135" y="1152184"/>
            <a:ext cx="10332720" cy="361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realizar una descripción por cada uno de los componentes que se están creando, modificando, reutilizando y eliminando en el proyecto]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Ejemplo: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PRESENTACIÓN: 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Actualización del SDK Móvil del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al a versión 9.2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INTEGRACIÓN: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hay ningún impacto en arquitectura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APLICACIÓN DETECT ID: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habilitan 4 nuevos servidores de aplicación para el Core del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ACCESO A BASE DE DATOS: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habilitan 2 nuevos servidores de Base de Datos para el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</a:t>
            </a:r>
          </a:p>
        </p:txBody>
      </p:sp>
    </p:spTree>
    <p:extLst>
      <p:ext uri="{BB962C8B-B14F-4D97-AF65-F5344CB8AC3E}">
        <p14:creationId xmlns:p14="http://schemas.microsoft.com/office/powerpoint/2010/main" val="114942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7. Diagrama de Secuencia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0B8591-4F1F-6D02-E8C2-6480B933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34" y="776350"/>
            <a:ext cx="716453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Diagrama de Arquitectura Física TO-BE Empresas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12AE63-E145-AC12-F0C1-57794364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81" y="693115"/>
            <a:ext cx="638903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52745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8.1 Requerimientos para atender la Arquitectura Física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8986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835" y="851138"/>
            <a:ext cx="10332720" cy="393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REQUERIMIENTOS DE SERVIDOR: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indicar los servidores virtuales o físicos que se requiere y especificación]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Ejemplo: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aplicación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4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BD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MSSQL 2019</a:t>
            </a:r>
          </a:p>
          <a:p>
            <a:pPr lvl="1">
              <a:lnSpc>
                <a:spcPct val="150000"/>
              </a:lnSpc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31 Rectángulo"/>
          <p:cNvSpPr/>
          <p:nvPr/>
        </p:nvSpPr>
        <p:spPr>
          <a:xfrm>
            <a:off x="695325" y="4822314"/>
            <a:ext cx="1783449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arquitectura física (to-be) presentada componentes obsoletos? </a:t>
            </a:r>
          </a:p>
        </p:txBody>
      </p:sp>
      <p:sp>
        <p:nvSpPr>
          <p:cNvPr id="10" name="31 Rectángulo"/>
          <p:cNvSpPr/>
          <p:nvPr/>
        </p:nvSpPr>
        <p:spPr>
          <a:xfrm>
            <a:off x="2537622" y="4823646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[La respuesta (SI), se debe indicar los componentes que presentar obsolescencia.]</a:t>
            </a:r>
          </a:p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[Aquí se debe presentar un plan acción ya sea incluido en la iniciativa actual y/o otra.]</a:t>
            </a:r>
          </a:p>
        </p:txBody>
      </p:sp>
    </p:spTree>
    <p:extLst>
      <p:ext uri="{BB962C8B-B14F-4D97-AF65-F5344CB8AC3E}">
        <p14:creationId xmlns:p14="http://schemas.microsoft.com/office/powerpoint/2010/main" val="49273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42673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8.2. Beneficios de  la implementación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76399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A76497-FD0D-DCB8-A5B1-E2F50CE0F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42984"/>
              </p:ext>
            </p:extLst>
          </p:nvPr>
        </p:nvGraphicFramePr>
        <p:xfrm>
          <a:off x="1263747" y="1217561"/>
          <a:ext cx="9664506" cy="4690869"/>
        </p:xfrm>
        <a:graphic>
          <a:graphicData uri="http://schemas.openxmlformats.org/drawingml/2006/table">
            <a:tbl>
              <a:tblPr/>
              <a:tblGrid>
                <a:gridCol w="9664506">
                  <a:extLst>
                    <a:ext uri="{9D8B030D-6E8A-4147-A177-3AD203B41FA5}">
                      <a16:colId xmlns:a16="http://schemas.microsoft.com/office/drawing/2014/main" val="4199795701"/>
                    </a:ext>
                  </a:extLst>
                </a:gridCol>
              </a:tblGrid>
              <a:tr h="42470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Implementación </a:t>
                      </a:r>
                      <a:r>
                        <a:rPr lang="es-PE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DetectId</a:t>
                      </a:r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9.2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04980"/>
                  </a:ext>
                </a:extLst>
              </a:tr>
              <a:tr h="381144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Utilizar los factores de autenticación que funcionen mejor para su organización.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94328"/>
                  </a:ext>
                </a:extLst>
              </a:tr>
              <a:tr h="419865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Autenticación sin fricciones para canales digitales.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9454"/>
                  </a:ext>
                </a:extLst>
              </a:tr>
              <a:tr h="686060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Complementar las soluciones de seguridad actuales e impleméntelas rápidamente, superponiendo una autenticación simple y sólida a la infraestructura existente.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71881"/>
                  </a:ext>
                </a:extLst>
              </a:tr>
              <a:tr h="1128230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Tokens Digitales para </a:t>
                      </a:r>
                      <a:r>
                        <a:rPr lang="es-419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moviles</a:t>
                      </a:r>
                      <a:r>
                        <a:rPr lang="es-419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</a:p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autenticación puede proporcionar códigos de acceso de un solo uso basados en software para validar el inicio de sesión y/o la actividad transaccional. Utiliza el estándar OATH para el código de acceso de un solo uso basado en el tiempo y también admite múltiples identidades en la misma aplicación.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0154"/>
                  </a:ext>
                </a:extLst>
              </a:tr>
              <a:tr h="16508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SDK para dispositivos móviles: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Utilizando un algoritmo patentado, el kit de desarrollo de software (SDK) de autenticación móvil genera una huella digital para dispositivos móviles en función de sus características de hardware y software, como los números de serie, de teléfono y de modelo. Esto crea una identificación de dispositivo que identifica de forma única los dispositivos móviles y es resistente a cambios menores, como si la aplicación se elimina y se reinstala. El SDK de </a:t>
                      </a:r>
                      <a:r>
                        <a:rPr lang="es-419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Appgate</a:t>
                      </a:r>
                      <a:r>
                        <a:rPr lang="es-419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permite registrar al ID del dispositivo de forma transparente, lo que significa que no habrá cambios en la experiencia del usuario final en la aplicación móvil.</a:t>
                      </a:r>
                      <a:endParaRPr lang="es-P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42673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9. Diagrama de Arquitectura Física TO-BE (Contingencia)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76399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1611ED-CD2A-8F78-CDBC-BDBF2E7E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93" y="693114"/>
            <a:ext cx="6419872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52745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9.1 Requerimientos para atender la Arquitectura Física TO_BE (Contingencia)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8986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835" y="851138"/>
            <a:ext cx="10332720" cy="393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REQUERIMIENTOS DE SERVIDOR: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indicar los servidores virtuales o físicos que se requiere y especificación]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Ejemplo: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aplicación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4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BD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MSSQL 2019</a:t>
            </a:r>
          </a:p>
          <a:p>
            <a:pPr lvl="1">
              <a:lnSpc>
                <a:spcPct val="150000"/>
              </a:lnSpc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31 Rectángulo"/>
          <p:cNvSpPr/>
          <p:nvPr/>
        </p:nvSpPr>
        <p:spPr>
          <a:xfrm>
            <a:off x="695325" y="4822314"/>
            <a:ext cx="1783449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arquitectura física (to-be) presentada componentes obsoletos? </a:t>
            </a:r>
          </a:p>
        </p:txBody>
      </p:sp>
      <p:sp>
        <p:nvSpPr>
          <p:cNvPr id="10" name="31 Rectángulo"/>
          <p:cNvSpPr/>
          <p:nvPr/>
        </p:nvSpPr>
        <p:spPr>
          <a:xfrm>
            <a:off x="2537622" y="4823646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[La respuesta (SI), se debe indicar los componentes que presentar obsolescencia.]</a:t>
            </a:r>
          </a:p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[Aquí se debe presentar un plan acción ya sea incluido en la iniciativa actual y/o otra.]</a:t>
            </a:r>
          </a:p>
        </p:txBody>
      </p:sp>
    </p:spTree>
    <p:extLst>
      <p:ext uri="{BB962C8B-B14F-4D97-AF65-F5344CB8AC3E}">
        <p14:creationId xmlns:p14="http://schemas.microsoft.com/office/powerpoint/2010/main" val="279111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93458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10. Resumen de Cumplimiento del Contrato de Arquitectura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14701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5410" y="771184"/>
            <a:ext cx="758126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muestra el resumen de cumplimiento que se obtiene del contrato de arquitectura]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EE59C3-1F89-89A1-6CA8-789913E1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231345"/>
            <a:ext cx="74199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11. Próximos pasos / dependencias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72135" y="1152184"/>
            <a:ext cx="1033272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indicar los próximos pasos a realizar luego del comité, e indicar si hubiese alguna dependencia técnica o proyecto.]</a:t>
            </a:r>
          </a:p>
        </p:txBody>
      </p:sp>
    </p:spTree>
    <p:extLst>
      <p:ext uri="{BB962C8B-B14F-4D97-AF65-F5344CB8AC3E}">
        <p14:creationId xmlns:p14="http://schemas.microsoft.com/office/powerpoint/2010/main" val="29543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18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03019" y="483709"/>
            <a:ext cx="7276240" cy="360000"/>
          </a:xfrm>
          <a:prstGeom prst="roundRect">
            <a:avLst/>
          </a:prstGeom>
          <a:solidFill>
            <a:srgbClr val="92D05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Historial de las mesas de trabajo</a:t>
            </a:r>
            <a:r>
              <a:rPr kumimoji="0" lang="es-PE" sz="20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 (ERT)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Marcador de pie de página 1"/>
          <p:cNvSpPr txBox="1">
            <a:spLocks/>
          </p:cNvSpPr>
          <p:nvPr/>
        </p:nvSpPr>
        <p:spPr>
          <a:xfrm>
            <a:off x="1990817" y="975746"/>
            <a:ext cx="8490118" cy="26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latin typeface="+mj-lt"/>
              </a:rPr>
              <a:t>{Se debe indicar las mesas de trabajo que ha tenido la iniciativa, e indicar las personas que han participado y obtenido el visto bueno. }</a:t>
            </a:r>
            <a:endParaRPr lang="es-ES_tradnl" b="1" dirty="0">
              <a:latin typeface="+mj-lt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474609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6163422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>
            <a:off x="8823660" y="4059701"/>
            <a:ext cx="2704655" cy="55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791020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468301" y="419990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1er ERT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4259126" y="4199909"/>
            <a:ext cx="7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2do ERT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004656" y="419990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3er ERT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528336" y="41999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“N” ERT</a:t>
            </a:r>
          </a:p>
        </p:txBody>
      </p:sp>
      <p:sp>
        <p:nvSpPr>
          <p:cNvPr id="5" name="Llamada con línea 1 (borde y barra de énfasis) 4"/>
          <p:cNvSpPr/>
          <p:nvPr/>
        </p:nvSpPr>
        <p:spPr>
          <a:xfrm>
            <a:off x="1215161" y="2367513"/>
            <a:ext cx="1986381" cy="885120"/>
          </a:xfrm>
          <a:prstGeom prst="accentBorderCallout1">
            <a:avLst>
              <a:gd name="adj1" fmla="val 18750"/>
              <a:gd name="adj2" fmla="val -8333"/>
              <a:gd name="adj3" fmla="val 209351"/>
              <a:gd name="adj4" fmla="val -2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Seguridad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Infraestructura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Arquitectura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4567" y="4610100"/>
            <a:ext cx="2522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Observaciones: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0304382" y="5356458"/>
            <a:ext cx="1513333" cy="630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+mj-lt"/>
              </a:rPr>
              <a:t>Leyenda:</a:t>
            </a: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FF0000"/>
                </a:solidFill>
              </a:rPr>
              <a:t>Pendiente</a:t>
            </a:r>
            <a:endParaRPr lang="es-MX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Resueltas</a:t>
            </a:r>
            <a:endParaRPr lang="es-MX" sz="1100" dirty="0">
              <a:solidFill>
                <a:srgbClr val="FF0000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3379359" y="2809313"/>
            <a:ext cx="0" cy="27530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6031080" y="2809313"/>
            <a:ext cx="19050" cy="2638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726260" y="2714625"/>
            <a:ext cx="0" cy="2733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465932" y="2752725"/>
            <a:ext cx="3260136" cy="1176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Gracias!.</a:t>
            </a:r>
            <a:endParaRPr lang="pt-BR" dirty="0">
              <a:latin typeface="+mj-lt"/>
            </a:endParaRPr>
          </a:p>
          <a:p>
            <a:pPr marL="914400" lvl="1" indent="-457200">
              <a:buFontTx/>
              <a:buChar char="-"/>
            </a:pPr>
            <a:endParaRPr lang="pt-BR" dirty="0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3562327" y="4789006"/>
            <a:ext cx="5590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latin typeface="+mj-lt"/>
              </a:rPr>
              <a:t>Arquitectura – Sub Gerencia de Gobierno TI y Aseguramiento de Calidad</a:t>
            </a:r>
          </a:p>
        </p:txBody>
      </p:sp>
    </p:spTree>
    <p:extLst>
      <p:ext uri="{BB962C8B-B14F-4D97-AF65-F5344CB8AC3E}">
        <p14:creationId xmlns:p14="http://schemas.microsoft.com/office/powerpoint/2010/main" val="42344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8995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1.1. Descripción general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023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Definiciones, acrónimos y Abreviaturas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439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Restricciones</a:t>
            </a:r>
          </a:p>
        </p:txBody>
      </p:sp>
      <p:sp>
        <p:nvSpPr>
          <p:cNvPr id="12" name="31 Rectángulo"/>
          <p:cNvSpPr/>
          <p:nvPr/>
        </p:nvSpPr>
        <p:spPr>
          <a:xfrm>
            <a:off x="953422" y="5247161"/>
            <a:ext cx="12967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Supuestos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020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Objetivo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28928" y="13020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Realizar actualización del APP Empresas para habilitar el enrolamiento silencioso en el nuevo ecosistema de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Detect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Id 9.2</a:t>
            </a:r>
          </a:p>
        </p:txBody>
      </p:sp>
      <p:sp>
        <p:nvSpPr>
          <p:cNvPr id="15" name="31 Rectángulo"/>
          <p:cNvSpPr/>
          <p:nvPr/>
        </p:nvSpPr>
        <p:spPr>
          <a:xfrm>
            <a:off x="2328929" y="2502338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DetectId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: </a:t>
            </a: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solución de autenticación multifactorial para plataformas financieras y de comercio online</a:t>
            </a:r>
          </a:p>
        </p:txBody>
      </p:sp>
      <p:sp>
        <p:nvSpPr>
          <p:cNvPr id="16" name="31 Rectángulo"/>
          <p:cNvSpPr/>
          <p:nvPr/>
        </p:nvSpPr>
        <p:spPr>
          <a:xfrm>
            <a:off x="2328929" y="3743991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No se modificarán ningunas </a:t>
            </a:r>
            <a:r>
              <a:rPr lang="es-PE" sz="10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APIs</a:t>
            </a: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existentes ni se crearán nuevas </a:t>
            </a:r>
            <a:r>
              <a:rPr lang="es-PE" sz="10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APIs</a:t>
            </a: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No se modificaran los flujos funcionales.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Se implementará una nueva funcionalidad en el APP Empresas en el momento que el usuario hace </a:t>
            </a:r>
            <a:r>
              <a:rPr lang="es-PE" sz="10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login</a:t>
            </a: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en el APP </a:t>
            </a:r>
          </a:p>
        </p:txBody>
      </p:sp>
      <p:sp>
        <p:nvSpPr>
          <p:cNvPr id="17" name="31 Rectángulo"/>
          <p:cNvSpPr/>
          <p:nvPr/>
        </p:nvSpPr>
        <p:spPr>
          <a:xfrm>
            <a:off x="2328928" y="5247161"/>
            <a:ext cx="7262747" cy="1008112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-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1. Resumen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1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9376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1.2. Descripción técnica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404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La solución requiere monitoreo? 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820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solución requiere logs de auditoria? 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401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Forma parte del BIA?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51477" y="13384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</a:rPr>
              <a:t>SI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5" name="31 Rectángulo"/>
          <p:cNvSpPr/>
          <p:nvPr/>
        </p:nvSpPr>
        <p:spPr>
          <a:xfrm>
            <a:off x="2356174" y="2543436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SI</a:t>
            </a:r>
          </a:p>
        </p:txBody>
      </p:sp>
      <p:sp>
        <p:nvSpPr>
          <p:cNvPr id="16" name="31 Rectángulo"/>
          <p:cNvSpPr/>
          <p:nvPr/>
        </p:nvSpPr>
        <p:spPr>
          <a:xfrm>
            <a:off x="2351478" y="3782091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No, la solución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DetectId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provee sus propios logs de aplicación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1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2. Volumetría de la solución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90"/>
              </p:ext>
            </p:extLst>
          </p:nvPr>
        </p:nvGraphicFramePr>
        <p:xfrm>
          <a:off x="1156945" y="1384273"/>
          <a:ext cx="9793972" cy="384913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24566">
                  <a:extLst>
                    <a:ext uri="{9D8B030D-6E8A-4147-A177-3AD203B41FA5}">
                      <a16:colId xmlns:a16="http://schemas.microsoft.com/office/drawing/2014/main" val="812204453"/>
                    </a:ext>
                  </a:extLst>
                </a:gridCol>
                <a:gridCol w="4170461">
                  <a:extLst>
                    <a:ext uri="{9D8B030D-6E8A-4147-A177-3AD203B41FA5}">
                      <a16:colId xmlns:a16="http://schemas.microsoft.com/office/drawing/2014/main" val="39436702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189182230"/>
                    </a:ext>
                  </a:extLst>
                </a:gridCol>
                <a:gridCol w="2332045">
                  <a:extLst>
                    <a:ext uri="{9D8B030D-6E8A-4147-A177-3AD203B41FA5}">
                      <a16:colId xmlns:a16="http://schemas.microsoft.com/office/drawing/2014/main" val="3248183247"/>
                    </a:ext>
                  </a:extLst>
                </a:gridCol>
              </a:tblGrid>
              <a:tr h="320761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latin typeface="+mj-lt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ESTIMADO PJ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5694"/>
                  </a:ext>
                </a:extLst>
              </a:tr>
              <a:tr h="320761">
                <a:tc gridSpan="2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Después del PaP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Proyección a 3 años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565465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Cantidad de Usuarios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(día pico)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1945 Usuarios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3500 Usuarios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838053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en hora picos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245 Usuarios</a:t>
                      </a:r>
                      <a:endParaRPr lang="es-PE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450 usuarios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07580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Volumen Transaccional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Usos del token digital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9725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17500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9586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Usos del token digital en horas picos.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1215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82483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121561" y="5540964"/>
            <a:ext cx="3775393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[Si la solución involucra a varios aplicativos, se puede separarlo]</a:t>
            </a:r>
          </a:p>
        </p:txBody>
      </p:sp>
    </p:spTree>
    <p:extLst>
      <p:ext uri="{BB962C8B-B14F-4D97-AF65-F5344CB8AC3E}">
        <p14:creationId xmlns:p14="http://schemas.microsoft.com/office/powerpoint/2010/main" val="131953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3. Diagrama de Flujo del Proceso PJ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2D6B6-050D-B9FA-CF94-4E3ECFF3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65" y="693115"/>
            <a:ext cx="10290269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4. Diagrama de Arquitectura Conceptual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280F2C-590A-AC59-088A-4744DE9B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7" y="693114"/>
            <a:ext cx="7532526" cy="57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11216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5. Diagrama de Arquitectura Física AS-IS (Situación Actual)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858378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FF50F-7D4A-9595-58B1-1F531C1B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52537"/>
            <a:ext cx="8429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TO-BE (Solución) Empresas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CF96FD-ABE3-FB37-C3C5-248BE9B0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9" y="567901"/>
            <a:ext cx="5293322" cy="59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1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BA68FBA6C12E4EB19BC3828F555428" ma:contentTypeVersion="1" ma:contentTypeDescription="Crear nuevo documento." ma:contentTypeScope="" ma:versionID="e140124915e100ab1989059b821583db">
  <xsd:schema xmlns:xsd="http://www.w3.org/2001/XMLSchema" xmlns:xs="http://www.w3.org/2001/XMLSchema" xmlns:p="http://schemas.microsoft.com/office/2006/metadata/properties" xmlns:ns2="2c25b0c4-b90a-4a7d-aa64-7a6f6a040398" targetNamespace="http://schemas.microsoft.com/office/2006/metadata/properties" ma:root="true" ma:fieldsID="41ee158c7a24da7f4418db660aafb2b8" ns2:_="">
    <xsd:import namespace="2c25b0c4-b90a-4a7d-aa64-7a6f6a0403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25b0c4-b90a-4a7d-aa64-7a6f6a0403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74CE7C-E31A-4DB6-9A95-696321BEEC9B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c25b0c4-b90a-4a7d-aa64-7a6f6a04039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2AD225-B6B6-4144-AB5D-9DB4D951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996758-383D-4403-BC4E-9100E6EAE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25b0c4-b90a-4a7d-aa64-7a6f6a040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17664</TotalTime>
  <Words>1081</Words>
  <Application>Microsoft Office PowerPoint</Application>
  <PresentationFormat>Panorámica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Futura Hv</vt:lpstr>
      <vt:lpstr>Tema de Office</vt:lpstr>
      <vt:lpstr>Proyecto:   TI-EA2023-12683 – REQ008 - Actualizar el SDK de DETECTID en el APP Empresas Enrolamiento Silencioso del token digital.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SOLORZANO SADIM</dc:creator>
  <cp:lastModifiedBy>Miletza</cp:lastModifiedBy>
  <cp:revision>417</cp:revision>
  <dcterms:created xsi:type="dcterms:W3CDTF">2017-09-14T16:36:15Z</dcterms:created>
  <dcterms:modified xsi:type="dcterms:W3CDTF">2024-02-19T23:46:44Z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0x01010009BA68FBA6C12E4EB19BC3828F555428</vt:lpwstr>
  </property>
</Properties>
</file>