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30"/>
  </p:notesMasterIdLst>
  <p:handoutMasterIdLst>
    <p:handoutMasterId r:id="rId31"/>
  </p:handoutMasterIdLst>
  <p:sldIdLst>
    <p:sldId id="369" r:id="rId5"/>
    <p:sldId id="374" r:id="rId6"/>
    <p:sldId id="386" r:id="rId7"/>
    <p:sldId id="390" r:id="rId8"/>
    <p:sldId id="365" r:id="rId9"/>
    <p:sldId id="391" r:id="rId10"/>
    <p:sldId id="382" r:id="rId11"/>
    <p:sldId id="398" r:id="rId12"/>
    <p:sldId id="367" r:id="rId13"/>
    <p:sldId id="368" r:id="rId14"/>
    <p:sldId id="385" r:id="rId15"/>
    <p:sldId id="393" r:id="rId16"/>
    <p:sldId id="392" r:id="rId17"/>
    <p:sldId id="394" r:id="rId18"/>
    <p:sldId id="380" r:id="rId19"/>
    <p:sldId id="384" r:id="rId20"/>
    <p:sldId id="370" r:id="rId21"/>
    <p:sldId id="395" r:id="rId22"/>
    <p:sldId id="383" r:id="rId23"/>
    <p:sldId id="387" r:id="rId24"/>
    <p:sldId id="396" r:id="rId25"/>
    <p:sldId id="397" r:id="rId26"/>
    <p:sldId id="389" r:id="rId27"/>
    <p:sldId id="376" r:id="rId28"/>
    <p:sldId id="381" r:id="rId29"/>
  </p:sldIdLst>
  <p:sldSz cx="12192000" cy="6858000"/>
  <p:notesSz cx="9144000" cy="6858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A50F58-D145-396F-4DA8-9589ED926033}" name="PACHAS, EDDY" initials="PE" userId="S::EPACHAS@banbif.com.pe::a92ac01f-7377-48fe-a3e3-04b194eb7f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9FF"/>
    <a:srgbClr val="006699"/>
    <a:srgbClr val="3E89CE"/>
    <a:srgbClr val="24B6F0"/>
    <a:srgbClr val="7F7F7F"/>
    <a:srgbClr val="0096D7"/>
    <a:srgbClr val="5B9BD5"/>
    <a:srgbClr val="0066CC"/>
    <a:srgbClr val="3366CC"/>
    <a:srgbClr val="009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4291" autoAdjust="0"/>
  </p:normalViewPr>
  <p:slideViewPr>
    <p:cSldViewPr snapToGrid="0" snapToObjects="1">
      <p:cViewPr varScale="1">
        <p:scale>
          <a:sx n="72" d="100"/>
          <a:sy n="72" d="100"/>
        </p:scale>
        <p:origin x="100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3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EF356-8E3D-4E18-B2CB-484192E6E3D0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PE"/>
              <a:t>v1.0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74CF-C8AE-4C0A-86CB-3FF969A9AE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01668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A2253-EC5E-40D0-9041-C5045D007002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PE"/>
              <a:t>v1.0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68889-67CB-467B-811D-ADF77DE5FB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167308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8889-67CB-467B-811D-ADF77DE5FB5F}" type="slidenum">
              <a:rPr lang="es-PE" smtClean="0"/>
              <a:t>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78525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30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48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63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20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15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6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02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20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39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19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3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6651-25AB-41D9-B3ED-1579E3253AD4}" type="datetimeFigureOut">
              <a:rPr lang="es-PE" smtClean="0"/>
              <a:t>19/01/2024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Formato de Presentación CA v1.0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/>
          <p:cNvSpPr/>
          <p:nvPr userDrawn="1"/>
        </p:nvSpPr>
        <p:spPr>
          <a:xfrm>
            <a:off x="199159" y="140999"/>
            <a:ext cx="11793682" cy="6576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49345" y="6269520"/>
            <a:ext cx="1288472" cy="3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22377" y="1875531"/>
            <a:ext cx="10780776" cy="1993083"/>
          </a:xfrm>
        </p:spPr>
        <p:txBody>
          <a:bodyPr>
            <a:normAutofit fontScale="90000"/>
          </a:bodyPr>
          <a:lstStyle/>
          <a:p>
            <a:pPr lvl="0"/>
            <a:r>
              <a:rPr lang="es-AR" sz="4000" dirty="0">
                <a:solidFill>
                  <a:srgbClr val="006699"/>
                </a:solidFill>
              </a:rPr>
              <a:t>Proyecto</a:t>
            </a:r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</a:br>
            <a: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  <a:t> </a:t>
            </a:r>
            <a:b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</a:br>
            <a:r>
              <a:rPr lang="es-AR" sz="4000" dirty="0">
                <a:solidFill>
                  <a:schemeClr val="bg1">
                    <a:lumMod val="50000"/>
                  </a:schemeClr>
                </a:solidFill>
              </a:rPr>
              <a:t>TI-EA2023-12683 – REQ008 - </a:t>
            </a:r>
            <a:r>
              <a:rPr lang="es-419" sz="4000" dirty="0">
                <a:solidFill>
                  <a:schemeClr val="bg1">
                    <a:lumMod val="50000"/>
                  </a:schemeClr>
                </a:solidFill>
              </a:rPr>
              <a:t>Actualizar el SDK de DETECTID en el APP Empresas y APP Persona Natural para el buen funcionamiento del token digital.</a:t>
            </a:r>
            <a:endParaRPr lang="es-A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4" name="14 Rectángulo"/>
          <p:cNvSpPr/>
          <p:nvPr/>
        </p:nvSpPr>
        <p:spPr>
          <a:xfrm>
            <a:off x="618320" y="5529647"/>
            <a:ext cx="5796071" cy="9379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kern="0" dirty="0">
                <a:solidFill>
                  <a:srgbClr val="3E89CE"/>
                </a:solidFill>
                <a:latin typeface="+mj-lt"/>
                <a:cs typeface="Calibri Light" panose="020F0302020204030204" pitchFamily="34" charset="0"/>
              </a:rPr>
              <a:t>Fecha: </a:t>
            </a:r>
            <a:r>
              <a:rPr lang="es-PE" kern="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cs typeface="Calibri Light" panose="020F0302020204030204" pitchFamily="34" charset="0"/>
              </a:rPr>
              <a:t>[09-01-2024]</a:t>
            </a:r>
            <a:endParaRPr kumimoji="0" lang="es-PE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6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611216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5. Diagrama de Arquitectura Física AS-IS (Situación Actual)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858378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FF50F-7D4A-9595-58B1-1F531C1B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252537"/>
            <a:ext cx="84296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 Diagrama de Arquitectura Lógica TO-BE (Solución) Empresas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559823-859C-EC2C-A50B-EE96244B8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470" y="644732"/>
            <a:ext cx="3875059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7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 Diagrama de Arquitectura Lógica PN TO-BE (Solución)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49F4F66-E1E4-40E0-B1A1-755F5AF2C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28129"/>
              </p:ext>
            </p:extLst>
          </p:nvPr>
        </p:nvGraphicFramePr>
        <p:xfrm>
          <a:off x="2551302" y="1217565"/>
          <a:ext cx="7246570" cy="2032850"/>
        </p:xfrm>
        <a:graphic>
          <a:graphicData uri="http://schemas.openxmlformats.org/drawingml/2006/table">
            <a:tbl>
              <a:tblPr/>
              <a:tblGrid>
                <a:gridCol w="3582043">
                  <a:extLst>
                    <a:ext uri="{9D8B030D-6E8A-4147-A177-3AD203B41FA5}">
                      <a16:colId xmlns:a16="http://schemas.microsoft.com/office/drawing/2014/main" val="4199795701"/>
                    </a:ext>
                  </a:extLst>
                </a:gridCol>
                <a:gridCol w="3664527">
                  <a:extLst>
                    <a:ext uri="{9D8B030D-6E8A-4147-A177-3AD203B41FA5}">
                      <a16:colId xmlns:a16="http://schemas.microsoft.com/office/drawing/2014/main" val="719056349"/>
                    </a:ext>
                  </a:extLst>
                </a:gridCol>
              </a:tblGrid>
              <a:tr h="2937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Alcance Funcional Token Digital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PE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04980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 Móvil Banca Empresas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Banca por Internet Empresas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07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Enrolamiento al Token Digital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Aprobación de Operaciones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94328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Generación de Token Digital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Rechazo de Operaciones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49454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Aprobación de Operaciones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171881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Rechazo de Operaciones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40154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5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88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 Diagrama de Arquitectura Lógica PN TO-BE (Solución) Personas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05C1CD-DAD5-86B4-2947-9535F157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400" y="693115"/>
            <a:ext cx="51172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3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 Diagrama de Arquitectura Lógica PN TO-BE (Solución)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49F4F66-E1E4-40E0-B1A1-755F5AF2CE98}"/>
              </a:ext>
            </a:extLst>
          </p:cNvPr>
          <p:cNvGraphicFramePr>
            <a:graphicFrameLocks noGrp="1"/>
          </p:cNvGraphicFramePr>
          <p:nvPr/>
        </p:nvGraphicFramePr>
        <p:xfrm>
          <a:off x="2551302" y="1217565"/>
          <a:ext cx="7246570" cy="2910846"/>
        </p:xfrm>
        <a:graphic>
          <a:graphicData uri="http://schemas.openxmlformats.org/drawingml/2006/table">
            <a:tbl>
              <a:tblPr/>
              <a:tblGrid>
                <a:gridCol w="3582043">
                  <a:extLst>
                    <a:ext uri="{9D8B030D-6E8A-4147-A177-3AD203B41FA5}">
                      <a16:colId xmlns:a16="http://schemas.microsoft.com/office/drawing/2014/main" val="4199795701"/>
                    </a:ext>
                  </a:extLst>
                </a:gridCol>
                <a:gridCol w="3664527">
                  <a:extLst>
                    <a:ext uri="{9D8B030D-6E8A-4147-A177-3AD203B41FA5}">
                      <a16:colId xmlns:a16="http://schemas.microsoft.com/office/drawing/2014/main" val="719056349"/>
                    </a:ext>
                  </a:extLst>
                </a:gridCol>
              </a:tblGrid>
              <a:tr h="2937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Alcance Funcional Token Digital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PE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04980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Pagos y Transferencias (Infocorp)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Módulos Adicionales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07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Transferencia a otras cuentas BANBIF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Cardless</a:t>
                      </a: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(Retiro sin tarjeta)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94328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Transferencia a otros bancos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  <a:r>
                        <a:rPr lang="es-PE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s-PE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49454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Transferencias al exterior (Internacionales)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Configurar notificaciones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171881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Pago de otras Tarjeta BANBIF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Activar Servicios de mis tarjetas 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40154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Pago de Tarjetas otros bancos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Pagos QR </a:t>
                      </a:r>
                      <a:r>
                        <a:rPr lang="es-P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Niubiz</a:t>
                      </a: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/PLIN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22062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Pago de Tarjeta DINERS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Cancelación de cuenta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21439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Pago de servicios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Visualizar Tarjeta de débito Virtual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095106"/>
                  </a:ext>
                </a:extLst>
              </a:tr>
              <a:tr h="29379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Adelanto de Sueldo</a:t>
                      </a:r>
                      <a:endParaRPr lang="es-P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Transferencia a un contacto CCE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5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28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66431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6.1 Descripción del diagrama de Arquitectura Lógica TO_BE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914566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72135" y="1152184"/>
            <a:ext cx="10332720" cy="361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[Aquí se debe realizar una descripción por cada uno de los componentes que se están creando, modificando, reutilizando y eliminando en el proyecto]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Ejemplo: 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PRESENTACIÓN: 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Actualización del SDK Móvil del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al a versión 9.2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DE INTEGRACIÓN: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No hay ningún impacto en arquitectura 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DE APLICACIÓN DETECT ID: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 habilitan 4 nuevos servidores de aplicación para el Core del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9.2 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DE ACCESO A BASE DE DATOS: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 habilitan 2 nuevos servidores de Base de Datos para el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9.2</a:t>
            </a:r>
          </a:p>
        </p:txBody>
      </p:sp>
    </p:spTree>
    <p:extLst>
      <p:ext uri="{BB962C8B-B14F-4D97-AF65-F5344CB8AC3E}">
        <p14:creationId xmlns:p14="http://schemas.microsoft.com/office/powerpoint/2010/main" val="114942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7. Diagrama de Secuencia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0B8591-4F1F-6D02-E8C2-6480B9339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34" y="776350"/>
            <a:ext cx="716453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 Diagrama de Arquitectura Física TO-BE Empresas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F135AC-E3E6-A0B4-4FD0-213CECEE7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503" y="693115"/>
            <a:ext cx="564899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 Diagrama de Arquitectura Física TO-BE Personas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01D5B2-3EBD-1B2E-6514-59FF5EC3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4" y="639000"/>
            <a:ext cx="1056791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7" y="173639"/>
            <a:ext cx="5852745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8.1 Requerimientos para atender la Arquitectura Física TO_BE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089865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7835" y="851138"/>
            <a:ext cx="10332720" cy="3936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REQUERIMIENTOS DE SERVIDOR: 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[Aquí se debe indicar los servidores virtuales o físicos que se requiere y especificación]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Ejemplo: 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Para la aplicación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9.2: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4 Nodos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Windows Server 2022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Para la BD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9.2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 Nodos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Windows Server 2022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MSSQL 2019</a:t>
            </a:r>
          </a:p>
          <a:p>
            <a:pPr lvl="1">
              <a:lnSpc>
                <a:spcPct val="150000"/>
              </a:lnSpc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31 Rectángulo"/>
          <p:cNvSpPr/>
          <p:nvPr/>
        </p:nvSpPr>
        <p:spPr>
          <a:xfrm>
            <a:off x="695325" y="4822314"/>
            <a:ext cx="1783449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cs typeface="Arial" pitchFamily="34" charset="0"/>
              </a:rPr>
              <a:t>La arquitectura física (to-be) presentada componentes obsoletos? </a:t>
            </a:r>
          </a:p>
        </p:txBody>
      </p:sp>
      <p:sp>
        <p:nvSpPr>
          <p:cNvPr id="10" name="31 Rectángulo"/>
          <p:cNvSpPr/>
          <p:nvPr/>
        </p:nvSpPr>
        <p:spPr>
          <a:xfrm>
            <a:off x="2537622" y="4823646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[La respuesta (SI), se debe indicar los componentes que presentar obsolescencia.]</a:t>
            </a:r>
          </a:p>
          <a:p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[Aquí se debe presentar un plan acción ya sea incluido en la iniciativa actual y/o otra.]</a:t>
            </a:r>
          </a:p>
        </p:txBody>
      </p:sp>
    </p:spTree>
    <p:extLst>
      <p:ext uri="{BB962C8B-B14F-4D97-AF65-F5344CB8AC3E}">
        <p14:creationId xmlns:p14="http://schemas.microsoft.com/office/powerpoint/2010/main" val="49273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6289" y="-2943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>
              <a:latin typeface="+mj-lt"/>
            </a:endParaRPr>
          </a:p>
        </p:txBody>
      </p:sp>
      <p:sp>
        <p:nvSpPr>
          <p:cNvPr id="18" name="56 Rectángulo redondeado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03019" y="483709"/>
            <a:ext cx="7276240" cy="360000"/>
          </a:xfrm>
          <a:prstGeom prst="roundRect">
            <a:avLst/>
          </a:prstGeom>
          <a:solidFill>
            <a:srgbClr val="92D050"/>
          </a:solidFill>
          <a:ln w="19050" algn="ctr">
            <a:noFill/>
            <a:round/>
            <a:headEnd/>
            <a:tailEnd/>
          </a:ln>
        </p:spPr>
        <p:txBody>
          <a:bodyPr lIns="107933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Historial de las mesas de trabajo</a:t>
            </a:r>
            <a:r>
              <a:rPr kumimoji="0" lang="es-PE" sz="2000" b="1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 (ERT)</a:t>
            </a:r>
            <a:endParaRPr kumimoji="0" lang="es-P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" name="Marcador de pie de página 1"/>
          <p:cNvSpPr txBox="1">
            <a:spLocks/>
          </p:cNvSpPr>
          <p:nvPr/>
        </p:nvSpPr>
        <p:spPr>
          <a:xfrm>
            <a:off x="1990817" y="975746"/>
            <a:ext cx="8490118" cy="262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dirty="0">
                <a:latin typeface="+mj-lt"/>
              </a:rPr>
              <a:t>{Se debe indicar las mesas de trabajo que ha tenido la iniciativa, e indicar las personas que han participado y obtenido el visto bueno. }</a:t>
            </a:r>
            <a:endParaRPr lang="es-ES_tradnl" b="1" dirty="0">
              <a:latin typeface="+mj-lt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474609" y="4199909"/>
            <a:ext cx="2466530" cy="2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6163422" y="4199909"/>
            <a:ext cx="2466530" cy="2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derecha 5"/>
          <p:cNvSpPr/>
          <p:nvPr/>
        </p:nvSpPr>
        <p:spPr>
          <a:xfrm>
            <a:off x="8823660" y="4059701"/>
            <a:ext cx="2704655" cy="550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791020" y="4199909"/>
            <a:ext cx="2466530" cy="2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468301" y="4199909"/>
            <a:ext cx="74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1er ERT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4259126" y="4199909"/>
            <a:ext cx="784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2do ERT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7004656" y="4199909"/>
            <a:ext cx="74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3er ERT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9528336" y="4199909"/>
            <a:ext cx="77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“N” ERT</a:t>
            </a:r>
          </a:p>
        </p:txBody>
      </p:sp>
      <p:sp>
        <p:nvSpPr>
          <p:cNvPr id="5" name="Llamada con línea 1 (borde y barra de énfasis) 4"/>
          <p:cNvSpPr/>
          <p:nvPr/>
        </p:nvSpPr>
        <p:spPr>
          <a:xfrm>
            <a:off x="1215161" y="2367513"/>
            <a:ext cx="1986381" cy="885120"/>
          </a:xfrm>
          <a:prstGeom prst="accentBorderCallout1">
            <a:avLst>
              <a:gd name="adj1" fmla="val 18750"/>
              <a:gd name="adj2" fmla="val -8333"/>
              <a:gd name="adj3" fmla="val 209351"/>
              <a:gd name="adj4" fmla="val -23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Seguridad de Información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Infraestructura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Arquitectura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34567" y="4610100"/>
            <a:ext cx="2522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Observaciones: 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10304382" y="5356458"/>
            <a:ext cx="1513333" cy="630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+mj-lt"/>
              </a:rPr>
              <a:t>Leyenda:</a:t>
            </a:r>
            <a:r>
              <a:rPr lang="es-MX" sz="1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rgbClr val="FF0000"/>
                </a:solidFill>
              </a:rPr>
              <a:t>Pendiente</a:t>
            </a:r>
            <a:endParaRPr lang="es-MX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Resueltas</a:t>
            </a:r>
            <a:endParaRPr lang="es-MX" sz="1100" dirty="0">
              <a:solidFill>
                <a:srgbClr val="FF0000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3379359" y="2809313"/>
            <a:ext cx="0" cy="27530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H="1">
            <a:off x="6031080" y="2809313"/>
            <a:ext cx="19050" cy="26389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8726260" y="2714625"/>
            <a:ext cx="0" cy="27336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0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42673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8.2. Beneficios de  la implementación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76399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AA76497-FD0D-DCB8-A5B1-E2F50CE0F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42984"/>
              </p:ext>
            </p:extLst>
          </p:nvPr>
        </p:nvGraphicFramePr>
        <p:xfrm>
          <a:off x="1263747" y="1217561"/>
          <a:ext cx="9664506" cy="4690869"/>
        </p:xfrm>
        <a:graphic>
          <a:graphicData uri="http://schemas.openxmlformats.org/drawingml/2006/table">
            <a:tbl>
              <a:tblPr/>
              <a:tblGrid>
                <a:gridCol w="9664506">
                  <a:extLst>
                    <a:ext uri="{9D8B030D-6E8A-4147-A177-3AD203B41FA5}">
                      <a16:colId xmlns:a16="http://schemas.microsoft.com/office/drawing/2014/main" val="4199795701"/>
                    </a:ext>
                  </a:extLst>
                </a:gridCol>
              </a:tblGrid>
              <a:tr h="42470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Implementación </a:t>
                      </a:r>
                      <a:r>
                        <a:rPr lang="es-PE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DetectId</a:t>
                      </a:r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9.2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04980"/>
                  </a:ext>
                </a:extLst>
              </a:tr>
              <a:tr h="381144">
                <a:tc>
                  <a:txBody>
                    <a:bodyPr/>
                    <a:lstStyle/>
                    <a:p>
                      <a:pPr algn="l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Utilizar los factores de autenticación que funcionen mejor para su organización.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94328"/>
                  </a:ext>
                </a:extLst>
              </a:tr>
              <a:tr h="419865">
                <a:tc>
                  <a:txBody>
                    <a:bodyPr/>
                    <a:lstStyle/>
                    <a:p>
                      <a:pPr algn="l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Autenticación sin fricciones para canales digitales.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49454"/>
                  </a:ext>
                </a:extLst>
              </a:tr>
              <a:tr h="686060">
                <a:tc>
                  <a:txBody>
                    <a:bodyPr/>
                    <a:lstStyle/>
                    <a:p>
                      <a:pPr algn="l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Complementar las soluciones de seguridad actuales e impleméntelas rápidamente, superponiendo una autenticación simple y sólida a la infraestructura existente.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171881"/>
                  </a:ext>
                </a:extLst>
              </a:tr>
              <a:tr h="1128230">
                <a:tc>
                  <a:txBody>
                    <a:bodyPr/>
                    <a:lstStyle/>
                    <a:p>
                      <a:pPr algn="l" fontAlgn="b"/>
                      <a:r>
                        <a:rPr lang="es-419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Tokens Digitales para </a:t>
                      </a:r>
                      <a:r>
                        <a:rPr lang="es-419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moviles</a:t>
                      </a:r>
                      <a:r>
                        <a:rPr lang="es-419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</a:p>
                    <a:p>
                      <a:pPr algn="l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autenticación puede proporcionar códigos de acceso de un solo uso basados en software para validar el inicio de sesión y/o la actividad transaccional. Utiliza el estándar OATH para el código de acceso de un solo uso basado en el tiempo y también admite múltiples identidades en la misma aplicación.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40154"/>
                  </a:ext>
                </a:extLst>
              </a:tr>
              <a:tr h="16508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SDK para dispositivos móviles: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Utilizando un algoritmo patentado, el kit de desarrollo de software (SDK) de autenticación móvil genera una huella digital para dispositivos móviles en función de sus características de hardware y software, como los números de serie, de teléfono y de modelo. Esto crea una identificación de dispositivo que identifica de forma única los dispositivos móviles y es resistente a cambios menores, como si la aplicación se elimina y se reinstala. El SDK de </a:t>
                      </a:r>
                      <a:r>
                        <a:rPr lang="es-419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Appgate</a:t>
                      </a:r>
                      <a:r>
                        <a:rPr lang="es-419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permite registrar al ID del dispositivo de forma transparente, lo que significa que no habrá cambios en la experiencia del usuario final en la aplicación móvil.</a:t>
                      </a:r>
                      <a:endParaRPr lang="es-P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5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89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42673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9. Diagrama de Arquitectura Física TO-BE (Contingencia)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76399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CA025A-63C5-8826-DEAB-B9C6975C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503" y="693115"/>
            <a:ext cx="564899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8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7" y="173639"/>
            <a:ext cx="5852745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9.1 Requerimientos para atender la Arquitectura Física TO_BE (Contingencia)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089865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7835" y="851138"/>
            <a:ext cx="10332720" cy="3936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REQUERIMIENTOS DE SERVIDOR: 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[Aquí se debe indicar los servidores virtuales o físicos que se requiere y especificación]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Ejemplo: 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Para la aplicación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9.2: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4 Nodos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Windows Server 2022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Para la BD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DetectId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9.2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 Nodos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Windows Server 2022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MSSQL 2019</a:t>
            </a:r>
          </a:p>
          <a:p>
            <a:pPr lvl="1">
              <a:lnSpc>
                <a:spcPct val="150000"/>
              </a:lnSpc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31 Rectángulo"/>
          <p:cNvSpPr/>
          <p:nvPr/>
        </p:nvSpPr>
        <p:spPr>
          <a:xfrm>
            <a:off x="695325" y="4822314"/>
            <a:ext cx="1783449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cs typeface="Arial" pitchFamily="34" charset="0"/>
              </a:rPr>
              <a:t>La arquitectura física (to-be) presentada componentes obsoletos? </a:t>
            </a:r>
          </a:p>
        </p:txBody>
      </p:sp>
      <p:sp>
        <p:nvSpPr>
          <p:cNvPr id="10" name="31 Rectángulo"/>
          <p:cNvSpPr/>
          <p:nvPr/>
        </p:nvSpPr>
        <p:spPr>
          <a:xfrm>
            <a:off x="2537622" y="4823646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[La respuesta (SI), se debe indicar los componentes que presentar obsolescencia.]</a:t>
            </a:r>
          </a:p>
          <a:p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[Aquí se debe presentar un plan acción ya sea incluido en la iniciativa actual y/o otra.]</a:t>
            </a:r>
          </a:p>
        </p:txBody>
      </p:sp>
    </p:spTree>
    <p:extLst>
      <p:ext uri="{BB962C8B-B14F-4D97-AF65-F5344CB8AC3E}">
        <p14:creationId xmlns:p14="http://schemas.microsoft.com/office/powerpoint/2010/main" val="2791114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7" y="173639"/>
            <a:ext cx="5893458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10. Resumen de Cumplimiento del Contrato de Arquitectura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147015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5410" y="771184"/>
            <a:ext cx="758126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[Aquí se muestra el resumen de cumplimiento que se obtiene del contrato de arquitectura]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EE59C3-1F89-89A1-6CA8-789913E1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231345"/>
            <a:ext cx="74199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92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11. Próximos pasos / dependencias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72135" y="1152184"/>
            <a:ext cx="1033272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[Aquí se debe indicar los próximos pasos a realizar luego del comité, e indicar si hubiese alguna dependencia técnica o proyecto.]</a:t>
            </a:r>
          </a:p>
        </p:txBody>
      </p:sp>
    </p:spTree>
    <p:extLst>
      <p:ext uri="{BB962C8B-B14F-4D97-AF65-F5344CB8AC3E}">
        <p14:creationId xmlns:p14="http://schemas.microsoft.com/office/powerpoint/2010/main" val="295435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4465932" y="2752725"/>
            <a:ext cx="3260136" cy="1176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1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Gracias!.</a:t>
            </a:r>
            <a:endParaRPr lang="pt-BR" dirty="0">
              <a:latin typeface="+mj-lt"/>
            </a:endParaRPr>
          </a:p>
          <a:p>
            <a:pPr marL="914400" lvl="1" indent="-457200">
              <a:buFontTx/>
              <a:buChar char="-"/>
            </a:pPr>
            <a:endParaRPr lang="pt-BR" dirty="0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3562327" y="4789006"/>
            <a:ext cx="5590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2000" b="1" dirty="0">
                <a:latin typeface="+mj-lt"/>
              </a:rPr>
              <a:t>Arquitectura – Sub Gerencia de Gobierno TI y Aseguramiento de Calidad</a:t>
            </a:r>
          </a:p>
        </p:txBody>
      </p:sp>
    </p:spTree>
    <p:extLst>
      <p:ext uri="{BB962C8B-B14F-4D97-AF65-F5344CB8AC3E}">
        <p14:creationId xmlns:p14="http://schemas.microsoft.com/office/powerpoint/2010/main" val="423443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1 Rectángulo"/>
          <p:cNvSpPr/>
          <p:nvPr/>
        </p:nvSpPr>
        <p:spPr>
          <a:xfrm>
            <a:off x="736502" y="5290594"/>
            <a:ext cx="1619672" cy="144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56 Rectángulo redondeado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15435" y="899575"/>
            <a:ext cx="7276240" cy="360000"/>
          </a:xfrm>
          <a:prstGeom prst="round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107933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PE" sz="1400" kern="0" dirty="0">
                <a:solidFill>
                  <a:sysClr val="window" lastClr="FFFFFF"/>
                </a:solidFill>
                <a:latin typeface="+mj-lt"/>
              </a:rPr>
              <a:t>1.1. Descripción general</a:t>
            </a:r>
            <a:endParaRPr kumimoji="0" lang="es-P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31 Rectángulo"/>
          <p:cNvSpPr/>
          <p:nvPr/>
        </p:nvSpPr>
        <p:spPr>
          <a:xfrm>
            <a:off x="954030" y="2502338"/>
            <a:ext cx="1296144" cy="12055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Definiciones, acrónimos y Abreviaturas</a:t>
            </a:r>
          </a:p>
        </p:txBody>
      </p:sp>
      <p:sp>
        <p:nvSpPr>
          <p:cNvPr id="11" name="31 Rectángulo"/>
          <p:cNvSpPr/>
          <p:nvPr/>
        </p:nvSpPr>
        <p:spPr>
          <a:xfrm>
            <a:off x="954030" y="3743991"/>
            <a:ext cx="1296144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Restricciones</a:t>
            </a:r>
          </a:p>
        </p:txBody>
      </p:sp>
      <p:sp>
        <p:nvSpPr>
          <p:cNvPr id="12" name="31 Rectángulo"/>
          <p:cNvSpPr/>
          <p:nvPr/>
        </p:nvSpPr>
        <p:spPr>
          <a:xfrm>
            <a:off x="953422" y="5247161"/>
            <a:ext cx="1296752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Supuestos</a:t>
            </a:r>
          </a:p>
        </p:txBody>
      </p:sp>
      <p:sp>
        <p:nvSpPr>
          <p:cNvPr id="13" name="31 Rectángulo"/>
          <p:cNvSpPr/>
          <p:nvPr/>
        </p:nvSpPr>
        <p:spPr>
          <a:xfrm>
            <a:off x="954030" y="1302077"/>
            <a:ext cx="1296144" cy="11641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Objetivo</a:t>
            </a:r>
          </a:p>
        </p:txBody>
      </p:sp>
      <p:sp>
        <p:nvSpPr>
          <p:cNvPr id="14" name="31 Rectángulo"/>
          <p:cNvSpPr/>
          <p:nvPr/>
        </p:nvSpPr>
        <p:spPr>
          <a:xfrm>
            <a:off x="2328928" y="1302077"/>
            <a:ext cx="7262747" cy="1164157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Realizar actualización del </a:t>
            </a:r>
            <a:r>
              <a:rPr lang="es-PE" sz="12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DetectId</a:t>
            </a: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de la versión 8.1  la versión 9.2 ( Servidor y SDK) para mantener la estabilidad operativa</a:t>
            </a:r>
          </a:p>
        </p:txBody>
      </p:sp>
      <p:sp>
        <p:nvSpPr>
          <p:cNvPr id="15" name="31 Rectángulo"/>
          <p:cNvSpPr/>
          <p:nvPr/>
        </p:nvSpPr>
        <p:spPr>
          <a:xfrm>
            <a:off x="2328929" y="2502338"/>
            <a:ext cx="7262746" cy="1205549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</a:t>
            </a:r>
            <a:r>
              <a:rPr lang="es-PE" sz="12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DetectId</a:t>
            </a: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: </a:t>
            </a:r>
            <a:r>
              <a:rPr lang="es-419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solución de autenticación multifactorial para plataformas financieras y de comercio online</a:t>
            </a:r>
          </a:p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419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SDK: Conjunto de herramientas de desarrollo de aplicaciones móviles</a:t>
            </a:r>
            <a:endParaRPr lang="es-PE" sz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16" name="31 Rectángulo"/>
          <p:cNvSpPr/>
          <p:nvPr/>
        </p:nvSpPr>
        <p:spPr>
          <a:xfrm>
            <a:off x="2328929" y="3743991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No se modificarán ningunas </a:t>
            </a:r>
            <a:r>
              <a:rPr lang="es-PE" sz="10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APIs</a:t>
            </a: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existentes ni se crearán nuevas </a:t>
            </a:r>
            <a:r>
              <a:rPr lang="es-PE" sz="10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APIs</a:t>
            </a: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.</a:t>
            </a:r>
          </a:p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No se modificaran los flujos funcionales.</a:t>
            </a:r>
          </a:p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Se deberá utilizar Windows Server 2022 y MSSQL 2019</a:t>
            </a:r>
          </a:p>
        </p:txBody>
      </p:sp>
      <p:sp>
        <p:nvSpPr>
          <p:cNvPr id="17" name="31 Rectángulo"/>
          <p:cNvSpPr/>
          <p:nvPr/>
        </p:nvSpPr>
        <p:spPr>
          <a:xfrm>
            <a:off x="2328928" y="5247161"/>
            <a:ext cx="7262747" cy="1008112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-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6289" y="-2943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>
              <a:latin typeface="+mj-lt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1. Resumen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714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1 Rectángulo"/>
          <p:cNvSpPr/>
          <p:nvPr/>
        </p:nvSpPr>
        <p:spPr>
          <a:xfrm>
            <a:off x="736502" y="5290594"/>
            <a:ext cx="1619672" cy="144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56 Rectángulo redondeado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15435" y="937675"/>
            <a:ext cx="7276240" cy="360000"/>
          </a:xfrm>
          <a:prstGeom prst="round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107933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PE" sz="1400" kern="0" dirty="0">
                <a:solidFill>
                  <a:sysClr val="window" lastClr="FFFFFF"/>
                </a:solidFill>
                <a:latin typeface="+mj-lt"/>
              </a:rPr>
              <a:t>1.2. Descripción técnica</a:t>
            </a:r>
            <a:endParaRPr kumimoji="0" lang="es-P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31 Rectángulo"/>
          <p:cNvSpPr/>
          <p:nvPr/>
        </p:nvSpPr>
        <p:spPr>
          <a:xfrm>
            <a:off x="954030" y="2540438"/>
            <a:ext cx="1296144" cy="12055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La solución requiere monitoreo? </a:t>
            </a:r>
          </a:p>
        </p:txBody>
      </p:sp>
      <p:sp>
        <p:nvSpPr>
          <p:cNvPr id="11" name="31 Rectángulo"/>
          <p:cNvSpPr/>
          <p:nvPr/>
        </p:nvSpPr>
        <p:spPr>
          <a:xfrm>
            <a:off x="954030" y="3782091"/>
            <a:ext cx="1296144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cs typeface="Arial" pitchFamily="34" charset="0"/>
              </a:rPr>
              <a:t>La solución requiere logs de auditoria? </a:t>
            </a:r>
          </a:p>
        </p:txBody>
      </p:sp>
      <p:sp>
        <p:nvSpPr>
          <p:cNvPr id="13" name="31 Rectángulo"/>
          <p:cNvSpPr/>
          <p:nvPr/>
        </p:nvSpPr>
        <p:spPr>
          <a:xfrm>
            <a:off x="954030" y="1340177"/>
            <a:ext cx="1296144" cy="11641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Forma parte del BIA?</a:t>
            </a:r>
          </a:p>
        </p:txBody>
      </p:sp>
      <p:sp>
        <p:nvSpPr>
          <p:cNvPr id="14" name="31 Rectángulo"/>
          <p:cNvSpPr/>
          <p:nvPr/>
        </p:nvSpPr>
        <p:spPr>
          <a:xfrm>
            <a:off x="2351477" y="1338477"/>
            <a:ext cx="7262747" cy="1164157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200" dirty="0">
                <a:solidFill>
                  <a:schemeClr val="tx1">
                    <a:tint val="75000"/>
                  </a:schemeClr>
                </a:solidFill>
              </a:rPr>
              <a:t>SI</a:t>
            </a:r>
            <a:endParaRPr lang="es-PE" sz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15" name="31 Rectángulo"/>
          <p:cNvSpPr/>
          <p:nvPr/>
        </p:nvSpPr>
        <p:spPr>
          <a:xfrm>
            <a:off x="2356174" y="2543436"/>
            <a:ext cx="7262746" cy="1205549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SI</a:t>
            </a:r>
          </a:p>
        </p:txBody>
      </p:sp>
      <p:sp>
        <p:nvSpPr>
          <p:cNvPr id="16" name="31 Rectángulo"/>
          <p:cNvSpPr/>
          <p:nvPr/>
        </p:nvSpPr>
        <p:spPr>
          <a:xfrm>
            <a:off x="2351478" y="3782091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No, la solución </a:t>
            </a:r>
            <a:r>
              <a:rPr lang="es-PE" sz="12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DetectId</a:t>
            </a: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provee sus propios logs de aplicación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6289" y="-2943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>
              <a:latin typeface="+mj-lt"/>
            </a:endParaRPr>
          </a:p>
        </p:txBody>
      </p:sp>
      <p:sp>
        <p:nvSpPr>
          <p:cNvPr id="21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9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2. Volumetría de la solución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8090"/>
              </p:ext>
            </p:extLst>
          </p:nvPr>
        </p:nvGraphicFramePr>
        <p:xfrm>
          <a:off x="1156945" y="1384273"/>
          <a:ext cx="9793972" cy="384913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24566">
                  <a:extLst>
                    <a:ext uri="{9D8B030D-6E8A-4147-A177-3AD203B41FA5}">
                      <a16:colId xmlns:a16="http://schemas.microsoft.com/office/drawing/2014/main" val="812204453"/>
                    </a:ext>
                  </a:extLst>
                </a:gridCol>
                <a:gridCol w="4170461">
                  <a:extLst>
                    <a:ext uri="{9D8B030D-6E8A-4147-A177-3AD203B41FA5}">
                      <a16:colId xmlns:a16="http://schemas.microsoft.com/office/drawing/2014/main" val="39436702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4189182230"/>
                    </a:ext>
                  </a:extLst>
                </a:gridCol>
                <a:gridCol w="2332045">
                  <a:extLst>
                    <a:ext uri="{9D8B030D-6E8A-4147-A177-3AD203B41FA5}">
                      <a16:colId xmlns:a16="http://schemas.microsoft.com/office/drawing/2014/main" val="3248183247"/>
                    </a:ext>
                  </a:extLst>
                </a:gridCol>
              </a:tblGrid>
              <a:tr h="320761">
                <a:tc rowSpan="2"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 </a:t>
                      </a:r>
                      <a:endParaRPr lang="es-PE" sz="1400" kern="1200" dirty="0">
                        <a:latin typeface="+mj-lt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 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ESTIMADO PJ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95694"/>
                  </a:ext>
                </a:extLst>
              </a:tr>
              <a:tr h="320761">
                <a:tc gridSpan="2"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Después del PaP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Proyección a 3 años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565465"/>
                  </a:ext>
                </a:extLst>
              </a:tr>
              <a:tr h="641523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latin typeface="+mj-lt"/>
                        </a:rPr>
                        <a:t>Cantidad de Usuarios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Usar la aplicación (día pico)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1945 Usuarios</a:t>
                      </a: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3500 Usuarios</a:t>
                      </a: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6838053"/>
                  </a:ext>
                </a:extLst>
              </a:tr>
              <a:tr h="96228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Usar la aplicación en hora picos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245 Usuarios</a:t>
                      </a:r>
                      <a:endParaRPr lang="es-PE" sz="12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450 usuarios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2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107580"/>
                  </a:ext>
                </a:extLst>
              </a:tr>
              <a:tr h="641523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latin typeface="+mj-lt"/>
                        </a:rPr>
                        <a:t>Volumen Transaccional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Usos del token digital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9725</a:t>
                      </a: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17500</a:t>
                      </a: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169586"/>
                  </a:ext>
                </a:extLst>
              </a:tr>
              <a:tr h="96228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Usos del token digital en horas picos.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1215</a:t>
                      </a: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2185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582483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1121561" y="5540964"/>
            <a:ext cx="3775393" cy="320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[Si la solución involucra a varios aplicativos, se puede separarlo]</a:t>
            </a:r>
          </a:p>
        </p:txBody>
      </p:sp>
    </p:spTree>
    <p:extLst>
      <p:ext uri="{BB962C8B-B14F-4D97-AF65-F5344CB8AC3E}">
        <p14:creationId xmlns:p14="http://schemas.microsoft.com/office/powerpoint/2010/main" val="131953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2. Volumetría de la solución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21561" y="5540964"/>
            <a:ext cx="3775393" cy="320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[Si la solución involucra a varios aplicativos, se puede separarlo]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01EBB6A-59A2-4DEC-9652-35D3E8226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88396"/>
              </p:ext>
            </p:extLst>
          </p:nvPr>
        </p:nvGraphicFramePr>
        <p:xfrm>
          <a:off x="1156945" y="1384273"/>
          <a:ext cx="9793972" cy="385953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24566">
                  <a:extLst>
                    <a:ext uri="{9D8B030D-6E8A-4147-A177-3AD203B41FA5}">
                      <a16:colId xmlns:a16="http://schemas.microsoft.com/office/drawing/2014/main" val="812204453"/>
                    </a:ext>
                  </a:extLst>
                </a:gridCol>
                <a:gridCol w="4170461">
                  <a:extLst>
                    <a:ext uri="{9D8B030D-6E8A-4147-A177-3AD203B41FA5}">
                      <a16:colId xmlns:a16="http://schemas.microsoft.com/office/drawing/2014/main" val="39436702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4189182230"/>
                    </a:ext>
                  </a:extLst>
                </a:gridCol>
                <a:gridCol w="2332045">
                  <a:extLst>
                    <a:ext uri="{9D8B030D-6E8A-4147-A177-3AD203B41FA5}">
                      <a16:colId xmlns:a16="http://schemas.microsoft.com/office/drawing/2014/main" val="3248183247"/>
                    </a:ext>
                  </a:extLst>
                </a:gridCol>
              </a:tblGrid>
              <a:tr h="320761">
                <a:tc rowSpan="2"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 </a:t>
                      </a:r>
                      <a:endParaRPr lang="es-PE" sz="1400" kern="1200" dirty="0">
                        <a:latin typeface="+mj-lt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 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ESTIMADO PN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95694"/>
                  </a:ext>
                </a:extLst>
              </a:tr>
              <a:tr h="331156">
                <a:tc gridSpan="2"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Después del PaP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Proyección a 3 años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565465"/>
                  </a:ext>
                </a:extLst>
              </a:tr>
              <a:tr h="641523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latin typeface="+mj-lt"/>
                        </a:rPr>
                        <a:t>Cantidad de Usuarios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Usar la 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aplicación (día pico)</a:t>
                      </a:r>
                      <a:endParaRPr lang="es-PE" sz="14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[15000]</a:t>
                      </a:r>
                      <a:endParaRPr lang="es-PE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[40000]</a:t>
                      </a:r>
                      <a:endParaRPr lang="es-PE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6838053"/>
                  </a:ext>
                </a:extLst>
              </a:tr>
              <a:tr h="96228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Usar la aplicación en hora picos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[08:00am – 01:00pm]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[2000]</a:t>
                      </a:r>
                      <a:endParaRPr lang="es-PE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endParaRPr lang="es-PE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[08:00am – 01:00pm]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[5000]</a:t>
                      </a:r>
                      <a:endParaRPr lang="es-PE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  <a:endParaRPr lang="es-PE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107580"/>
                  </a:ext>
                </a:extLst>
              </a:tr>
              <a:tr h="641523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latin typeface="+mj-lt"/>
                        </a:rPr>
                        <a:t>Volumen Transaccional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Usos del token digital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[80 mil]</a:t>
                      </a:r>
                      <a:endParaRPr lang="es-PE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[96 mil]</a:t>
                      </a:r>
                      <a:endParaRPr lang="es-PE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169586"/>
                  </a:ext>
                </a:extLst>
              </a:tr>
              <a:tr h="96228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Usos del token digital en horas picos.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[08:00am – 01:00pm]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[20 mil] </a:t>
                      </a:r>
                      <a:endParaRPr lang="es-PE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[08:00am – 01:00pm]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[35 mil]</a:t>
                      </a:r>
                      <a:endParaRPr lang="es-PE" sz="1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582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3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3. Diagrama de Flujo del Proceso PJ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2D6B6-050D-B9FA-CF94-4E3ECFF3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65" y="693115"/>
            <a:ext cx="10290269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3. Diagrama de Flujo del Proceso PN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5661BD-22C0-9FF8-DF44-420C5339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61" y="734731"/>
            <a:ext cx="9408277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1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4. Diagrama de Arquitectura Conceptual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8BB169-009F-2E55-E224-E6E94A82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006" y="693115"/>
            <a:ext cx="6063988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43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BA68FBA6C12E4EB19BC3828F555428" ma:contentTypeVersion="1" ma:contentTypeDescription="Crear nuevo documento." ma:contentTypeScope="" ma:versionID="e140124915e100ab1989059b821583db">
  <xsd:schema xmlns:xsd="http://www.w3.org/2001/XMLSchema" xmlns:xs="http://www.w3.org/2001/XMLSchema" xmlns:p="http://schemas.microsoft.com/office/2006/metadata/properties" xmlns:ns2="2c25b0c4-b90a-4a7d-aa64-7a6f6a040398" targetNamespace="http://schemas.microsoft.com/office/2006/metadata/properties" ma:root="true" ma:fieldsID="41ee158c7a24da7f4418db660aafb2b8" ns2:_="">
    <xsd:import namespace="2c25b0c4-b90a-4a7d-aa64-7a6f6a0403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25b0c4-b90a-4a7d-aa64-7a6f6a0403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2AD225-B6B6-4144-AB5D-9DB4D951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996758-383D-4403-BC4E-9100E6EAE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25b0c4-b90a-4a7d-aa64-7a6f6a0403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74CE7C-E31A-4DB6-9A95-696321BEEC9B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2c25b0c4-b90a-4a7d-aa64-7a6f6a04039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17655</TotalTime>
  <Words>1342</Words>
  <Application>Microsoft Office PowerPoint</Application>
  <PresentationFormat>Panorámica</PresentationFormat>
  <Paragraphs>203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Futura Hv</vt:lpstr>
      <vt:lpstr>Tema de Office</vt:lpstr>
      <vt:lpstr>Proyecto:   TI-EA2023-12683 – REQ008 - Actualizar el SDK de DETECTID en el APP Empresas y APP Persona Natural para el buen funcionamiento del token digital.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SOLORZANO SADIM</dc:creator>
  <cp:lastModifiedBy>Miletza</cp:lastModifiedBy>
  <cp:revision>413</cp:revision>
  <dcterms:created xsi:type="dcterms:W3CDTF">2017-09-14T16:36:15Z</dcterms:created>
  <dcterms:modified xsi:type="dcterms:W3CDTF">2024-01-19T22:50:14Z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0x01010009BA68FBA6C12E4EB19BC3828F555428</vt:lpwstr>
  </property>
</Properties>
</file>