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sldIdLst>
    <p:sldId id="274" r:id="rId2"/>
    <p:sldId id="275" r:id="rId3"/>
    <p:sldId id="276" r:id="rId4"/>
    <p:sldId id="281" r:id="rId5"/>
    <p:sldId id="277" r:id="rId6"/>
    <p:sldId id="278" r:id="rId7"/>
    <p:sldId id="279" r:id="rId8"/>
    <p:sldId id="280" r:id="rId9"/>
    <p:sldId id="283" r:id="rId10"/>
    <p:sldId id="284" r:id="rId11"/>
    <p:sldId id="285" r:id="rId12"/>
    <p:sldId id="286" r:id="rId13"/>
    <p:sldId id="290" r:id="rId14"/>
    <p:sldId id="292" r:id="rId15"/>
    <p:sldId id="293" r:id="rId16"/>
    <p:sldId id="294" r:id="rId17"/>
    <p:sldId id="295" r:id="rId18"/>
    <p:sldId id="296" r:id="rId19"/>
    <p:sldId id="288" r:id="rId20"/>
    <p:sldId id="297" r:id="rId21"/>
    <p:sldId id="309" r:id="rId22"/>
    <p:sldId id="298" r:id="rId23"/>
    <p:sldId id="310" r:id="rId24"/>
    <p:sldId id="311" r:id="rId25"/>
    <p:sldId id="302" r:id="rId26"/>
    <p:sldId id="300" r:id="rId27"/>
    <p:sldId id="304" r:id="rId28"/>
    <p:sldId id="305" r:id="rId29"/>
    <p:sldId id="312" r:id="rId30"/>
    <p:sldId id="306" r:id="rId31"/>
    <p:sldId id="308" r:id="rId32"/>
    <p:sldId id="270" r:id="rId3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4A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2AA5B3C8-EAD1-4239-A570-95E8C15D4FB0}" type="datetimeFigureOut">
              <a:rPr lang="es-PE" smtClean="0"/>
              <a:t>7/10/2019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4078437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2AA5B3C8-EAD1-4239-A570-95E8C15D4FB0}" type="datetimeFigureOut">
              <a:rPr lang="es-PE" smtClean="0"/>
              <a:t>7/10/2019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24050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2AA5B3C8-EAD1-4239-A570-95E8C15D4FB0}" type="datetimeFigureOut">
              <a:rPr lang="es-PE" smtClean="0"/>
              <a:t>7/10/2019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1928640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2AA5B3C8-EAD1-4239-A570-95E8C15D4FB0}" type="datetimeFigureOut">
              <a:rPr lang="es-PE" smtClean="0"/>
              <a:t>7/10/2019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F2BB1F3-4456-4614-9338-C8B087DCB0DE}" type="slidenum">
              <a:rPr lang="es-PE" smtClean="0"/>
              <a:t>‹Nº›</a:t>
            </a:fld>
            <a:endParaRPr lang="es-PE"/>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9138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2AA5B3C8-EAD1-4239-A570-95E8C15D4FB0}" type="datetimeFigureOut">
              <a:rPr lang="es-PE" smtClean="0"/>
              <a:t>7/10/2019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4181843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2AA5B3C8-EAD1-4239-A570-95E8C15D4FB0}" type="datetimeFigureOut">
              <a:rPr lang="es-PE" smtClean="0"/>
              <a:t>7/10/2019</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1001091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2AA5B3C8-EAD1-4239-A570-95E8C15D4FB0}" type="datetimeFigureOut">
              <a:rPr lang="es-PE" smtClean="0"/>
              <a:t>7/10/2019</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2623689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A5B3C8-EAD1-4239-A570-95E8C15D4FB0}" type="datetimeFigureOut">
              <a:rPr lang="es-PE" smtClean="0"/>
              <a:t>7/10/2019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3104478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A5B3C8-EAD1-4239-A570-95E8C15D4FB0}" type="datetimeFigureOut">
              <a:rPr lang="es-PE" smtClean="0"/>
              <a:t>7/10/2019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3769009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A5B3C8-EAD1-4239-A570-95E8C15D4FB0}" type="datetimeFigureOut">
              <a:rPr lang="es-PE" smtClean="0"/>
              <a:t>7/10/2019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3768283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2AA5B3C8-EAD1-4239-A570-95E8C15D4FB0}" type="datetimeFigureOut">
              <a:rPr lang="es-PE" smtClean="0"/>
              <a:t>7/10/2019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1432641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AA5B3C8-EAD1-4239-A570-95E8C15D4FB0}" type="datetimeFigureOut">
              <a:rPr lang="es-PE" smtClean="0"/>
              <a:t>7/10/2019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1697921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AA5B3C8-EAD1-4239-A570-95E8C15D4FB0}" type="datetimeFigureOut">
              <a:rPr lang="es-PE" smtClean="0"/>
              <a:t>7/10/2019</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1550774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AA5B3C8-EAD1-4239-A570-95E8C15D4FB0}" type="datetimeFigureOut">
              <a:rPr lang="es-PE" smtClean="0"/>
              <a:t>7/10/2019</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465242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5B3C8-EAD1-4239-A570-95E8C15D4FB0}" type="datetimeFigureOut">
              <a:rPr lang="es-PE" smtClean="0"/>
              <a:t>7/10/2019</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1010111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2AA5B3C8-EAD1-4239-A570-95E8C15D4FB0}" type="datetimeFigureOut">
              <a:rPr lang="es-PE" smtClean="0"/>
              <a:t>7/10/2019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3750421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2AA5B3C8-EAD1-4239-A570-95E8C15D4FB0}" type="datetimeFigureOut">
              <a:rPr lang="es-PE" smtClean="0"/>
              <a:t>7/10/2019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F2BB1F3-4456-4614-9338-C8B087DCB0DE}" type="slidenum">
              <a:rPr lang="es-PE" smtClean="0"/>
              <a:t>‹Nº›</a:t>
            </a:fld>
            <a:endParaRPr lang="es-PE"/>
          </a:p>
        </p:txBody>
      </p:sp>
    </p:spTree>
    <p:extLst>
      <p:ext uri="{BB962C8B-B14F-4D97-AF65-F5344CB8AC3E}">
        <p14:creationId xmlns:p14="http://schemas.microsoft.com/office/powerpoint/2010/main" val="211952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AA5B3C8-EAD1-4239-A570-95E8C15D4FB0}" type="datetimeFigureOut">
              <a:rPr lang="es-PE" smtClean="0"/>
              <a:t>7/10/2019</a:t>
            </a:fld>
            <a:endParaRPr lang="es-PE"/>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PE"/>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F2BB1F3-4456-4614-9338-C8B087DCB0DE}" type="slidenum">
              <a:rPr lang="es-PE" smtClean="0"/>
              <a:t>‹Nº›</a:t>
            </a:fld>
            <a:endParaRPr lang="es-PE"/>
          </a:p>
        </p:txBody>
      </p:sp>
    </p:spTree>
    <p:extLst>
      <p:ext uri="{BB962C8B-B14F-4D97-AF65-F5344CB8AC3E}">
        <p14:creationId xmlns:p14="http://schemas.microsoft.com/office/powerpoint/2010/main" val="3190287459"/>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flexbox.help/" TargetMode="External"/><Relationship Id="rId2" Type="http://schemas.openxmlformats.org/officeDocument/2006/relationships/hyperlink" Target="http://www.mclibre.org/consultar/htmlcss/css/css-flexbox.html" TargetMode="External"/><Relationship Id="rId1" Type="http://schemas.openxmlformats.org/officeDocument/2006/relationships/slideLayout" Target="../slideLayouts/slideLayout2.xml"/><Relationship Id="rId5" Type="http://schemas.openxmlformats.org/officeDocument/2006/relationships/hyperlink" Target="https://flexboxfroggy.com/#es" TargetMode="External"/><Relationship Id="rId4" Type="http://schemas.openxmlformats.org/officeDocument/2006/relationships/hyperlink" Target="https://cssreference.io/flexbox/"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733378" y="1304790"/>
            <a:ext cx="3088003" cy="923330"/>
          </a:xfrm>
          <a:prstGeom prst="rect">
            <a:avLst/>
          </a:prstGeom>
          <a:noFill/>
        </p:spPr>
        <p:txBody>
          <a:bodyPr wrap="squar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Sesión: 4</a:t>
            </a:r>
          </a:p>
        </p:txBody>
      </p:sp>
      <p:sp>
        <p:nvSpPr>
          <p:cNvPr id="5" name="Rectángulo 4"/>
          <p:cNvSpPr/>
          <p:nvPr/>
        </p:nvSpPr>
        <p:spPr>
          <a:xfrm>
            <a:off x="1733378" y="3424536"/>
            <a:ext cx="8867171" cy="923330"/>
          </a:xfrm>
          <a:prstGeom prst="rect">
            <a:avLst/>
          </a:prstGeom>
          <a:noFill/>
        </p:spPr>
        <p:txBody>
          <a:bodyPr wrap="none" lIns="91440" tIns="45720" rIns="91440" bIns="45720">
            <a:spAutoFit/>
          </a:bodyPr>
          <a:lstStyle/>
          <a:p>
            <a:pPr algn="ctr"/>
            <a:r>
              <a:rPr lang="es-ES" sz="5400" dirty="0">
                <a:ln w="0"/>
                <a:effectLst>
                  <a:outerShdw blurRad="38100" dist="19050" dir="2700000" algn="tl" rotWithShape="0">
                    <a:schemeClr val="dk1">
                      <a:alpha val="40000"/>
                    </a:schemeClr>
                  </a:outerShdw>
                </a:effectLst>
              </a:rPr>
              <a:t>Por: Nefeli Joñoruco Morales</a:t>
            </a:r>
            <a:endParaRPr lang="es-E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75596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3EC9E0-88C2-4B93-AE04-8E0C299929D3}"/>
              </a:ext>
            </a:extLst>
          </p:cNvPr>
          <p:cNvSpPr>
            <a:spLocks noGrp="1"/>
          </p:cNvSpPr>
          <p:nvPr>
            <p:ph idx="1"/>
          </p:nvPr>
        </p:nvSpPr>
        <p:spPr>
          <a:xfrm>
            <a:off x="874038" y="234954"/>
            <a:ext cx="10681858" cy="573430"/>
          </a:xfrm>
        </p:spPr>
        <p:txBody>
          <a:bodyPr>
            <a:normAutofit/>
          </a:bodyPr>
          <a:lstStyle/>
          <a:p>
            <a:r>
              <a:rPr lang="es-ES" sz="2400" b="1" dirty="0">
                <a:effectLst/>
                <a:latin typeface="Arial" panose="020B0604020202020204" pitchFamily="34" charset="0"/>
                <a:cs typeface="Arial" panose="020B0604020202020204" pitchFamily="34" charset="0"/>
              </a:rPr>
              <a:t>flex-direction: column;</a:t>
            </a:r>
            <a:r>
              <a:rPr lang="es-ES" sz="2400" dirty="0">
                <a:effectLst/>
                <a:latin typeface="Arial" panose="020B0604020202020204" pitchFamily="34" charset="0"/>
                <a:cs typeface="Arial" panose="020B0604020202020204" pitchFamily="34" charset="0"/>
              </a:rPr>
              <a:t> Coloca los elementos en forma de columna.</a:t>
            </a:r>
            <a:endParaRPr lang="es-PE" sz="2400" dirty="0">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07C0078C-4456-4E9E-8FF9-93E010313593}"/>
              </a:ext>
            </a:extLst>
          </p:cNvPr>
          <p:cNvPicPr>
            <a:picLocks noChangeAspect="1"/>
          </p:cNvPicPr>
          <p:nvPr/>
        </p:nvPicPr>
        <p:blipFill>
          <a:blip r:embed="rId2"/>
          <a:stretch>
            <a:fillRect/>
          </a:stretch>
        </p:blipFill>
        <p:spPr>
          <a:xfrm>
            <a:off x="4248771" y="1113181"/>
            <a:ext cx="4014883" cy="5254901"/>
          </a:xfrm>
          <a:prstGeom prst="rect">
            <a:avLst/>
          </a:prstGeom>
        </p:spPr>
      </p:pic>
    </p:spTree>
    <p:extLst>
      <p:ext uri="{BB962C8B-B14F-4D97-AF65-F5344CB8AC3E}">
        <p14:creationId xmlns:p14="http://schemas.microsoft.com/office/powerpoint/2010/main" val="2088172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3EC9E0-88C2-4B93-AE04-8E0C299929D3}"/>
              </a:ext>
            </a:extLst>
          </p:cNvPr>
          <p:cNvSpPr>
            <a:spLocks noGrp="1"/>
          </p:cNvSpPr>
          <p:nvPr>
            <p:ph idx="1"/>
          </p:nvPr>
        </p:nvSpPr>
        <p:spPr>
          <a:xfrm>
            <a:off x="502976" y="354224"/>
            <a:ext cx="10960153" cy="745708"/>
          </a:xfrm>
        </p:spPr>
        <p:txBody>
          <a:bodyPr>
            <a:noAutofit/>
          </a:bodyPr>
          <a:lstStyle/>
          <a:p>
            <a:pPr fontAlgn="base"/>
            <a:r>
              <a:rPr lang="es-ES" sz="2400" b="1" dirty="0">
                <a:effectLst/>
                <a:latin typeface="Arial" panose="020B0604020202020204" pitchFamily="34" charset="0"/>
                <a:cs typeface="Arial" panose="020B0604020202020204" pitchFamily="34" charset="0"/>
              </a:rPr>
              <a:t>flex-direction: column-reverse; </a:t>
            </a:r>
            <a:r>
              <a:rPr lang="es-ES" sz="2400" dirty="0">
                <a:effectLst/>
                <a:latin typeface="Arial" panose="020B0604020202020204" pitchFamily="34" charset="0"/>
                <a:cs typeface="Arial" panose="020B0604020202020204" pitchFamily="34" charset="0"/>
              </a:rPr>
              <a:t>Los elementos en columna pero invertido.</a:t>
            </a:r>
          </a:p>
          <a:p>
            <a:pPr marL="36900" indent="0">
              <a:buNone/>
            </a:pPr>
            <a:br>
              <a:rPr lang="es-ES" sz="2400" dirty="0"/>
            </a:br>
            <a:endParaRPr lang="es-PE" sz="2400" dirty="0"/>
          </a:p>
        </p:txBody>
      </p:sp>
      <p:pic>
        <p:nvPicPr>
          <p:cNvPr id="2" name="Imagen 1">
            <a:extLst>
              <a:ext uri="{FF2B5EF4-FFF2-40B4-BE49-F238E27FC236}">
                <a16:creationId xmlns:a16="http://schemas.microsoft.com/office/drawing/2014/main" id="{3C1F4A73-9713-43F3-AC6F-D64A3D87B8C6}"/>
              </a:ext>
            </a:extLst>
          </p:cNvPr>
          <p:cNvPicPr>
            <a:picLocks noChangeAspect="1"/>
          </p:cNvPicPr>
          <p:nvPr/>
        </p:nvPicPr>
        <p:blipFill>
          <a:blip r:embed="rId2"/>
          <a:stretch>
            <a:fillRect/>
          </a:stretch>
        </p:blipFill>
        <p:spPr>
          <a:xfrm>
            <a:off x="4039952" y="878991"/>
            <a:ext cx="3886200" cy="5762625"/>
          </a:xfrm>
          <a:prstGeom prst="rect">
            <a:avLst/>
          </a:prstGeom>
        </p:spPr>
      </p:pic>
    </p:spTree>
    <p:extLst>
      <p:ext uri="{BB962C8B-B14F-4D97-AF65-F5344CB8AC3E}">
        <p14:creationId xmlns:p14="http://schemas.microsoft.com/office/powerpoint/2010/main" val="897966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3EC9E0-88C2-4B93-AE04-8E0C299929D3}"/>
              </a:ext>
            </a:extLst>
          </p:cNvPr>
          <p:cNvSpPr>
            <a:spLocks noGrp="1"/>
          </p:cNvSpPr>
          <p:nvPr>
            <p:ph idx="1"/>
          </p:nvPr>
        </p:nvSpPr>
        <p:spPr>
          <a:xfrm>
            <a:off x="953552" y="287962"/>
            <a:ext cx="9793962" cy="984247"/>
          </a:xfrm>
        </p:spPr>
        <p:txBody>
          <a:bodyPr>
            <a:normAutofit/>
          </a:bodyPr>
          <a:lstStyle/>
          <a:p>
            <a:r>
              <a:rPr lang="es-ES" sz="2400" b="1" dirty="0">
                <a:effectLst/>
                <a:latin typeface="Arial" panose="020B0604020202020204" pitchFamily="34" charset="0"/>
                <a:cs typeface="Arial" panose="020B0604020202020204" pitchFamily="34" charset="0"/>
              </a:rPr>
              <a:t>flex-wrap: wrap;</a:t>
            </a:r>
            <a:r>
              <a:rPr lang="es-ES" sz="2400" dirty="0">
                <a:effectLst/>
                <a:latin typeface="Arial" panose="020B0604020202020204" pitchFamily="34" charset="0"/>
                <a:cs typeface="Arial" panose="020B0604020202020204" pitchFamily="34" charset="0"/>
              </a:rPr>
              <a:t> respeta el ancho de los elementos hijos. (si tienes muchos elementos hijos se generarán diferentes líneas).</a:t>
            </a:r>
            <a:endParaRPr lang="es-PE" sz="2400" dirty="0">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A8E2831C-E73E-4332-9004-0305CC3FEDCB}"/>
              </a:ext>
            </a:extLst>
          </p:cNvPr>
          <p:cNvPicPr>
            <a:picLocks noChangeAspect="1"/>
          </p:cNvPicPr>
          <p:nvPr/>
        </p:nvPicPr>
        <p:blipFill>
          <a:blip r:embed="rId2"/>
          <a:stretch>
            <a:fillRect/>
          </a:stretch>
        </p:blipFill>
        <p:spPr>
          <a:xfrm>
            <a:off x="1342634" y="1796083"/>
            <a:ext cx="9506732" cy="3968612"/>
          </a:xfrm>
          <a:prstGeom prst="rect">
            <a:avLst/>
          </a:prstGeom>
        </p:spPr>
      </p:pic>
    </p:spTree>
    <p:extLst>
      <p:ext uri="{BB962C8B-B14F-4D97-AF65-F5344CB8AC3E}">
        <p14:creationId xmlns:p14="http://schemas.microsoft.com/office/powerpoint/2010/main" val="1581453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3EC9E0-88C2-4B93-AE04-8E0C299929D3}"/>
              </a:ext>
            </a:extLst>
          </p:cNvPr>
          <p:cNvSpPr>
            <a:spLocks noGrp="1"/>
          </p:cNvSpPr>
          <p:nvPr>
            <p:ph idx="1"/>
          </p:nvPr>
        </p:nvSpPr>
        <p:spPr>
          <a:xfrm>
            <a:off x="834584" y="569844"/>
            <a:ext cx="10522831" cy="1139687"/>
          </a:xfrm>
        </p:spPr>
        <p:txBody>
          <a:bodyPr>
            <a:normAutofit/>
          </a:bodyPr>
          <a:lstStyle/>
          <a:p>
            <a:r>
              <a:rPr lang="es-ES" sz="2400" b="1" dirty="0">
                <a:effectLst/>
                <a:latin typeface="Arial" panose="020B0604020202020204" pitchFamily="34" charset="0"/>
                <a:cs typeface="Arial" panose="020B0604020202020204" pitchFamily="34" charset="0"/>
              </a:rPr>
              <a:t>flex-wrap: nowrap;</a:t>
            </a:r>
            <a:r>
              <a:rPr lang="es-ES" sz="2400" dirty="0">
                <a:effectLst/>
                <a:latin typeface="Arial" panose="020B0604020202020204" pitchFamily="34" charset="0"/>
                <a:cs typeface="Arial" panose="020B0604020202020204" pitchFamily="34" charset="0"/>
              </a:rPr>
              <a:t> Ajusta los elementos en una línea de forma dinámica (el ancho lo genera automáticamente).</a:t>
            </a:r>
            <a:endParaRPr lang="es-PE" sz="2400" dirty="0">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885B96B3-F358-4FFE-974F-2D806DF9E9D9}"/>
              </a:ext>
            </a:extLst>
          </p:cNvPr>
          <p:cNvPicPr>
            <a:picLocks noChangeAspect="1"/>
          </p:cNvPicPr>
          <p:nvPr/>
        </p:nvPicPr>
        <p:blipFill>
          <a:blip r:embed="rId2"/>
          <a:stretch>
            <a:fillRect/>
          </a:stretch>
        </p:blipFill>
        <p:spPr>
          <a:xfrm>
            <a:off x="939692" y="2733261"/>
            <a:ext cx="10771502" cy="2686878"/>
          </a:xfrm>
          <a:prstGeom prst="rect">
            <a:avLst/>
          </a:prstGeom>
        </p:spPr>
      </p:pic>
    </p:spTree>
    <p:extLst>
      <p:ext uri="{BB962C8B-B14F-4D97-AF65-F5344CB8AC3E}">
        <p14:creationId xmlns:p14="http://schemas.microsoft.com/office/powerpoint/2010/main" val="3451794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3EC9E0-88C2-4B93-AE04-8E0C299929D3}"/>
              </a:ext>
            </a:extLst>
          </p:cNvPr>
          <p:cNvSpPr>
            <a:spLocks noGrp="1"/>
          </p:cNvSpPr>
          <p:nvPr>
            <p:ph idx="1"/>
          </p:nvPr>
        </p:nvSpPr>
        <p:spPr>
          <a:xfrm>
            <a:off x="913794" y="579510"/>
            <a:ext cx="10681857" cy="1130021"/>
          </a:xfrm>
        </p:spPr>
        <p:txBody>
          <a:bodyPr>
            <a:normAutofit/>
          </a:bodyPr>
          <a:lstStyle/>
          <a:p>
            <a:r>
              <a:rPr lang="es-ES" sz="2400" b="1" dirty="0">
                <a:effectLst/>
                <a:latin typeface="Arial" panose="020B0604020202020204" pitchFamily="34" charset="0"/>
                <a:cs typeface="Arial" panose="020B0604020202020204" pitchFamily="34" charset="0"/>
              </a:rPr>
              <a:t>justify-content: flex-start;</a:t>
            </a:r>
            <a:r>
              <a:rPr lang="es-ES" sz="2400" dirty="0">
                <a:effectLst/>
                <a:latin typeface="Arial" panose="020B0604020202020204" pitchFamily="34" charset="0"/>
                <a:cs typeface="Arial" panose="020B0604020202020204" pitchFamily="34" charset="0"/>
              </a:rPr>
              <a:t> Es la posición por defecto, por lo tanto posiciona a los elementos hijos al lado izquierdo del contenedor padre.</a:t>
            </a:r>
            <a:endParaRPr lang="es-PE" sz="2400" dirty="0">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0002B843-8E1F-42DF-920B-334928F0971A}"/>
              </a:ext>
            </a:extLst>
          </p:cNvPr>
          <p:cNvPicPr>
            <a:picLocks noChangeAspect="1"/>
          </p:cNvPicPr>
          <p:nvPr/>
        </p:nvPicPr>
        <p:blipFill>
          <a:blip r:embed="rId2"/>
          <a:stretch>
            <a:fillRect/>
          </a:stretch>
        </p:blipFill>
        <p:spPr>
          <a:xfrm>
            <a:off x="1469436" y="2589144"/>
            <a:ext cx="9253127" cy="2473186"/>
          </a:xfrm>
          <a:prstGeom prst="rect">
            <a:avLst/>
          </a:prstGeom>
        </p:spPr>
      </p:pic>
    </p:spTree>
    <p:extLst>
      <p:ext uri="{BB962C8B-B14F-4D97-AF65-F5344CB8AC3E}">
        <p14:creationId xmlns:p14="http://schemas.microsoft.com/office/powerpoint/2010/main" val="152837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3EC9E0-88C2-4B93-AE04-8E0C299929D3}"/>
              </a:ext>
            </a:extLst>
          </p:cNvPr>
          <p:cNvSpPr>
            <a:spLocks noGrp="1"/>
          </p:cNvSpPr>
          <p:nvPr>
            <p:ph idx="1"/>
          </p:nvPr>
        </p:nvSpPr>
        <p:spPr>
          <a:xfrm>
            <a:off x="596045" y="499997"/>
            <a:ext cx="10999909" cy="984247"/>
          </a:xfrm>
        </p:spPr>
        <p:txBody>
          <a:bodyPr>
            <a:normAutofit/>
          </a:bodyPr>
          <a:lstStyle/>
          <a:p>
            <a:r>
              <a:rPr lang="es-ES" sz="2400" b="1" dirty="0">
                <a:effectLst/>
                <a:latin typeface="Arial" panose="020B0604020202020204" pitchFamily="34" charset="0"/>
                <a:cs typeface="Arial" panose="020B0604020202020204" pitchFamily="34" charset="0"/>
              </a:rPr>
              <a:t>justify-content: flex-end;</a:t>
            </a:r>
            <a:r>
              <a:rPr lang="es-ES" sz="2400" dirty="0">
                <a:effectLst/>
                <a:latin typeface="Arial" panose="020B0604020202020204" pitchFamily="34" charset="0"/>
                <a:cs typeface="Arial" panose="020B0604020202020204" pitchFamily="34" charset="0"/>
              </a:rPr>
              <a:t> Posiciona los hijos al final del contenedor (derecha).</a:t>
            </a:r>
            <a:endParaRPr lang="es-PE" sz="2400" dirty="0">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CF9AAA72-44F3-4F69-ABC3-58FFFB1F1F57}"/>
              </a:ext>
            </a:extLst>
          </p:cNvPr>
          <p:cNvPicPr>
            <a:picLocks noChangeAspect="1"/>
          </p:cNvPicPr>
          <p:nvPr/>
        </p:nvPicPr>
        <p:blipFill>
          <a:blip r:embed="rId2"/>
          <a:stretch>
            <a:fillRect/>
          </a:stretch>
        </p:blipFill>
        <p:spPr>
          <a:xfrm>
            <a:off x="989076" y="2506938"/>
            <a:ext cx="10213848" cy="2581897"/>
          </a:xfrm>
          <a:prstGeom prst="rect">
            <a:avLst/>
          </a:prstGeom>
        </p:spPr>
      </p:pic>
    </p:spTree>
    <p:extLst>
      <p:ext uri="{BB962C8B-B14F-4D97-AF65-F5344CB8AC3E}">
        <p14:creationId xmlns:p14="http://schemas.microsoft.com/office/powerpoint/2010/main" val="3330702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3EC9E0-88C2-4B93-AE04-8E0C299929D3}"/>
              </a:ext>
            </a:extLst>
          </p:cNvPr>
          <p:cNvSpPr>
            <a:spLocks noGrp="1"/>
          </p:cNvSpPr>
          <p:nvPr>
            <p:ph idx="1"/>
          </p:nvPr>
        </p:nvSpPr>
        <p:spPr>
          <a:xfrm>
            <a:off x="1086073" y="685527"/>
            <a:ext cx="9793962" cy="984247"/>
          </a:xfrm>
        </p:spPr>
        <p:txBody>
          <a:bodyPr>
            <a:normAutofit/>
          </a:bodyPr>
          <a:lstStyle/>
          <a:p>
            <a:r>
              <a:rPr lang="es-ES" sz="2400" b="1" dirty="0">
                <a:effectLst/>
                <a:latin typeface="Arial" panose="020B0604020202020204" pitchFamily="34" charset="0"/>
                <a:cs typeface="Arial" panose="020B0604020202020204" pitchFamily="34" charset="0"/>
              </a:rPr>
              <a:t>justify-content: center;</a:t>
            </a:r>
            <a:r>
              <a:rPr lang="es-ES" sz="2400" dirty="0">
                <a:effectLst/>
                <a:latin typeface="Arial" panose="020B0604020202020204" pitchFamily="34" charset="0"/>
                <a:cs typeface="Arial" panose="020B0604020202020204" pitchFamily="34" charset="0"/>
              </a:rPr>
              <a:t> Es la magia en persona ya que posiciona los elementos hijos centrados dentro del contenedor padre.</a:t>
            </a:r>
            <a:endParaRPr lang="es-PE" sz="2400" dirty="0">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E5D36DA5-1568-431F-85AD-7BAA17429C4F}"/>
              </a:ext>
            </a:extLst>
          </p:cNvPr>
          <p:cNvPicPr>
            <a:picLocks noChangeAspect="1"/>
          </p:cNvPicPr>
          <p:nvPr/>
        </p:nvPicPr>
        <p:blipFill>
          <a:blip r:embed="rId2"/>
          <a:stretch>
            <a:fillRect/>
          </a:stretch>
        </p:blipFill>
        <p:spPr>
          <a:xfrm>
            <a:off x="878147" y="2597427"/>
            <a:ext cx="10711277" cy="2740094"/>
          </a:xfrm>
          <a:prstGeom prst="rect">
            <a:avLst/>
          </a:prstGeom>
        </p:spPr>
      </p:pic>
    </p:spTree>
    <p:extLst>
      <p:ext uri="{BB962C8B-B14F-4D97-AF65-F5344CB8AC3E}">
        <p14:creationId xmlns:p14="http://schemas.microsoft.com/office/powerpoint/2010/main" val="2616667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3EC9E0-88C2-4B93-AE04-8E0C299929D3}"/>
              </a:ext>
            </a:extLst>
          </p:cNvPr>
          <p:cNvSpPr>
            <a:spLocks noGrp="1"/>
          </p:cNvSpPr>
          <p:nvPr>
            <p:ph idx="1"/>
          </p:nvPr>
        </p:nvSpPr>
        <p:spPr>
          <a:xfrm>
            <a:off x="927047" y="446988"/>
            <a:ext cx="9793962" cy="984247"/>
          </a:xfrm>
        </p:spPr>
        <p:txBody>
          <a:bodyPr>
            <a:normAutofit fontScale="92500"/>
          </a:bodyPr>
          <a:lstStyle/>
          <a:p>
            <a:r>
              <a:rPr lang="es-ES" sz="2400" b="1" dirty="0">
                <a:effectLst/>
                <a:latin typeface="Arial" panose="020B0604020202020204" pitchFamily="34" charset="0"/>
                <a:cs typeface="Arial" panose="020B0604020202020204" pitchFamily="34" charset="0"/>
              </a:rPr>
              <a:t>justify-content: space-around;</a:t>
            </a:r>
            <a:r>
              <a:rPr lang="es-ES" sz="2400" dirty="0">
                <a:effectLst/>
                <a:latin typeface="Arial" panose="020B0604020202020204" pitchFamily="34" charset="0"/>
                <a:cs typeface="Arial" panose="020B0604020202020204" pitchFamily="34" charset="0"/>
              </a:rPr>
              <a:t> Distribuye el espacio para todos iguales entre elementos incluyendo los margenes de la izquierda y derecha.</a:t>
            </a:r>
            <a:endParaRPr lang="es-PE" sz="2400" dirty="0">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D60D6587-94DD-479F-A131-D2B88D348CDF}"/>
              </a:ext>
            </a:extLst>
          </p:cNvPr>
          <p:cNvPicPr>
            <a:picLocks noChangeAspect="1"/>
          </p:cNvPicPr>
          <p:nvPr/>
        </p:nvPicPr>
        <p:blipFill>
          <a:blip r:embed="rId2"/>
          <a:stretch>
            <a:fillRect/>
          </a:stretch>
        </p:blipFill>
        <p:spPr>
          <a:xfrm>
            <a:off x="750553" y="2408375"/>
            <a:ext cx="11062932" cy="2839486"/>
          </a:xfrm>
          <a:prstGeom prst="rect">
            <a:avLst/>
          </a:prstGeom>
        </p:spPr>
      </p:pic>
    </p:spTree>
    <p:extLst>
      <p:ext uri="{BB962C8B-B14F-4D97-AF65-F5344CB8AC3E}">
        <p14:creationId xmlns:p14="http://schemas.microsoft.com/office/powerpoint/2010/main" val="3907302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3EC9E0-88C2-4B93-AE04-8E0C299929D3}"/>
              </a:ext>
            </a:extLst>
          </p:cNvPr>
          <p:cNvSpPr>
            <a:spLocks noGrp="1"/>
          </p:cNvSpPr>
          <p:nvPr>
            <p:ph idx="1"/>
          </p:nvPr>
        </p:nvSpPr>
        <p:spPr>
          <a:xfrm>
            <a:off x="821028" y="446988"/>
            <a:ext cx="10840883" cy="1408316"/>
          </a:xfrm>
        </p:spPr>
        <p:txBody>
          <a:bodyPr>
            <a:noAutofit/>
          </a:bodyPr>
          <a:lstStyle/>
          <a:p>
            <a:r>
              <a:rPr lang="es-ES" sz="2400" b="1" dirty="0">
                <a:effectLst/>
                <a:latin typeface="Arial" panose="020B0604020202020204" pitchFamily="34" charset="0"/>
                <a:cs typeface="Arial" panose="020B0604020202020204" pitchFamily="34" charset="0"/>
              </a:rPr>
              <a:t>justify-content: space-between; </a:t>
            </a:r>
            <a:r>
              <a:rPr lang="es-ES" sz="2400" dirty="0">
                <a:effectLst/>
                <a:latin typeface="Arial" panose="020B0604020202020204" pitchFamily="34" charset="0"/>
                <a:cs typeface="Arial" panose="020B0604020202020204" pitchFamily="34" charset="0"/>
              </a:rPr>
              <a:t>Genera un espacio entre los elementos hijos, en teoría siempre deja un elementos en «star» y otro en «end», repartiendo el espacio restante entre los elementos.</a:t>
            </a:r>
            <a:endParaRPr lang="es-PE" sz="2400" dirty="0">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89EA508F-433D-4D9D-B462-D8B819EEDCC0}"/>
              </a:ext>
            </a:extLst>
          </p:cNvPr>
          <p:cNvPicPr>
            <a:picLocks noChangeAspect="1"/>
          </p:cNvPicPr>
          <p:nvPr/>
        </p:nvPicPr>
        <p:blipFill>
          <a:blip r:embed="rId2"/>
          <a:stretch>
            <a:fillRect/>
          </a:stretch>
        </p:blipFill>
        <p:spPr>
          <a:xfrm>
            <a:off x="1291959" y="2606122"/>
            <a:ext cx="9916687" cy="2575477"/>
          </a:xfrm>
          <a:prstGeom prst="rect">
            <a:avLst/>
          </a:prstGeom>
        </p:spPr>
      </p:pic>
    </p:spTree>
    <p:extLst>
      <p:ext uri="{BB962C8B-B14F-4D97-AF65-F5344CB8AC3E}">
        <p14:creationId xmlns:p14="http://schemas.microsoft.com/office/powerpoint/2010/main" val="3104406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C46DE9-0323-4EF1-AE12-25C725A537A1}"/>
              </a:ext>
            </a:extLst>
          </p:cNvPr>
          <p:cNvSpPr>
            <a:spLocks noGrp="1"/>
          </p:cNvSpPr>
          <p:nvPr>
            <p:ph type="title"/>
          </p:nvPr>
        </p:nvSpPr>
        <p:spPr>
          <a:xfrm>
            <a:off x="696738" y="581575"/>
            <a:ext cx="10787875" cy="970450"/>
          </a:xfrm>
        </p:spPr>
        <p:txBody>
          <a:bodyPr>
            <a:normAutofit/>
          </a:bodyPr>
          <a:lstStyle/>
          <a:p>
            <a:pPr algn="l"/>
            <a:r>
              <a:rPr lang="es-ES" sz="3200" b="1" dirty="0">
                <a:effectLst/>
              </a:rPr>
              <a:t>Align-items:</a:t>
            </a:r>
            <a:r>
              <a:rPr lang="es-ES" sz="3200" dirty="0">
                <a:effectLst/>
              </a:rPr>
              <a:t> Posiciona los elementos hijos verticalmente.</a:t>
            </a:r>
            <a:endParaRPr lang="es-PE" sz="3200" dirty="0"/>
          </a:p>
        </p:txBody>
      </p:sp>
      <p:sp>
        <p:nvSpPr>
          <p:cNvPr id="4" name="Rectángulo: esquinas redondeadas 3">
            <a:extLst>
              <a:ext uri="{FF2B5EF4-FFF2-40B4-BE49-F238E27FC236}">
                <a16:creationId xmlns:a16="http://schemas.microsoft.com/office/drawing/2014/main" id="{42B4B763-036F-4B7E-A89B-8F255B911A11}"/>
              </a:ext>
            </a:extLst>
          </p:cNvPr>
          <p:cNvSpPr/>
          <p:nvPr/>
        </p:nvSpPr>
        <p:spPr>
          <a:xfrm>
            <a:off x="293558" y="2514875"/>
            <a:ext cx="2460262" cy="1146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400" dirty="0">
                <a:latin typeface="Arial" panose="020B0604020202020204" pitchFamily="34" charset="0"/>
                <a:cs typeface="Arial" panose="020B0604020202020204" pitchFamily="34" charset="0"/>
              </a:rPr>
              <a:t>flex-start</a:t>
            </a:r>
          </a:p>
        </p:txBody>
      </p:sp>
      <p:sp>
        <p:nvSpPr>
          <p:cNvPr id="8" name="Rectángulo: esquinas redondeadas 7">
            <a:extLst>
              <a:ext uri="{FF2B5EF4-FFF2-40B4-BE49-F238E27FC236}">
                <a16:creationId xmlns:a16="http://schemas.microsoft.com/office/drawing/2014/main" id="{6BFD4001-D16A-48CF-9053-A64B6BF42B58}"/>
              </a:ext>
            </a:extLst>
          </p:cNvPr>
          <p:cNvSpPr/>
          <p:nvPr/>
        </p:nvSpPr>
        <p:spPr>
          <a:xfrm>
            <a:off x="3094736" y="2514875"/>
            <a:ext cx="2460262" cy="1146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400" dirty="0">
                <a:latin typeface="Arial" panose="020B0604020202020204" pitchFamily="34" charset="0"/>
                <a:cs typeface="Arial" panose="020B0604020202020204" pitchFamily="34" charset="0"/>
              </a:rPr>
              <a:t>flex-end</a:t>
            </a:r>
          </a:p>
        </p:txBody>
      </p:sp>
      <p:sp>
        <p:nvSpPr>
          <p:cNvPr id="9" name="Rectángulo: esquinas redondeadas 8">
            <a:extLst>
              <a:ext uri="{FF2B5EF4-FFF2-40B4-BE49-F238E27FC236}">
                <a16:creationId xmlns:a16="http://schemas.microsoft.com/office/drawing/2014/main" id="{BE6974F7-F547-4BF8-A1D8-793010506BA1}"/>
              </a:ext>
            </a:extLst>
          </p:cNvPr>
          <p:cNvSpPr/>
          <p:nvPr/>
        </p:nvSpPr>
        <p:spPr>
          <a:xfrm>
            <a:off x="6235829" y="2514875"/>
            <a:ext cx="2460262" cy="1146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Arial" panose="020B0604020202020204" pitchFamily="34" charset="0"/>
                <a:cs typeface="Arial" panose="020B0604020202020204" pitchFamily="34" charset="0"/>
              </a:rPr>
              <a:t>c</a:t>
            </a:r>
            <a:r>
              <a:rPr lang="es-PE" sz="2400" dirty="0">
                <a:latin typeface="Arial" panose="020B0604020202020204" pitchFamily="34" charset="0"/>
                <a:cs typeface="Arial" panose="020B0604020202020204" pitchFamily="34" charset="0"/>
              </a:rPr>
              <a:t>enter</a:t>
            </a:r>
          </a:p>
        </p:txBody>
      </p:sp>
      <p:sp>
        <p:nvSpPr>
          <p:cNvPr id="10" name="Rectángulo: esquinas redondeadas 9">
            <a:extLst>
              <a:ext uri="{FF2B5EF4-FFF2-40B4-BE49-F238E27FC236}">
                <a16:creationId xmlns:a16="http://schemas.microsoft.com/office/drawing/2014/main" id="{7BE22FD3-BADE-46E8-93B9-D7A653F374F7}"/>
              </a:ext>
            </a:extLst>
          </p:cNvPr>
          <p:cNvSpPr/>
          <p:nvPr/>
        </p:nvSpPr>
        <p:spPr>
          <a:xfrm>
            <a:off x="5202159" y="4443068"/>
            <a:ext cx="2460262" cy="1146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Arial" panose="020B0604020202020204" pitchFamily="34" charset="0"/>
                <a:cs typeface="Arial" panose="020B0604020202020204" pitchFamily="34" charset="0"/>
              </a:rPr>
              <a:t>b</a:t>
            </a:r>
            <a:r>
              <a:rPr lang="es-PE" sz="2400" dirty="0">
                <a:latin typeface="Arial" panose="020B0604020202020204" pitchFamily="34" charset="0"/>
                <a:cs typeface="Arial" panose="020B0604020202020204" pitchFamily="34" charset="0"/>
              </a:rPr>
              <a:t>aseline</a:t>
            </a:r>
          </a:p>
        </p:txBody>
      </p:sp>
      <p:sp>
        <p:nvSpPr>
          <p:cNvPr id="11" name="Rectángulo: esquinas redondeadas 10">
            <a:extLst>
              <a:ext uri="{FF2B5EF4-FFF2-40B4-BE49-F238E27FC236}">
                <a16:creationId xmlns:a16="http://schemas.microsoft.com/office/drawing/2014/main" id="{6BA36EC1-89F9-4DD7-872C-196BC8AE4323}"/>
              </a:ext>
            </a:extLst>
          </p:cNvPr>
          <p:cNvSpPr/>
          <p:nvPr/>
        </p:nvSpPr>
        <p:spPr>
          <a:xfrm>
            <a:off x="9355404" y="2514875"/>
            <a:ext cx="2460262" cy="1146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Arial" panose="020B0604020202020204" pitchFamily="34" charset="0"/>
                <a:cs typeface="Arial" panose="020B0604020202020204" pitchFamily="34" charset="0"/>
              </a:rPr>
              <a:t>s</a:t>
            </a:r>
            <a:r>
              <a:rPr lang="es-PE" sz="2400" dirty="0">
                <a:latin typeface="Arial" panose="020B0604020202020204" pitchFamily="34" charset="0"/>
                <a:cs typeface="Arial" panose="020B0604020202020204" pitchFamily="34" charset="0"/>
              </a:rPr>
              <a:t>tretch</a:t>
            </a:r>
          </a:p>
        </p:txBody>
      </p:sp>
    </p:spTree>
    <p:extLst>
      <p:ext uri="{BB962C8B-B14F-4D97-AF65-F5344CB8AC3E}">
        <p14:creationId xmlns:p14="http://schemas.microsoft.com/office/powerpoint/2010/main" val="413055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79013" y="484909"/>
            <a:ext cx="5944205" cy="949036"/>
          </a:xfrm>
        </p:spPr>
        <p:txBody>
          <a:bodyPr>
            <a:normAutofit/>
          </a:bodyPr>
          <a:lstStyle/>
          <a:p>
            <a:r>
              <a:rPr lang="es-PE" sz="4800" b="1" dirty="0"/>
              <a:t>AGENDA</a:t>
            </a:r>
          </a:p>
        </p:txBody>
      </p:sp>
      <p:sp>
        <p:nvSpPr>
          <p:cNvPr id="3" name="Marcador de contenido 2"/>
          <p:cNvSpPr>
            <a:spLocks noGrp="1"/>
          </p:cNvSpPr>
          <p:nvPr>
            <p:ph idx="1"/>
          </p:nvPr>
        </p:nvSpPr>
        <p:spPr>
          <a:xfrm>
            <a:off x="3179013" y="2234361"/>
            <a:ext cx="6477000" cy="2389278"/>
          </a:xfrm>
        </p:spPr>
        <p:txBody>
          <a:bodyPr>
            <a:normAutofit/>
          </a:bodyPr>
          <a:lstStyle/>
          <a:p>
            <a:pPr fontAlgn="base"/>
            <a:r>
              <a:rPr lang="es-PE" sz="4400" b="1" dirty="0">
                <a:effectLst/>
              </a:rPr>
              <a:t>Flexbox. </a:t>
            </a:r>
          </a:p>
        </p:txBody>
      </p:sp>
    </p:spTree>
    <p:extLst>
      <p:ext uri="{BB962C8B-B14F-4D97-AF65-F5344CB8AC3E}">
        <p14:creationId xmlns:p14="http://schemas.microsoft.com/office/powerpoint/2010/main" val="2459383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3EC9E0-88C2-4B93-AE04-8E0C299929D3}"/>
              </a:ext>
            </a:extLst>
          </p:cNvPr>
          <p:cNvSpPr>
            <a:spLocks noGrp="1"/>
          </p:cNvSpPr>
          <p:nvPr>
            <p:ph idx="1"/>
          </p:nvPr>
        </p:nvSpPr>
        <p:spPr>
          <a:xfrm>
            <a:off x="768323" y="420484"/>
            <a:ext cx="10655353" cy="984247"/>
          </a:xfrm>
        </p:spPr>
        <p:txBody>
          <a:bodyPr>
            <a:normAutofit/>
          </a:bodyPr>
          <a:lstStyle/>
          <a:p>
            <a:r>
              <a:rPr lang="es-ES" sz="2400" b="1" dirty="0">
                <a:effectLst/>
                <a:latin typeface="Arial" panose="020B0604020202020204" pitchFamily="34" charset="0"/>
                <a:cs typeface="Arial" panose="020B0604020202020204" pitchFamily="34" charset="0"/>
              </a:rPr>
              <a:t>align-items: flex-star;</a:t>
            </a:r>
            <a:r>
              <a:rPr lang="es-ES" sz="2400" dirty="0">
                <a:effectLst/>
                <a:latin typeface="Arial" panose="020B0604020202020204" pitchFamily="34" charset="0"/>
                <a:cs typeface="Arial" panose="020B0604020202020204" pitchFamily="34" charset="0"/>
              </a:rPr>
              <a:t> Posición por defecto, colocando los elementos hijos al inicio del contenedor padre.</a:t>
            </a:r>
            <a:endParaRPr lang="es-PE" sz="2400"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2D39AB45-BF57-486F-BACC-74BE0CB2EC10}"/>
              </a:ext>
            </a:extLst>
          </p:cNvPr>
          <p:cNvPicPr>
            <a:picLocks noChangeAspect="1"/>
          </p:cNvPicPr>
          <p:nvPr/>
        </p:nvPicPr>
        <p:blipFill>
          <a:blip r:embed="rId2"/>
          <a:stretch>
            <a:fillRect/>
          </a:stretch>
        </p:blipFill>
        <p:spPr>
          <a:xfrm>
            <a:off x="1814511" y="1938545"/>
            <a:ext cx="8562975" cy="3829050"/>
          </a:xfrm>
          <a:prstGeom prst="rect">
            <a:avLst/>
          </a:prstGeom>
        </p:spPr>
      </p:pic>
    </p:spTree>
    <p:extLst>
      <p:ext uri="{BB962C8B-B14F-4D97-AF65-F5344CB8AC3E}">
        <p14:creationId xmlns:p14="http://schemas.microsoft.com/office/powerpoint/2010/main" val="2391379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3EC9E0-88C2-4B93-AE04-8E0C299929D3}"/>
              </a:ext>
            </a:extLst>
          </p:cNvPr>
          <p:cNvSpPr>
            <a:spLocks noGrp="1"/>
          </p:cNvSpPr>
          <p:nvPr>
            <p:ph idx="1"/>
          </p:nvPr>
        </p:nvSpPr>
        <p:spPr>
          <a:xfrm>
            <a:off x="768323" y="420484"/>
            <a:ext cx="10655353" cy="984247"/>
          </a:xfrm>
        </p:spPr>
        <p:txBody>
          <a:bodyPr>
            <a:normAutofit/>
          </a:bodyPr>
          <a:lstStyle/>
          <a:p>
            <a:r>
              <a:rPr lang="es-ES" sz="2400" b="1" dirty="0">
                <a:effectLst/>
                <a:latin typeface="Arial" panose="020B0604020202020204" pitchFamily="34" charset="0"/>
                <a:cs typeface="Arial" panose="020B0604020202020204" pitchFamily="34" charset="0"/>
              </a:rPr>
              <a:t>align-items: flex-end;</a:t>
            </a:r>
            <a:r>
              <a:rPr lang="es-ES" sz="2400" dirty="0">
                <a:effectLst/>
                <a:latin typeface="Arial" panose="020B0604020202020204" pitchFamily="34" charset="0"/>
                <a:cs typeface="Arial" panose="020B0604020202020204" pitchFamily="34" charset="0"/>
              </a:rPr>
              <a:t> Posiciona a los hijos al final del contenedor padre.</a:t>
            </a:r>
            <a:endParaRPr lang="es-PE" sz="2400" dirty="0">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97E9A59E-FDF5-4354-90E0-B2FAC9C969B0}"/>
              </a:ext>
            </a:extLst>
          </p:cNvPr>
          <p:cNvPicPr>
            <a:picLocks noChangeAspect="1"/>
          </p:cNvPicPr>
          <p:nvPr/>
        </p:nvPicPr>
        <p:blipFill>
          <a:blip r:embed="rId2"/>
          <a:stretch>
            <a:fillRect/>
          </a:stretch>
        </p:blipFill>
        <p:spPr>
          <a:xfrm>
            <a:off x="1809749" y="1524000"/>
            <a:ext cx="8572500" cy="3810000"/>
          </a:xfrm>
          <a:prstGeom prst="rect">
            <a:avLst/>
          </a:prstGeom>
        </p:spPr>
      </p:pic>
    </p:spTree>
    <p:extLst>
      <p:ext uri="{BB962C8B-B14F-4D97-AF65-F5344CB8AC3E}">
        <p14:creationId xmlns:p14="http://schemas.microsoft.com/office/powerpoint/2010/main" val="2601625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3EC9E0-88C2-4B93-AE04-8E0C299929D3}"/>
              </a:ext>
            </a:extLst>
          </p:cNvPr>
          <p:cNvSpPr>
            <a:spLocks noGrp="1"/>
          </p:cNvSpPr>
          <p:nvPr>
            <p:ph idx="1"/>
          </p:nvPr>
        </p:nvSpPr>
        <p:spPr>
          <a:xfrm>
            <a:off x="827957" y="592762"/>
            <a:ext cx="10536083" cy="1368560"/>
          </a:xfrm>
        </p:spPr>
        <p:txBody>
          <a:bodyPr>
            <a:noAutofit/>
          </a:bodyPr>
          <a:lstStyle/>
          <a:p>
            <a:r>
              <a:rPr lang="es-ES" sz="2400" b="1" dirty="0">
                <a:effectLst/>
                <a:latin typeface="Arial" panose="020B0604020202020204" pitchFamily="34" charset="0"/>
                <a:cs typeface="Arial" panose="020B0604020202020204" pitchFamily="34" charset="0"/>
              </a:rPr>
              <a:t>align-items: stretch;</a:t>
            </a:r>
            <a:r>
              <a:rPr lang="es-ES" sz="2400" dirty="0">
                <a:effectLst/>
                <a:latin typeface="Arial" panose="020B0604020202020204" pitchFamily="34" charset="0"/>
                <a:cs typeface="Arial" panose="020B0604020202020204" pitchFamily="34" charset="0"/>
              </a:rPr>
              <a:t> Para esta propiedad tienes que eliminar la altura de tus elementos hijos, ya que stretch abarcará el 100% de altura del contenedor padre, respetando el padding y margin.</a:t>
            </a:r>
            <a:endParaRPr lang="es-PE" sz="2400"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DCB1ED1C-1CB7-4602-BA5A-17ED81E92C81}"/>
              </a:ext>
            </a:extLst>
          </p:cNvPr>
          <p:cNvPicPr>
            <a:picLocks noChangeAspect="1"/>
          </p:cNvPicPr>
          <p:nvPr/>
        </p:nvPicPr>
        <p:blipFill>
          <a:blip r:embed="rId2"/>
          <a:stretch>
            <a:fillRect/>
          </a:stretch>
        </p:blipFill>
        <p:spPr>
          <a:xfrm>
            <a:off x="1906243" y="2131943"/>
            <a:ext cx="8591550" cy="3733800"/>
          </a:xfrm>
          <a:prstGeom prst="rect">
            <a:avLst/>
          </a:prstGeom>
        </p:spPr>
      </p:pic>
    </p:spTree>
    <p:extLst>
      <p:ext uri="{BB962C8B-B14F-4D97-AF65-F5344CB8AC3E}">
        <p14:creationId xmlns:p14="http://schemas.microsoft.com/office/powerpoint/2010/main" val="1475521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3EC9E0-88C2-4B93-AE04-8E0C299929D3}"/>
              </a:ext>
            </a:extLst>
          </p:cNvPr>
          <p:cNvSpPr>
            <a:spLocks noGrp="1"/>
          </p:cNvSpPr>
          <p:nvPr>
            <p:ph idx="1"/>
          </p:nvPr>
        </p:nvSpPr>
        <p:spPr>
          <a:xfrm>
            <a:off x="1033064" y="592762"/>
            <a:ext cx="10483075" cy="931238"/>
          </a:xfrm>
        </p:spPr>
        <p:txBody>
          <a:bodyPr>
            <a:noAutofit/>
          </a:bodyPr>
          <a:lstStyle/>
          <a:p>
            <a:r>
              <a:rPr lang="es-ES" sz="2400" b="1" dirty="0">
                <a:effectLst/>
                <a:latin typeface="Arial" panose="020B0604020202020204" pitchFamily="34" charset="0"/>
                <a:cs typeface="Arial" panose="020B0604020202020204" pitchFamily="34" charset="0"/>
              </a:rPr>
              <a:t>align-items: center;</a:t>
            </a:r>
            <a:r>
              <a:rPr lang="es-ES" sz="2400" dirty="0">
                <a:effectLst/>
                <a:latin typeface="Arial" panose="020B0604020202020204" pitchFamily="34" charset="0"/>
                <a:cs typeface="Arial" panose="020B0604020202020204" pitchFamily="34" charset="0"/>
              </a:rPr>
              <a:t> Posiciona los elementos hijos al centro del contenedor verticalmente.</a:t>
            </a:r>
            <a:endParaRPr lang="es-PE" sz="2400"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AF74103C-15DF-4D65-9BA5-BF9599126D93}"/>
              </a:ext>
            </a:extLst>
          </p:cNvPr>
          <p:cNvPicPr>
            <a:picLocks noChangeAspect="1"/>
          </p:cNvPicPr>
          <p:nvPr/>
        </p:nvPicPr>
        <p:blipFill>
          <a:blip r:embed="rId2"/>
          <a:stretch>
            <a:fillRect/>
          </a:stretch>
        </p:blipFill>
        <p:spPr>
          <a:xfrm>
            <a:off x="1819275" y="1939579"/>
            <a:ext cx="8553450" cy="3800475"/>
          </a:xfrm>
          <a:prstGeom prst="rect">
            <a:avLst/>
          </a:prstGeom>
        </p:spPr>
      </p:pic>
    </p:spTree>
    <p:extLst>
      <p:ext uri="{BB962C8B-B14F-4D97-AF65-F5344CB8AC3E}">
        <p14:creationId xmlns:p14="http://schemas.microsoft.com/office/powerpoint/2010/main" val="3725943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3EC9E0-88C2-4B93-AE04-8E0C299929D3}"/>
              </a:ext>
            </a:extLst>
          </p:cNvPr>
          <p:cNvSpPr>
            <a:spLocks noGrp="1"/>
          </p:cNvSpPr>
          <p:nvPr>
            <p:ph idx="1"/>
          </p:nvPr>
        </p:nvSpPr>
        <p:spPr>
          <a:xfrm>
            <a:off x="1033064" y="592762"/>
            <a:ext cx="10536083" cy="1368560"/>
          </a:xfrm>
        </p:spPr>
        <p:txBody>
          <a:bodyPr>
            <a:noAutofit/>
          </a:bodyPr>
          <a:lstStyle/>
          <a:p>
            <a:r>
              <a:rPr lang="es-ES" sz="2400" b="1" dirty="0">
                <a:effectLst/>
                <a:latin typeface="Arial" panose="020B0604020202020204" pitchFamily="34" charset="0"/>
                <a:cs typeface="Arial" panose="020B0604020202020204" pitchFamily="34" charset="0"/>
              </a:rPr>
              <a:t>align-items: baseline;</a:t>
            </a:r>
            <a:r>
              <a:rPr lang="es-ES" sz="2400" dirty="0">
                <a:effectLst/>
                <a:latin typeface="Arial" panose="020B0604020202020204" pitchFamily="34" charset="0"/>
                <a:cs typeface="Arial" panose="020B0604020202020204" pitchFamily="34" charset="0"/>
              </a:rPr>
              <a:t> Alinea los elementos según la base de la fuente, en la imagen podrás notar que todas las letras están alineadas en su base, independiente que la fuente de la caja del centro sea mayor.</a:t>
            </a:r>
            <a:endParaRPr lang="es-PE" sz="2400"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70C49D29-64F0-403F-A73A-7010FF79B8E5}"/>
              </a:ext>
            </a:extLst>
          </p:cNvPr>
          <p:cNvPicPr>
            <a:picLocks noChangeAspect="1"/>
          </p:cNvPicPr>
          <p:nvPr/>
        </p:nvPicPr>
        <p:blipFill>
          <a:blip r:embed="rId2"/>
          <a:stretch>
            <a:fillRect/>
          </a:stretch>
        </p:blipFill>
        <p:spPr>
          <a:xfrm>
            <a:off x="2014855" y="2239618"/>
            <a:ext cx="8572500" cy="3810000"/>
          </a:xfrm>
          <a:prstGeom prst="rect">
            <a:avLst/>
          </a:prstGeom>
        </p:spPr>
      </p:pic>
    </p:spTree>
    <p:extLst>
      <p:ext uri="{BB962C8B-B14F-4D97-AF65-F5344CB8AC3E}">
        <p14:creationId xmlns:p14="http://schemas.microsoft.com/office/powerpoint/2010/main" val="3532812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D34C4D-4A85-44AD-BB66-B2916BCCE8C0}"/>
              </a:ext>
            </a:extLst>
          </p:cNvPr>
          <p:cNvSpPr>
            <a:spLocks noGrp="1"/>
          </p:cNvSpPr>
          <p:nvPr>
            <p:ph type="title"/>
          </p:nvPr>
        </p:nvSpPr>
        <p:spPr>
          <a:xfrm>
            <a:off x="834282" y="543339"/>
            <a:ext cx="10880640" cy="1060174"/>
          </a:xfrm>
        </p:spPr>
        <p:txBody>
          <a:bodyPr>
            <a:noAutofit/>
          </a:bodyPr>
          <a:lstStyle/>
          <a:p>
            <a:pPr algn="l"/>
            <a:r>
              <a:rPr lang="es-ES" sz="2400" b="1" dirty="0">
                <a:effectLst/>
                <a:latin typeface="Arial" panose="020B0604020202020204" pitchFamily="34" charset="0"/>
                <a:cs typeface="Arial" panose="020B0604020202020204" pitchFamily="34" charset="0"/>
              </a:rPr>
              <a:t>align-content:</a:t>
            </a:r>
            <a:r>
              <a:rPr lang="es-ES" sz="2400" dirty="0">
                <a:effectLst/>
                <a:latin typeface="Arial" panose="020B0604020202020204" pitchFamily="34" charset="0"/>
                <a:cs typeface="Arial" panose="020B0604020202020204" pitchFamily="34" charset="0"/>
              </a:rPr>
              <a:t> Ojo, solo funciona cuando hay más de una línea de elementos hijos. Es igual a la propiedad «aling-items», por lo tanto tienes que elegir cual de las dos ocupar.</a:t>
            </a:r>
            <a:endParaRPr lang="es-PE" sz="2400" dirty="0">
              <a:latin typeface="Arial" panose="020B0604020202020204" pitchFamily="34" charset="0"/>
              <a:cs typeface="Arial" panose="020B0604020202020204" pitchFamily="34" charset="0"/>
            </a:endParaRPr>
          </a:p>
        </p:txBody>
      </p:sp>
      <p:sp>
        <p:nvSpPr>
          <p:cNvPr id="4" name="Rectángulo: esquinas redondeadas 3">
            <a:extLst>
              <a:ext uri="{FF2B5EF4-FFF2-40B4-BE49-F238E27FC236}">
                <a16:creationId xmlns:a16="http://schemas.microsoft.com/office/drawing/2014/main" id="{FF5E8324-3015-40D6-B4A8-5F60528928CF}"/>
              </a:ext>
            </a:extLst>
          </p:cNvPr>
          <p:cNvSpPr/>
          <p:nvPr/>
        </p:nvSpPr>
        <p:spPr>
          <a:xfrm>
            <a:off x="293558" y="2514875"/>
            <a:ext cx="2460262" cy="1146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400" dirty="0">
                <a:latin typeface="Arial" panose="020B0604020202020204" pitchFamily="34" charset="0"/>
                <a:cs typeface="Arial" panose="020B0604020202020204" pitchFamily="34" charset="0"/>
              </a:rPr>
              <a:t>flex-start</a:t>
            </a:r>
          </a:p>
        </p:txBody>
      </p:sp>
      <p:sp>
        <p:nvSpPr>
          <p:cNvPr id="5" name="Rectángulo: esquinas redondeadas 4">
            <a:extLst>
              <a:ext uri="{FF2B5EF4-FFF2-40B4-BE49-F238E27FC236}">
                <a16:creationId xmlns:a16="http://schemas.microsoft.com/office/drawing/2014/main" id="{9DC52BA4-61B2-4A31-8917-B2D74A7FBC9B}"/>
              </a:ext>
            </a:extLst>
          </p:cNvPr>
          <p:cNvSpPr/>
          <p:nvPr/>
        </p:nvSpPr>
        <p:spPr>
          <a:xfrm>
            <a:off x="3096392" y="2514875"/>
            <a:ext cx="2460262" cy="1146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400" dirty="0">
                <a:latin typeface="Arial" panose="020B0604020202020204" pitchFamily="34" charset="0"/>
                <a:cs typeface="Arial" panose="020B0604020202020204" pitchFamily="34" charset="0"/>
              </a:rPr>
              <a:t>flex-end</a:t>
            </a:r>
          </a:p>
        </p:txBody>
      </p:sp>
      <p:sp>
        <p:nvSpPr>
          <p:cNvPr id="6" name="Rectángulo: esquinas redondeadas 5">
            <a:extLst>
              <a:ext uri="{FF2B5EF4-FFF2-40B4-BE49-F238E27FC236}">
                <a16:creationId xmlns:a16="http://schemas.microsoft.com/office/drawing/2014/main" id="{49E73AED-E0CB-43A1-903F-97221028A15E}"/>
              </a:ext>
            </a:extLst>
          </p:cNvPr>
          <p:cNvSpPr/>
          <p:nvPr/>
        </p:nvSpPr>
        <p:spPr>
          <a:xfrm>
            <a:off x="8973730" y="2544967"/>
            <a:ext cx="2460262" cy="1146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Arial" panose="020B0604020202020204" pitchFamily="34" charset="0"/>
                <a:cs typeface="Arial" panose="020B0604020202020204" pitchFamily="34" charset="0"/>
              </a:rPr>
              <a:t>s</a:t>
            </a:r>
            <a:r>
              <a:rPr lang="es-PE" sz="2400" dirty="0">
                <a:latin typeface="Arial" panose="020B0604020202020204" pitchFamily="34" charset="0"/>
                <a:cs typeface="Arial" panose="020B0604020202020204" pitchFamily="34" charset="0"/>
              </a:rPr>
              <a:t>tretch</a:t>
            </a:r>
          </a:p>
        </p:txBody>
      </p:sp>
      <p:sp>
        <p:nvSpPr>
          <p:cNvPr id="7" name="Rectángulo: esquinas redondeadas 6">
            <a:extLst>
              <a:ext uri="{FF2B5EF4-FFF2-40B4-BE49-F238E27FC236}">
                <a16:creationId xmlns:a16="http://schemas.microsoft.com/office/drawing/2014/main" id="{FA0664C5-71AB-474A-A325-8D817F638D4B}"/>
              </a:ext>
            </a:extLst>
          </p:cNvPr>
          <p:cNvSpPr/>
          <p:nvPr/>
        </p:nvSpPr>
        <p:spPr>
          <a:xfrm>
            <a:off x="6170896" y="2544967"/>
            <a:ext cx="2460262" cy="1146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Arial" panose="020B0604020202020204" pitchFamily="34" charset="0"/>
                <a:cs typeface="Arial" panose="020B0604020202020204" pitchFamily="34" charset="0"/>
              </a:rPr>
              <a:t>c</a:t>
            </a:r>
            <a:r>
              <a:rPr lang="es-PE" sz="2400" dirty="0">
                <a:latin typeface="Arial" panose="020B0604020202020204" pitchFamily="34" charset="0"/>
                <a:cs typeface="Arial" panose="020B0604020202020204" pitchFamily="34" charset="0"/>
              </a:rPr>
              <a:t>enter</a:t>
            </a:r>
          </a:p>
        </p:txBody>
      </p:sp>
      <p:sp>
        <p:nvSpPr>
          <p:cNvPr id="8" name="Rectángulo: esquinas redondeadas 7">
            <a:extLst>
              <a:ext uri="{FF2B5EF4-FFF2-40B4-BE49-F238E27FC236}">
                <a16:creationId xmlns:a16="http://schemas.microsoft.com/office/drawing/2014/main" id="{B73F4F70-29D3-4CFD-82B8-83BA4F08972D}"/>
              </a:ext>
            </a:extLst>
          </p:cNvPr>
          <p:cNvSpPr/>
          <p:nvPr/>
        </p:nvSpPr>
        <p:spPr>
          <a:xfrm>
            <a:off x="2753820" y="4572551"/>
            <a:ext cx="2460262" cy="1146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Arial" panose="020B0604020202020204" pitchFamily="34" charset="0"/>
                <a:cs typeface="Arial" panose="020B0604020202020204" pitchFamily="34" charset="0"/>
              </a:rPr>
              <a:t>s</a:t>
            </a:r>
            <a:r>
              <a:rPr lang="es-PE" sz="2400" dirty="0">
                <a:latin typeface="Arial" panose="020B0604020202020204" pitchFamily="34" charset="0"/>
                <a:cs typeface="Arial" panose="020B0604020202020204" pitchFamily="34" charset="0"/>
              </a:rPr>
              <a:t>pace-</a:t>
            </a:r>
            <a:r>
              <a:rPr lang="es-PE" sz="2400" dirty="0" err="1">
                <a:latin typeface="Arial" panose="020B0604020202020204" pitchFamily="34" charset="0"/>
                <a:cs typeface="Arial" panose="020B0604020202020204" pitchFamily="34" charset="0"/>
              </a:rPr>
              <a:t>between</a:t>
            </a:r>
            <a:endParaRPr lang="es-PE" sz="2400" dirty="0">
              <a:latin typeface="Arial" panose="020B0604020202020204" pitchFamily="34" charset="0"/>
              <a:cs typeface="Arial" panose="020B0604020202020204" pitchFamily="34" charset="0"/>
            </a:endParaRPr>
          </a:p>
        </p:txBody>
      </p:sp>
      <p:sp>
        <p:nvSpPr>
          <p:cNvPr id="9" name="Rectángulo: esquinas redondeadas 8">
            <a:extLst>
              <a:ext uri="{FF2B5EF4-FFF2-40B4-BE49-F238E27FC236}">
                <a16:creationId xmlns:a16="http://schemas.microsoft.com/office/drawing/2014/main" id="{B6ACA3A7-5420-46EE-8AB4-83F60F2D50C0}"/>
              </a:ext>
            </a:extLst>
          </p:cNvPr>
          <p:cNvSpPr/>
          <p:nvPr/>
        </p:nvSpPr>
        <p:spPr>
          <a:xfrm>
            <a:off x="7516614" y="4632735"/>
            <a:ext cx="2460262" cy="1146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Arial" panose="020B0604020202020204" pitchFamily="34" charset="0"/>
                <a:cs typeface="Arial" panose="020B0604020202020204" pitchFamily="34" charset="0"/>
              </a:rPr>
              <a:t>s</a:t>
            </a:r>
            <a:r>
              <a:rPr lang="es-PE" sz="2400" dirty="0">
                <a:latin typeface="Arial" panose="020B0604020202020204" pitchFamily="34" charset="0"/>
                <a:cs typeface="Arial" panose="020B0604020202020204" pitchFamily="34" charset="0"/>
              </a:rPr>
              <a:t>pace-</a:t>
            </a:r>
            <a:r>
              <a:rPr lang="es-PE" sz="2400" dirty="0" err="1">
                <a:latin typeface="Arial" panose="020B0604020202020204" pitchFamily="34" charset="0"/>
                <a:cs typeface="Arial" panose="020B0604020202020204" pitchFamily="34" charset="0"/>
              </a:rPr>
              <a:t>around</a:t>
            </a:r>
            <a:endParaRPr lang="es-P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9199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3EC9E0-88C2-4B93-AE04-8E0C299929D3}"/>
              </a:ext>
            </a:extLst>
          </p:cNvPr>
          <p:cNvSpPr>
            <a:spLocks noGrp="1"/>
          </p:cNvSpPr>
          <p:nvPr>
            <p:ph idx="1"/>
          </p:nvPr>
        </p:nvSpPr>
        <p:spPr>
          <a:xfrm>
            <a:off x="913794" y="349112"/>
            <a:ext cx="10642102" cy="984247"/>
          </a:xfrm>
        </p:spPr>
        <p:txBody>
          <a:bodyPr>
            <a:normAutofit/>
          </a:bodyPr>
          <a:lstStyle/>
          <a:p>
            <a:r>
              <a:rPr lang="es-ES" sz="2400" b="1" dirty="0">
                <a:effectLst/>
                <a:latin typeface="Arial" panose="020B0604020202020204" pitchFamily="34" charset="0"/>
                <a:cs typeface="Arial" panose="020B0604020202020204" pitchFamily="34" charset="0"/>
              </a:rPr>
              <a:t>align-content: flex-start;</a:t>
            </a:r>
            <a:r>
              <a:rPr lang="es-ES" sz="2400" dirty="0">
                <a:effectLst/>
                <a:latin typeface="Arial" panose="020B0604020202020204" pitchFamily="34" charset="0"/>
                <a:cs typeface="Arial" panose="020B0604020202020204" pitchFamily="34" charset="0"/>
              </a:rPr>
              <a:t> Posiciona los elementos al inicio del contenedor padre.</a:t>
            </a:r>
            <a:endParaRPr lang="es-PE" sz="2400" dirty="0">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A4F2C86F-AB2E-4C03-BCE5-59B12A65D0D5}"/>
              </a:ext>
            </a:extLst>
          </p:cNvPr>
          <p:cNvPicPr>
            <a:picLocks noChangeAspect="1"/>
          </p:cNvPicPr>
          <p:nvPr/>
        </p:nvPicPr>
        <p:blipFill>
          <a:blip r:embed="rId2"/>
          <a:stretch>
            <a:fillRect/>
          </a:stretch>
        </p:blipFill>
        <p:spPr>
          <a:xfrm>
            <a:off x="1953357" y="1568312"/>
            <a:ext cx="8562975" cy="4781550"/>
          </a:xfrm>
          <a:prstGeom prst="rect">
            <a:avLst/>
          </a:prstGeom>
        </p:spPr>
      </p:pic>
    </p:spTree>
    <p:extLst>
      <p:ext uri="{BB962C8B-B14F-4D97-AF65-F5344CB8AC3E}">
        <p14:creationId xmlns:p14="http://schemas.microsoft.com/office/powerpoint/2010/main" val="4061335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3EC9E0-88C2-4B93-AE04-8E0C299929D3}"/>
              </a:ext>
            </a:extLst>
          </p:cNvPr>
          <p:cNvSpPr>
            <a:spLocks noGrp="1"/>
          </p:cNvSpPr>
          <p:nvPr>
            <p:ph idx="1"/>
          </p:nvPr>
        </p:nvSpPr>
        <p:spPr>
          <a:xfrm>
            <a:off x="1199019" y="460241"/>
            <a:ext cx="9793962" cy="984247"/>
          </a:xfrm>
        </p:spPr>
        <p:txBody>
          <a:bodyPr>
            <a:normAutofit/>
          </a:bodyPr>
          <a:lstStyle/>
          <a:p>
            <a:r>
              <a:rPr lang="es-ES" sz="2400" b="1" dirty="0">
                <a:effectLst/>
                <a:latin typeface="Arial" panose="020B0604020202020204" pitchFamily="34" charset="0"/>
                <a:cs typeface="Arial" panose="020B0604020202020204" pitchFamily="34" charset="0"/>
              </a:rPr>
              <a:t>align-content: flex-end;</a:t>
            </a:r>
            <a:r>
              <a:rPr lang="es-ES" sz="2400" dirty="0">
                <a:effectLst/>
                <a:latin typeface="Arial" panose="020B0604020202020204" pitchFamily="34" charset="0"/>
                <a:cs typeface="Arial" panose="020B0604020202020204" pitchFamily="34" charset="0"/>
              </a:rPr>
              <a:t> Posiciona los elementos al final del contenedor.</a:t>
            </a:r>
            <a:endParaRPr lang="es-PE" sz="2400" dirty="0">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04DA8F61-2EEC-4D67-AC3F-C40EA7028918}"/>
              </a:ext>
            </a:extLst>
          </p:cNvPr>
          <p:cNvPicPr>
            <a:picLocks noChangeAspect="1"/>
          </p:cNvPicPr>
          <p:nvPr/>
        </p:nvPicPr>
        <p:blipFill>
          <a:blip r:embed="rId2"/>
          <a:stretch>
            <a:fillRect/>
          </a:stretch>
        </p:blipFill>
        <p:spPr>
          <a:xfrm>
            <a:off x="1589225" y="1616209"/>
            <a:ext cx="8562975" cy="4781550"/>
          </a:xfrm>
          <a:prstGeom prst="rect">
            <a:avLst/>
          </a:prstGeom>
        </p:spPr>
      </p:pic>
    </p:spTree>
    <p:extLst>
      <p:ext uri="{BB962C8B-B14F-4D97-AF65-F5344CB8AC3E}">
        <p14:creationId xmlns:p14="http://schemas.microsoft.com/office/powerpoint/2010/main" val="3909052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3EC9E0-88C2-4B93-AE04-8E0C299929D3}"/>
              </a:ext>
            </a:extLst>
          </p:cNvPr>
          <p:cNvSpPr>
            <a:spLocks noGrp="1"/>
          </p:cNvSpPr>
          <p:nvPr>
            <p:ph idx="1"/>
          </p:nvPr>
        </p:nvSpPr>
        <p:spPr>
          <a:xfrm>
            <a:off x="913795" y="367475"/>
            <a:ext cx="10933648" cy="984247"/>
          </a:xfrm>
        </p:spPr>
        <p:txBody>
          <a:bodyPr>
            <a:normAutofit/>
          </a:bodyPr>
          <a:lstStyle/>
          <a:p>
            <a:r>
              <a:rPr lang="es-PE" sz="2400" b="1" dirty="0">
                <a:effectLst/>
                <a:latin typeface="Arial" panose="020B0604020202020204" pitchFamily="34" charset="0"/>
                <a:cs typeface="Arial" panose="020B0604020202020204" pitchFamily="34" charset="0"/>
              </a:rPr>
              <a:t>align-content: center;</a:t>
            </a:r>
            <a:r>
              <a:rPr lang="es-PE" sz="2400" dirty="0">
                <a:effectLst/>
                <a:latin typeface="Arial" panose="020B0604020202020204" pitchFamily="34" charset="0"/>
                <a:cs typeface="Arial" panose="020B0604020202020204" pitchFamily="34" charset="0"/>
              </a:rPr>
              <a:t> Posiciona los elementos centrados verticalmente.</a:t>
            </a:r>
            <a:endParaRPr lang="es-PE" sz="2400" dirty="0">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FE07CDC9-A890-47DA-BDF4-589569FA294F}"/>
              </a:ext>
            </a:extLst>
          </p:cNvPr>
          <p:cNvPicPr>
            <a:picLocks noChangeAspect="1"/>
          </p:cNvPicPr>
          <p:nvPr/>
        </p:nvPicPr>
        <p:blipFill>
          <a:blip r:embed="rId2"/>
          <a:stretch>
            <a:fillRect/>
          </a:stretch>
        </p:blipFill>
        <p:spPr>
          <a:xfrm>
            <a:off x="1809750" y="1047750"/>
            <a:ext cx="8572500" cy="4762500"/>
          </a:xfrm>
          <a:prstGeom prst="rect">
            <a:avLst/>
          </a:prstGeom>
        </p:spPr>
      </p:pic>
    </p:spTree>
    <p:extLst>
      <p:ext uri="{BB962C8B-B14F-4D97-AF65-F5344CB8AC3E}">
        <p14:creationId xmlns:p14="http://schemas.microsoft.com/office/powerpoint/2010/main" val="1635548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3EC9E0-88C2-4B93-AE04-8E0C299929D3}"/>
              </a:ext>
            </a:extLst>
          </p:cNvPr>
          <p:cNvSpPr>
            <a:spLocks noGrp="1"/>
          </p:cNvSpPr>
          <p:nvPr>
            <p:ph idx="1"/>
          </p:nvPr>
        </p:nvSpPr>
        <p:spPr>
          <a:xfrm>
            <a:off x="1199018" y="606014"/>
            <a:ext cx="10197851" cy="984247"/>
          </a:xfrm>
        </p:spPr>
        <p:txBody>
          <a:bodyPr>
            <a:normAutofit/>
          </a:bodyPr>
          <a:lstStyle/>
          <a:p>
            <a:r>
              <a:rPr lang="es-ES" sz="2400" b="1" dirty="0">
                <a:effectLst/>
                <a:latin typeface="Arial" panose="020B0604020202020204" pitchFamily="34" charset="0"/>
                <a:cs typeface="Arial" panose="020B0604020202020204" pitchFamily="34" charset="0"/>
              </a:rPr>
              <a:t>align-content: space-between;</a:t>
            </a:r>
            <a:r>
              <a:rPr lang="es-ES" sz="2400" dirty="0">
                <a:effectLst/>
                <a:latin typeface="Arial" panose="020B0604020202020204" pitchFamily="34" charset="0"/>
                <a:cs typeface="Arial" panose="020B0604020202020204" pitchFamily="34" charset="0"/>
              </a:rPr>
              <a:t> Genera un espaciado dentro de las dos líneas o más.</a:t>
            </a:r>
            <a:endParaRPr lang="es-PE" sz="2800" dirty="0">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0BF72E8D-51D0-4E69-957D-7D9012475F7F}"/>
              </a:ext>
            </a:extLst>
          </p:cNvPr>
          <p:cNvPicPr>
            <a:picLocks noChangeAspect="1"/>
          </p:cNvPicPr>
          <p:nvPr/>
        </p:nvPicPr>
        <p:blipFill>
          <a:blip r:embed="rId2"/>
          <a:stretch>
            <a:fillRect/>
          </a:stretch>
        </p:blipFill>
        <p:spPr>
          <a:xfrm>
            <a:off x="1689445" y="1727338"/>
            <a:ext cx="8601075" cy="4781550"/>
          </a:xfrm>
          <a:prstGeom prst="rect">
            <a:avLst/>
          </a:prstGeom>
        </p:spPr>
      </p:pic>
    </p:spTree>
    <p:extLst>
      <p:ext uri="{BB962C8B-B14F-4D97-AF65-F5344CB8AC3E}">
        <p14:creationId xmlns:p14="http://schemas.microsoft.com/office/powerpoint/2010/main" val="4215149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F7DB67D-D689-413F-961B-2A871ACE5C6A}"/>
              </a:ext>
            </a:extLst>
          </p:cNvPr>
          <p:cNvPicPr>
            <a:picLocks noChangeAspect="1"/>
          </p:cNvPicPr>
          <p:nvPr/>
        </p:nvPicPr>
        <p:blipFill>
          <a:blip r:embed="rId2"/>
          <a:stretch>
            <a:fillRect/>
          </a:stretch>
        </p:blipFill>
        <p:spPr>
          <a:xfrm>
            <a:off x="743310" y="1560237"/>
            <a:ext cx="6605126" cy="3475590"/>
          </a:xfrm>
          <a:prstGeom prst="rect">
            <a:avLst/>
          </a:prstGeom>
        </p:spPr>
      </p:pic>
      <p:pic>
        <p:nvPicPr>
          <p:cNvPr id="5" name="Imagen 4">
            <a:extLst>
              <a:ext uri="{FF2B5EF4-FFF2-40B4-BE49-F238E27FC236}">
                <a16:creationId xmlns:a16="http://schemas.microsoft.com/office/drawing/2014/main" id="{21F3A022-90F4-4ADB-9946-F101B3AD612E}"/>
              </a:ext>
            </a:extLst>
          </p:cNvPr>
          <p:cNvPicPr>
            <a:picLocks noChangeAspect="1"/>
          </p:cNvPicPr>
          <p:nvPr/>
        </p:nvPicPr>
        <p:blipFill>
          <a:blip r:embed="rId3"/>
          <a:stretch>
            <a:fillRect/>
          </a:stretch>
        </p:blipFill>
        <p:spPr>
          <a:xfrm>
            <a:off x="7775974" y="1453182"/>
            <a:ext cx="3672716" cy="3736701"/>
          </a:xfrm>
          <a:prstGeom prst="rect">
            <a:avLst/>
          </a:prstGeom>
        </p:spPr>
      </p:pic>
    </p:spTree>
    <p:extLst>
      <p:ext uri="{BB962C8B-B14F-4D97-AF65-F5344CB8AC3E}">
        <p14:creationId xmlns:p14="http://schemas.microsoft.com/office/powerpoint/2010/main" val="2772651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3EC9E0-88C2-4B93-AE04-8E0C299929D3}"/>
              </a:ext>
            </a:extLst>
          </p:cNvPr>
          <p:cNvSpPr>
            <a:spLocks noGrp="1"/>
          </p:cNvSpPr>
          <p:nvPr>
            <p:ph idx="1"/>
          </p:nvPr>
        </p:nvSpPr>
        <p:spPr>
          <a:xfrm>
            <a:off x="1199019" y="606014"/>
            <a:ext cx="9793962" cy="984247"/>
          </a:xfrm>
        </p:spPr>
        <p:txBody>
          <a:bodyPr>
            <a:normAutofit/>
          </a:bodyPr>
          <a:lstStyle/>
          <a:p>
            <a:r>
              <a:rPr lang="es-ES" sz="2400" b="1" dirty="0">
                <a:effectLst/>
                <a:latin typeface="Arial" panose="020B0604020202020204" pitchFamily="34" charset="0"/>
                <a:cs typeface="Arial" panose="020B0604020202020204" pitchFamily="34" charset="0"/>
              </a:rPr>
              <a:t>align-content: space-around;</a:t>
            </a:r>
            <a:r>
              <a:rPr lang="es-ES" sz="2400" dirty="0">
                <a:effectLst/>
                <a:latin typeface="Arial" panose="020B0604020202020204" pitchFamily="34" charset="0"/>
                <a:cs typeface="Arial" panose="020B0604020202020204" pitchFamily="34" charset="0"/>
              </a:rPr>
              <a:t> Distribuye el espacio entre las líneas tanto al centro como los bordes.</a:t>
            </a:r>
            <a:endParaRPr lang="es-PE" sz="2400" dirty="0">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2A8BA36A-D6CA-49AD-86D3-9CB00E8B3059}"/>
              </a:ext>
            </a:extLst>
          </p:cNvPr>
          <p:cNvPicPr>
            <a:picLocks noChangeAspect="1"/>
          </p:cNvPicPr>
          <p:nvPr/>
        </p:nvPicPr>
        <p:blipFill>
          <a:blip r:embed="rId2"/>
          <a:stretch>
            <a:fillRect/>
          </a:stretch>
        </p:blipFill>
        <p:spPr>
          <a:xfrm>
            <a:off x="1915767" y="1694414"/>
            <a:ext cx="8572500" cy="4714875"/>
          </a:xfrm>
          <a:prstGeom prst="rect">
            <a:avLst/>
          </a:prstGeom>
        </p:spPr>
      </p:pic>
    </p:spTree>
    <p:extLst>
      <p:ext uri="{BB962C8B-B14F-4D97-AF65-F5344CB8AC3E}">
        <p14:creationId xmlns:p14="http://schemas.microsoft.com/office/powerpoint/2010/main" val="6519691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3EC9E0-88C2-4B93-AE04-8E0C299929D3}"/>
              </a:ext>
            </a:extLst>
          </p:cNvPr>
          <p:cNvSpPr>
            <a:spLocks noGrp="1"/>
          </p:cNvSpPr>
          <p:nvPr>
            <p:ph idx="1"/>
          </p:nvPr>
        </p:nvSpPr>
        <p:spPr>
          <a:xfrm>
            <a:off x="1199018" y="566258"/>
            <a:ext cx="10264111" cy="1156525"/>
          </a:xfrm>
        </p:spPr>
        <p:txBody>
          <a:bodyPr>
            <a:noAutofit/>
          </a:bodyPr>
          <a:lstStyle/>
          <a:p>
            <a:r>
              <a:rPr lang="es-ES" sz="2400" b="1" dirty="0">
                <a:effectLst/>
                <a:latin typeface="Arial" panose="020B0604020202020204" pitchFamily="34" charset="0"/>
                <a:cs typeface="Arial" panose="020B0604020202020204" pitchFamily="34" charset="0"/>
              </a:rPr>
              <a:t>align-content: stretch; </a:t>
            </a:r>
            <a:r>
              <a:rPr lang="es-ES" sz="2400" dirty="0">
                <a:effectLst/>
                <a:latin typeface="Arial" panose="020B0604020202020204" pitchFamily="34" charset="0"/>
                <a:cs typeface="Arial" panose="020B0604020202020204" pitchFamily="34" charset="0"/>
              </a:rPr>
              <a:t>Para esta propiedad tienes que eliminar la altura de tus elementos hijos, ya que stretch abarcará el 100% de altura del contenedor padre, respetando el padding y margin.</a:t>
            </a:r>
            <a:endParaRPr lang="es-PE" sz="2400" dirty="0">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BA663BA0-A6B7-49B4-8F4E-E42B43F7E89D}"/>
              </a:ext>
            </a:extLst>
          </p:cNvPr>
          <p:cNvPicPr>
            <a:picLocks noChangeAspect="1"/>
          </p:cNvPicPr>
          <p:nvPr/>
        </p:nvPicPr>
        <p:blipFill>
          <a:blip r:embed="rId2"/>
          <a:stretch>
            <a:fillRect/>
          </a:stretch>
        </p:blipFill>
        <p:spPr>
          <a:xfrm>
            <a:off x="2142351" y="2045660"/>
            <a:ext cx="8101580" cy="4505884"/>
          </a:xfrm>
          <a:prstGeom prst="rect">
            <a:avLst/>
          </a:prstGeom>
        </p:spPr>
      </p:pic>
    </p:spTree>
    <p:extLst>
      <p:ext uri="{BB962C8B-B14F-4D97-AF65-F5344CB8AC3E}">
        <p14:creationId xmlns:p14="http://schemas.microsoft.com/office/powerpoint/2010/main" val="3498962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	REFERENCIAS</a:t>
            </a:r>
          </a:p>
        </p:txBody>
      </p:sp>
      <p:sp>
        <p:nvSpPr>
          <p:cNvPr id="3" name="Marcador de contenido 2"/>
          <p:cNvSpPr>
            <a:spLocks noGrp="1"/>
          </p:cNvSpPr>
          <p:nvPr>
            <p:ph idx="1"/>
          </p:nvPr>
        </p:nvSpPr>
        <p:spPr>
          <a:xfrm>
            <a:off x="1918349" y="2595785"/>
            <a:ext cx="8696642" cy="2135242"/>
          </a:xfrm>
        </p:spPr>
        <p:txBody>
          <a:bodyPr>
            <a:normAutofit/>
          </a:bodyPr>
          <a:lstStyle/>
          <a:p>
            <a:r>
              <a:rPr lang="es-PE" dirty="0">
                <a:hlinkClick r:id="rId2"/>
              </a:rPr>
              <a:t>http://www.mclibre.org/consultar/htmlcss/css/css-flexbox.html</a:t>
            </a:r>
            <a:endParaRPr lang="es-PE" dirty="0"/>
          </a:p>
          <a:p>
            <a:r>
              <a:rPr lang="es-PE" dirty="0">
                <a:hlinkClick r:id="rId3"/>
              </a:rPr>
              <a:t>https://flexbox.help/</a:t>
            </a:r>
            <a:endParaRPr lang="es-PE" dirty="0"/>
          </a:p>
          <a:p>
            <a:r>
              <a:rPr lang="es-PE" dirty="0">
                <a:hlinkClick r:id="rId4"/>
              </a:rPr>
              <a:t>https://cssreference.io/flexbox/</a:t>
            </a:r>
            <a:endParaRPr lang="es-PE" dirty="0"/>
          </a:p>
          <a:p>
            <a:r>
              <a:rPr lang="es-PE" dirty="0">
                <a:hlinkClick r:id="rId5"/>
              </a:rPr>
              <a:t>https://flexboxfroggy.com/#es</a:t>
            </a:r>
            <a:endParaRPr lang="es-PE" dirty="0"/>
          </a:p>
        </p:txBody>
      </p:sp>
    </p:spTree>
    <p:extLst>
      <p:ext uri="{BB962C8B-B14F-4D97-AF65-F5344CB8AC3E}">
        <p14:creationId xmlns:p14="http://schemas.microsoft.com/office/powerpoint/2010/main" val="1116054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E3D5BF6-6417-4DA2-9AD1-6071CD3E8E27}"/>
              </a:ext>
            </a:extLst>
          </p:cNvPr>
          <p:cNvSpPr/>
          <p:nvPr/>
        </p:nvSpPr>
        <p:spPr>
          <a:xfrm>
            <a:off x="1895060" y="327025"/>
            <a:ext cx="8971722" cy="1754326"/>
          </a:xfrm>
          <a:prstGeom prst="rect">
            <a:avLst/>
          </a:prstGeom>
        </p:spPr>
        <p:txBody>
          <a:bodyPr wrap="square">
            <a:spAutoFit/>
          </a:bodyPr>
          <a:lstStyle/>
          <a:p>
            <a:pPr algn="just"/>
            <a:r>
              <a:rPr lang="es-ES" sz="3600" dirty="0">
                <a:latin typeface="Arial" panose="020B0604020202020204" pitchFamily="34" charset="0"/>
                <a:cs typeface="Arial" panose="020B0604020202020204" pitchFamily="34" charset="0"/>
              </a:rPr>
              <a:t>De ahora en adelante no ocuparemos más flotaciones para maquetar el sitio web, todo será mucho más fácil y divertido.</a:t>
            </a:r>
            <a:endParaRPr lang="es-PE" sz="3600" dirty="0">
              <a:latin typeface="Arial" panose="020B0604020202020204" pitchFamily="34" charset="0"/>
              <a:cs typeface="Arial" panose="020B0604020202020204" pitchFamily="34" charset="0"/>
            </a:endParaRPr>
          </a:p>
        </p:txBody>
      </p:sp>
      <p:pic>
        <p:nvPicPr>
          <p:cNvPr id="1028" name="Picture 4" descr="Resultado de imagen para flexbox  la palabra">
            <a:extLst>
              <a:ext uri="{FF2B5EF4-FFF2-40B4-BE49-F238E27FC236}">
                <a16:creationId xmlns:a16="http://schemas.microsoft.com/office/drawing/2014/main" id="{B55D70A9-4F98-4239-9005-4000249803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191" y="2318060"/>
            <a:ext cx="6811618" cy="421291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54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p:cTn id="7" dur="500" fill="hold"/>
                                        <p:tgtEl>
                                          <p:spTgt spid="1028"/>
                                        </p:tgtEl>
                                        <p:attrNameLst>
                                          <p:attrName>ppt_w</p:attrName>
                                        </p:attrNameLst>
                                      </p:cBhvr>
                                      <p:tavLst>
                                        <p:tav tm="0">
                                          <p:val>
                                            <p:fltVal val="0"/>
                                          </p:val>
                                        </p:tav>
                                        <p:tav tm="100000">
                                          <p:val>
                                            <p:strVal val="#ppt_w"/>
                                          </p:val>
                                        </p:tav>
                                      </p:tavLst>
                                    </p:anim>
                                    <p:anim calcmode="lin" valueType="num">
                                      <p:cBhvr>
                                        <p:cTn id="8" dur="500" fill="hold"/>
                                        <p:tgtEl>
                                          <p:spTgt spid="1028"/>
                                        </p:tgtEl>
                                        <p:attrNameLst>
                                          <p:attrName>ppt_h</p:attrName>
                                        </p:attrNameLst>
                                      </p:cBhvr>
                                      <p:tavLst>
                                        <p:tav tm="0">
                                          <p:val>
                                            <p:fltVal val="0"/>
                                          </p:val>
                                        </p:tav>
                                        <p:tav tm="100000">
                                          <p:val>
                                            <p:strVal val="#ppt_h"/>
                                          </p:val>
                                        </p:tav>
                                      </p:tavLst>
                                    </p:anim>
                                    <p:animEffect transition="in" filter="fade">
                                      <p:cBhvr>
                                        <p:cTn id="9"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4BB30B-F571-4FF8-BFB7-816978C938E2}"/>
              </a:ext>
            </a:extLst>
          </p:cNvPr>
          <p:cNvSpPr>
            <a:spLocks noGrp="1"/>
          </p:cNvSpPr>
          <p:nvPr>
            <p:ph type="title"/>
          </p:nvPr>
        </p:nvSpPr>
        <p:spPr>
          <a:xfrm>
            <a:off x="887291" y="384313"/>
            <a:ext cx="8786796" cy="834887"/>
          </a:xfrm>
        </p:spPr>
        <p:txBody>
          <a:bodyPr/>
          <a:lstStyle/>
          <a:p>
            <a:r>
              <a:rPr lang="es-ES" dirty="0"/>
              <a:t>¿Que es Flexbox?</a:t>
            </a:r>
            <a:endParaRPr lang="es-PE" dirty="0"/>
          </a:p>
        </p:txBody>
      </p:sp>
      <p:sp>
        <p:nvSpPr>
          <p:cNvPr id="4" name="Rectángulo: esquinas redondeadas 3">
            <a:extLst>
              <a:ext uri="{FF2B5EF4-FFF2-40B4-BE49-F238E27FC236}">
                <a16:creationId xmlns:a16="http://schemas.microsoft.com/office/drawing/2014/main" id="{4F98A246-45C7-44D9-919C-A6789562BF21}"/>
              </a:ext>
            </a:extLst>
          </p:cNvPr>
          <p:cNvSpPr/>
          <p:nvPr/>
        </p:nvSpPr>
        <p:spPr>
          <a:xfrm>
            <a:off x="649358" y="2402934"/>
            <a:ext cx="5645425" cy="2826297"/>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just"/>
            <a:r>
              <a:rPr lang="es-ES" sz="2800" dirty="0">
                <a:solidFill>
                  <a:schemeClr val="tx1"/>
                </a:solidFill>
                <a:latin typeface="Arial" panose="020B0604020202020204" pitchFamily="34" charset="0"/>
                <a:cs typeface="Arial" panose="020B0604020202020204" pitchFamily="34" charset="0"/>
              </a:rPr>
              <a:t>Es una nueva forma de posicionar nuestros elementos en el sitio web, es mucho más fácil y utilizaremos menos código.</a:t>
            </a:r>
            <a:endParaRPr lang="es-PE" sz="2800" dirty="0">
              <a:solidFill>
                <a:schemeClr val="tx1"/>
              </a:solidFill>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6B6FBE7F-DAEB-451F-9ED1-DE069D23AF04}"/>
              </a:ext>
            </a:extLst>
          </p:cNvPr>
          <p:cNvPicPr>
            <a:picLocks noChangeAspect="1"/>
          </p:cNvPicPr>
          <p:nvPr/>
        </p:nvPicPr>
        <p:blipFill>
          <a:blip r:embed="rId2"/>
          <a:stretch>
            <a:fillRect/>
          </a:stretch>
        </p:blipFill>
        <p:spPr>
          <a:xfrm>
            <a:off x="7037939" y="1732879"/>
            <a:ext cx="4504703" cy="4166405"/>
          </a:xfrm>
          <a:prstGeom prst="rect">
            <a:avLst/>
          </a:prstGeom>
        </p:spPr>
      </p:pic>
    </p:spTree>
    <p:extLst>
      <p:ext uri="{BB962C8B-B14F-4D97-AF65-F5344CB8AC3E}">
        <p14:creationId xmlns:p14="http://schemas.microsoft.com/office/powerpoint/2010/main" val="177318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697441-87FD-448D-8E3B-E71ED57A0062}"/>
              </a:ext>
            </a:extLst>
          </p:cNvPr>
          <p:cNvSpPr>
            <a:spLocks noGrp="1"/>
          </p:cNvSpPr>
          <p:nvPr>
            <p:ph type="title"/>
          </p:nvPr>
        </p:nvSpPr>
        <p:spPr>
          <a:xfrm>
            <a:off x="1914636" y="530087"/>
            <a:ext cx="8362727" cy="887896"/>
          </a:xfrm>
        </p:spPr>
        <p:txBody>
          <a:bodyPr/>
          <a:lstStyle/>
          <a:p>
            <a:r>
              <a:rPr lang="es-ES" dirty="0"/>
              <a:t>¿Qué tenemos que saber?</a:t>
            </a:r>
            <a:endParaRPr lang="es-PE" dirty="0"/>
          </a:p>
        </p:txBody>
      </p:sp>
      <p:sp>
        <p:nvSpPr>
          <p:cNvPr id="4" name="Rectángulo 3">
            <a:extLst>
              <a:ext uri="{FF2B5EF4-FFF2-40B4-BE49-F238E27FC236}">
                <a16:creationId xmlns:a16="http://schemas.microsoft.com/office/drawing/2014/main" id="{206C9928-2F5D-4E94-9BE4-07B5B8441206}"/>
              </a:ext>
            </a:extLst>
          </p:cNvPr>
          <p:cNvSpPr/>
          <p:nvPr/>
        </p:nvSpPr>
        <p:spPr>
          <a:xfrm>
            <a:off x="1272209" y="1742157"/>
            <a:ext cx="10353762" cy="1200329"/>
          </a:xfrm>
          <a:prstGeom prst="rect">
            <a:avLst/>
          </a:prstGeom>
        </p:spPr>
        <p:txBody>
          <a:bodyPr wrap="square">
            <a:spAutoFit/>
          </a:bodyPr>
          <a:lstStyle/>
          <a:p>
            <a:pPr algn="just"/>
            <a:r>
              <a:rPr lang="es-ES" sz="2400" dirty="0">
                <a:latin typeface="Arial" panose="020B0604020202020204" pitchFamily="34" charset="0"/>
                <a:cs typeface="Arial" panose="020B0604020202020204" pitchFamily="34" charset="0"/>
              </a:rPr>
              <a:t>Flexbox tiene la siguiente estructura: un contenedor «padre» (que contiene a los elementos que deseamos posicionar) y contenedores «hijos» (que son los elementos flexibles).</a:t>
            </a:r>
            <a:endParaRPr lang="es-PE" sz="2400"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FC4FB2D6-A255-4CFD-B3C2-7236BA7BB54A}"/>
              </a:ext>
            </a:extLst>
          </p:cNvPr>
          <p:cNvPicPr>
            <a:picLocks noChangeAspect="1"/>
          </p:cNvPicPr>
          <p:nvPr/>
        </p:nvPicPr>
        <p:blipFill>
          <a:blip r:embed="rId2"/>
          <a:stretch>
            <a:fillRect/>
          </a:stretch>
        </p:blipFill>
        <p:spPr>
          <a:xfrm>
            <a:off x="7201297" y="4202803"/>
            <a:ext cx="3984618" cy="1388579"/>
          </a:xfrm>
          <a:prstGeom prst="round2DiagRect">
            <a:avLst>
              <a:gd name="adj1" fmla="val 16667"/>
              <a:gd name="adj2" fmla="val 0"/>
            </a:avLst>
          </a:prstGeom>
          <a:ln w="88900" cap="sq">
            <a:solidFill>
              <a:srgbClr val="FFFFFF"/>
            </a:solidFill>
            <a:miter lim="800000"/>
          </a:ln>
          <a:effectLst>
            <a:glow rad="228600">
              <a:schemeClr val="accent3">
                <a:satMod val="175000"/>
                <a:alpha val="40000"/>
              </a:schemeClr>
            </a:glow>
            <a:outerShdw blurRad="254000" algn="tl" rotWithShape="0">
              <a:srgbClr val="000000">
                <a:alpha val="43000"/>
              </a:srgbClr>
            </a:outerShdw>
          </a:effectLst>
        </p:spPr>
      </p:pic>
      <p:sp>
        <p:nvSpPr>
          <p:cNvPr id="7" name="Rectángulo: esquinas redondeadas 6">
            <a:extLst>
              <a:ext uri="{FF2B5EF4-FFF2-40B4-BE49-F238E27FC236}">
                <a16:creationId xmlns:a16="http://schemas.microsoft.com/office/drawing/2014/main" id="{514F7263-B86F-4BF6-9D16-A77D4CC1F2B8}"/>
              </a:ext>
            </a:extLst>
          </p:cNvPr>
          <p:cNvSpPr/>
          <p:nvPr/>
        </p:nvSpPr>
        <p:spPr>
          <a:xfrm>
            <a:off x="1067628" y="3670852"/>
            <a:ext cx="3984618" cy="2389118"/>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es-ES" sz="2400" dirty="0">
                <a:solidFill>
                  <a:schemeClr val="tx1"/>
                </a:solidFill>
                <a:latin typeface="Arial" panose="020B0604020202020204" pitchFamily="34" charset="0"/>
                <a:cs typeface="Arial" panose="020B0604020202020204" pitchFamily="34" charset="0"/>
              </a:rPr>
              <a:t>Para decir que una caja es flexible  al contenedor </a:t>
            </a:r>
          </a:p>
          <a:p>
            <a:r>
              <a:rPr lang="es-ES" sz="2400" dirty="0">
                <a:solidFill>
                  <a:schemeClr val="tx1"/>
                </a:solidFill>
                <a:latin typeface="Arial" panose="020B0604020202020204" pitchFamily="34" charset="0"/>
                <a:cs typeface="Arial" panose="020B0604020202020204" pitchFamily="34" charset="0"/>
              </a:rPr>
              <a:t>padre simplemente le colocamos</a:t>
            </a:r>
            <a:r>
              <a:rPr lang="es-ES" dirty="0">
                <a:solidFill>
                  <a:schemeClr val="tx1"/>
                </a:solidFill>
              </a:rPr>
              <a:t>:</a:t>
            </a:r>
            <a:endParaRPr lang="es-PE" dirty="0">
              <a:solidFill>
                <a:schemeClr val="tx1"/>
              </a:solidFill>
            </a:endParaRPr>
          </a:p>
        </p:txBody>
      </p:sp>
      <p:sp>
        <p:nvSpPr>
          <p:cNvPr id="8" name="Flecha: a la derecha 7">
            <a:extLst>
              <a:ext uri="{FF2B5EF4-FFF2-40B4-BE49-F238E27FC236}">
                <a16:creationId xmlns:a16="http://schemas.microsoft.com/office/drawing/2014/main" id="{2AA35615-26BF-4D8C-AA4F-18A839096348}"/>
              </a:ext>
            </a:extLst>
          </p:cNvPr>
          <p:cNvSpPr/>
          <p:nvPr/>
        </p:nvSpPr>
        <p:spPr>
          <a:xfrm>
            <a:off x="5561195" y="4658552"/>
            <a:ext cx="1131153" cy="52304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Tree>
    <p:extLst>
      <p:ext uri="{BB962C8B-B14F-4D97-AF65-F5344CB8AC3E}">
        <p14:creationId xmlns:p14="http://schemas.microsoft.com/office/powerpoint/2010/main" val="767053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68183E-4FCC-4E6A-8FFF-E2A540F1B1F1}"/>
              </a:ext>
            </a:extLst>
          </p:cNvPr>
          <p:cNvSpPr>
            <a:spLocks noGrp="1"/>
          </p:cNvSpPr>
          <p:nvPr>
            <p:ph type="title"/>
          </p:nvPr>
        </p:nvSpPr>
        <p:spPr>
          <a:xfrm>
            <a:off x="1231847" y="450574"/>
            <a:ext cx="10353762" cy="970450"/>
          </a:xfrm>
        </p:spPr>
        <p:txBody>
          <a:bodyPr/>
          <a:lstStyle/>
          <a:p>
            <a:r>
              <a:rPr lang="es-ES" dirty="0"/>
              <a:t>Propiedades que aplicaremos (Padre)</a:t>
            </a:r>
            <a:endParaRPr lang="es-PE" dirty="0"/>
          </a:p>
        </p:txBody>
      </p:sp>
      <p:sp>
        <p:nvSpPr>
          <p:cNvPr id="5" name="Diagrama de flujo: terminador 4">
            <a:extLst>
              <a:ext uri="{FF2B5EF4-FFF2-40B4-BE49-F238E27FC236}">
                <a16:creationId xmlns:a16="http://schemas.microsoft.com/office/drawing/2014/main" id="{2757D647-BBCF-4E0C-8DDC-9DEBC9890C80}"/>
              </a:ext>
            </a:extLst>
          </p:cNvPr>
          <p:cNvSpPr/>
          <p:nvPr/>
        </p:nvSpPr>
        <p:spPr>
          <a:xfrm>
            <a:off x="820274" y="3026887"/>
            <a:ext cx="3817987" cy="1202677"/>
          </a:xfrm>
          <a:prstGeom prst="flowChartTerminato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PE" sz="2400" b="1" dirty="0">
                <a:latin typeface="Arial" panose="020B0604020202020204" pitchFamily="34" charset="0"/>
                <a:cs typeface="Arial" panose="020B0604020202020204" pitchFamily="34" charset="0"/>
              </a:rPr>
              <a:t>Flex-</a:t>
            </a:r>
            <a:r>
              <a:rPr lang="es-PE" sz="2400" b="1" dirty="0" err="1">
                <a:latin typeface="Arial" panose="020B0604020202020204" pitchFamily="34" charset="0"/>
                <a:cs typeface="Arial" panose="020B0604020202020204" pitchFamily="34" charset="0"/>
              </a:rPr>
              <a:t>direction</a:t>
            </a:r>
            <a:r>
              <a:rPr lang="es-PE" sz="2400" dirty="0">
                <a:latin typeface="Arial" panose="020B0604020202020204" pitchFamily="34" charset="0"/>
                <a:cs typeface="Arial" panose="020B0604020202020204" pitchFamily="34" charset="0"/>
              </a:rPr>
              <a:t>:</a:t>
            </a:r>
          </a:p>
        </p:txBody>
      </p:sp>
      <p:sp>
        <p:nvSpPr>
          <p:cNvPr id="8" name="Rectángulo: esquinas redondeadas 7">
            <a:extLst>
              <a:ext uri="{FF2B5EF4-FFF2-40B4-BE49-F238E27FC236}">
                <a16:creationId xmlns:a16="http://schemas.microsoft.com/office/drawing/2014/main" id="{6D1EDD28-2F14-4AD6-A8E2-B1ACA3026F01}"/>
              </a:ext>
            </a:extLst>
          </p:cNvPr>
          <p:cNvSpPr/>
          <p:nvPr/>
        </p:nvSpPr>
        <p:spPr>
          <a:xfrm>
            <a:off x="7227077" y="1443670"/>
            <a:ext cx="2262160" cy="993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latin typeface="Arial" panose="020B0604020202020204" pitchFamily="34" charset="0"/>
                <a:cs typeface="Arial" panose="020B0604020202020204" pitchFamily="34" charset="0"/>
              </a:rPr>
              <a:t>row</a:t>
            </a:r>
            <a:endParaRPr lang="es-PE" sz="2800" dirty="0">
              <a:latin typeface="Arial" panose="020B0604020202020204" pitchFamily="34" charset="0"/>
              <a:cs typeface="Arial" panose="020B0604020202020204" pitchFamily="34" charset="0"/>
            </a:endParaRPr>
          </a:p>
        </p:txBody>
      </p:sp>
      <p:sp>
        <p:nvSpPr>
          <p:cNvPr id="9" name="Rectángulo: esquinas redondeadas 8">
            <a:extLst>
              <a:ext uri="{FF2B5EF4-FFF2-40B4-BE49-F238E27FC236}">
                <a16:creationId xmlns:a16="http://schemas.microsoft.com/office/drawing/2014/main" id="{F55A1EB7-537A-4828-9AB2-9B7BB5545F2E}"/>
              </a:ext>
            </a:extLst>
          </p:cNvPr>
          <p:cNvSpPr/>
          <p:nvPr/>
        </p:nvSpPr>
        <p:spPr>
          <a:xfrm>
            <a:off x="5727598" y="5505954"/>
            <a:ext cx="3238855" cy="970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latin typeface="Arial" panose="020B0604020202020204" pitchFamily="34" charset="0"/>
                <a:cs typeface="Arial" panose="020B0604020202020204" pitchFamily="34" charset="0"/>
              </a:rPr>
              <a:t>column-reverse</a:t>
            </a:r>
            <a:endParaRPr lang="es-PE" sz="2800" dirty="0">
              <a:latin typeface="Arial" panose="020B0604020202020204" pitchFamily="34" charset="0"/>
              <a:cs typeface="Arial" panose="020B0604020202020204" pitchFamily="34" charset="0"/>
            </a:endParaRPr>
          </a:p>
        </p:txBody>
      </p:sp>
      <p:sp>
        <p:nvSpPr>
          <p:cNvPr id="10" name="Rectángulo: esquinas redondeadas 9">
            <a:extLst>
              <a:ext uri="{FF2B5EF4-FFF2-40B4-BE49-F238E27FC236}">
                <a16:creationId xmlns:a16="http://schemas.microsoft.com/office/drawing/2014/main" id="{6E8EEDD4-BF4A-4BD5-8CBE-C11F3252E696}"/>
              </a:ext>
            </a:extLst>
          </p:cNvPr>
          <p:cNvSpPr/>
          <p:nvPr/>
        </p:nvSpPr>
        <p:spPr>
          <a:xfrm>
            <a:off x="7347026" y="4173728"/>
            <a:ext cx="2262160" cy="970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latin typeface="Arial" panose="020B0604020202020204" pitchFamily="34" charset="0"/>
                <a:cs typeface="Arial" panose="020B0604020202020204" pitchFamily="34" charset="0"/>
              </a:rPr>
              <a:t>column</a:t>
            </a:r>
            <a:endParaRPr lang="es-PE" sz="2800" dirty="0">
              <a:solidFill>
                <a:schemeClr val="tx1"/>
              </a:solidFill>
              <a:latin typeface="Arial" panose="020B0604020202020204" pitchFamily="34" charset="0"/>
              <a:cs typeface="Arial" panose="020B0604020202020204" pitchFamily="34" charset="0"/>
            </a:endParaRPr>
          </a:p>
        </p:txBody>
      </p:sp>
      <p:sp>
        <p:nvSpPr>
          <p:cNvPr id="11" name="Rectángulo: esquinas redondeadas 10">
            <a:extLst>
              <a:ext uri="{FF2B5EF4-FFF2-40B4-BE49-F238E27FC236}">
                <a16:creationId xmlns:a16="http://schemas.microsoft.com/office/drawing/2014/main" id="{B5337933-736C-40DC-850E-EBB100C0A154}"/>
              </a:ext>
            </a:extLst>
          </p:cNvPr>
          <p:cNvSpPr/>
          <p:nvPr/>
        </p:nvSpPr>
        <p:spPr>
          <a:xfrm>
            <a:off x="5670996" y="2753252"/>
            <a:ext cx="3112161" cy="10165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latin typeface="Arial" panose="020B0604020202020204" pitchFamily="34" charset="0"/>
                <a:cs typeface="Arial" panose="020B0604020202020204" pitchFamily="34" charset="0"/>
              </a:rPr>
              <a:t>   row-reverse	</a:t>
            </a:r>
            <a:endParaRPr lang="es-PE"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7045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3EC9E0-88C2-4B93-AE04-8E0C299929D3}"/>
              </a:ext>
            </a:extLst>
          </p:cNvPr>
          <p:cNvSpPr>
            <a:spLocks noGrp="1"/>
          </p:cNvSpPr>
          <p:nvPr>
            <p:ph idx="1"/>
          </p:nvPr>
        </p:nvSpPr>
        <p:spPr>
          <a:xfrm>
            <a:off x="741515" y="778292"/>
            <a:ext cx="10483075" cy="1275794"/>
          </a:xfrm>
        </p:spPr>
        <p:txBody>
          <a:bodyPr>
            <a:normAutofit/>
          </a:bodyPr>
          <a:lstStyle/>
          <a:p>
            <a:r>
              <a:rPr lang="es-ES" sz="2400" b="1" dirty="0">
                <a:effectLst/>
                <a:latin typeface="Arial" panose="020B0604020202020204" pitchFamily="34" charset="0"/>
                <a:cs typeface="Arial" panose="020B0604020202020204" pitchFamily="34" charset="0"/>
              </a:rPr>
              <a:t>flex-direction: row;</a:t>
            </a:r>
            <a:r>
              <a:rPr lang="es-ES" sz="2400" dirty="0">
                <a:effectLst/>
                <a:latin typeface="Arial" panose="020B0604020202020204" pitchFamily="34" charset="0"/>
                <a:cs typeface="Arial" panose="020B0604020202020204" pitchFamily="34" charset="0"/>
              </a:rPr>
              <a:t> es la propiedad por defecto y lo que nos permite es tener los elementos uno al lado del otro (parecido a como utilizábamos float left).</a:t>
            </a:r>
            <a:endParaRPr lang="es-PE" sz="2400"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5053A6A1-9EA1-49EC-9004-06E6462FEE39}"/>
              </a:ext>
            </a:extLst>
          </p:cNvPr>
          <p:cNvPicPr>
            <a:picLocks noChangeAspect="1"/>
          </p:cNvPicPr>
          <p:nvPr/>
        </p:nvPicPr>
        <p:blipFill>
          <a:blip r:embed="rId2"/>
          <a:stretch>
            <a:fillRect/>
          </a:stretch>
        </p:blipFill>
        <p:spPr>
          <a:xfrm>
            <a:off x="2723885" y="2691433"/>
            <a:ext cx="7161202" cy="2874479"/>
          </a:xfrm>
          <a:prstGeom prst="rect">
            <a:avLst/>
          </a:prstGeom>
        </p:spPr>
      </p:pic>
    </p:spTree>
    <p:extLst>
      <p:ext uri="{BB962C8B-B14F-4D97-AF65-F5344CB8AC3E}">
        <p14:creationId xmlns:p14="http://schemas.microsoft.com/office/powerpoint/2010/main" val="2626122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3EC9E0-88C2-4B93-AE04-8E0C299929D3}"/>
              </a:ext>
            </a:extLst>
          </p:cNvPr>
          <p:cNvSpPr>
            <a:spLocks noGrp="1"/>
          </p:cNvSpPr>
          <p:nvPr>
            <p:ph idx="1"/>
          </p:nvPr>
        </p:nvSpPr>
        <p:spPr>
          <a:xfrm>
            <a:off x="1199019" y="818049"/>
            <a:ext cx="9793962" cy="984247"/>
          </a:xfrm>
        </p:spPr>
        <p:txBody>
          <a:bodyPr>
            <a:normAutofit/>
          </a:bodyPr>
          <a:lstStyle/>
          <a:p>
            <a:r>
              <a:rPr lang="es-ES" sz="2400" b="1" dirty="0">
                <a:effectLst/>
                <a:latin typeface="Arial" panose="020B0604020202020204" pitchFamily="34" charset="0"/>
                <a:cs typeface="Arial" panose="020B0604020202020204" pitchFamily="34" charset="0"/>
              </a:rPr>
              <a:t>flex-direction: row-reverse;</a:t>
            </a:r>
            <a:r>
              <a:rPr lang="es-ES" sz="2400" dirty="0">
                <a:effectLst/>
                <a:latin typeface="Arial" panose="020B0604020202020204" pitchFamily="34" charset="0"/>
                <a:cs typeface="Arial" panose="020B0604020202020204" pitchFamily="34" charset="0"/>
              </a:rPr>
              <a:t> Coloca los elementos en línea pero de forma inversa.</a:t>
            </a:r>
            <a:endParaRPr lang="es-PE" sz="2400" dirty="0">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6A9E3048-080B-4B10-8801-91AF01117CBE}"/>
              </a:ext>
            </a:extLst>
          </p:cNvPr>
          <p:cNvPicPr>
            <a:picLocks noChangeAspect="1"/>
          </p:cNvPicPr>
          <p:nvPr/>
        </p:nvPicPr>
        <p:blipFill rotWithShape="1">
          <a:blip r:embed="rId2"/>
          <a:srcRect l="25757" t="-442"/>
          <a:stretch/>
        </p:blipFill>
        <p:spPr>
          <a:xfrm>
            <a:off x="2319130" y="2544418"/>
            <a:ext cx="7882351" cy="3018389"/>
          </a:xfrm>
          <a:prstGeom prst="rect">
            <a:avLst/>
          </a:prstGeom>
        </p:spPr>
      </p:pic>
    </p:spTree>
    <p:extLst>
      <p:ext uri="{BB962C8B-B14F-4D97-AF65-F5344CB8AC3E}">
        <p14:creationId xmlns:p14="http://schemas.microsoft.com/office/powerpoint/2010/main" val="653263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TM04033929[[fn=Pizarra]]</Template>
  <TotalTime>1708</TotalTime>
  <Words>247</Words>
  <Application>Microsoft Office PowerPoint</Application>
  <PresentationFormat>Panorámica</PresentationFormat>
  <Paragraphs>58</Paragraphs>
  <Slides>32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32</vt:i4>
      </vt:variant>
    </vt:vector>
  </HeadingPairs>
  <TitlesOfParts>
    <vt:vector size="36" baseType="lpstr">
      <vt:lpstr>Arial</vt:lpstr>
      <vt:lpstr>Calisto MT</vt:lpstr>
      <vt:lpstr>Wingdings 2</vt:lpstr>
      <vt:lpstr>Pizarra</vt:lpstr>
      <vt:lpstr>Presentación de PowerPoint</vt:lpstr>
      <vt:lpstr>AGENDA</vt:lpstr>
      <vt:lpstr>Presentación de PowerPoint</vt:lpstr>
      <vt:lpstr>Presentación de PowerPoint</vt:lpstr>
      <vt:lpstr>¿Que es Flexbox?</vt:lpstr>
      <vt:lpstr>¿Qué tenemos que saber?</vt:lpstr>
      <vt:lpstr>Propiedades que aplicaremos (Padre)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Align-items: Posiciona los elementos hijos verticalmente.</vt:lpstr>
      <vt:lpstr>Presentación de PowerPoint</vt:lpstr>
      <vt:lpstr>Presentación de PowerPoint</vt:lpstr>
      <vt:lpstr>Presentación de PowerPoint</vt:lpstr>
      <vt:lpstr>Presentación de PowerPoint</vt:lpstr>
      <vt:lpstr>Presentación de PowerPoint</vt:lpstr>
      <vt:lpstr>align-content: Ojo, solo funciona cuando hay más de una línea de elementos hijos. Es igual a la propiedad «aling-items», por lo tanto tienes que elegir cual de las dos ocupar.</vt:lpstr>
      <vt:lpstr>Presentación de PowerPoint</vt:lpstr>
      <vt:lpstr>Presentación de PowerPoint</vt:lpstr>
      <vt:lpstr>Presentación de PowerPoint</vt:lpstr>
      <vt:lpstr>Presentación de PowerPoint</vt:lpstr>
      <vt:lpstr>Presentación de PowerPoint</vt:lpstr>
      <vt:lpstr>Presentación de PowerPoint</vt:lpstr>
      <vt:lpstr> 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PC 04</dc:creator>
  <cp:lastModifiedBy>USER</cp:lastModifiedBy>
  <cp:revision>66</cp:revision>
  <dcterms:created xsi:type="dcterms:W3CDTF">2019-09-30T18:36:00Z</dcterms:created>
  <dcterms:modified xsi:type="dcterms:W3CDTF">2019-10-07T23:08:01Z</dcterms:modified>
</cp:coreProperties>
</file>