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7" r:id="rId10"/>
    <p:sldId id="288" r:id="rId11"/>
    <p:sldId id="284" r:id="rId12"/>
    <p:sldId id="285" r:id="rId13"/>
    <p:sldId id="289" r:id="rId14"/>
    <p:sldId id="286" r:id="rId15"/>
    <p:sldId id="290" r:id="rId16"/>
    <p:sldId id="295" r:id="rId17"/>
    <p:sldId id="294" r:id="rId18"/>
    <p:sldId id="298" r:id="rId19"/>
    <p:sldId id="304" r:id="rId20"/>
    <p:sldId id="305" r:id="rId21"/>
    <p:sldId id="291" r:id="rId22"/>
    <p:sldId id="270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EE5E22-0D12-4D69-A394-4FFC6A8DFB7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ED6C3BB2-ED5F-4368-AD02-FC81C01752D7}">
      <dgm:prSet phldrT="[Texto]"/>
      <dgm:spPr/>
      <dgm:t>
        <a:bodyPr/>
        <a:lstStyle/>
        <a:p>
          <a:r>
            <a:rPr lang="es-ES" dirty="0"/>
            <a:t>BABEL: Es una librería que nos permitirá convertir el código de es6 a JavaScript.</a:t>
          </a:r>
          <a:endParaRPr lang="es-PE" dirty="0"/>
        </a:p>
      </dgm:t>
    </dgm:pt>
    <dgm:pt modelId="{E8D2A7FD-9B7E-4AF0-83C2-0724F30D0062}" type="parTrans" cxnId="{91719CD0-44F3-4756-ABE5-ED5F5263EB8B}">
      <dgm:prSet/>
      <dgm:spPr/>
      <dgm:t>
        <a:bodyPr/>
        <a:lstStyle/>
        <a:p>
          <a:endParaRPr lang="es-PE"/>
        </a:p>
      </dgm:t>
    </dgm:pt>
    <dgm:pt modelId="{503D7677-F474-450E-9E8C-E934D2248F52}" type="sibTrans" cxnId="{91719CD0-44F3-4756-ABE5-ED5F5263EB8B}">
      <dgm:prSet/>
      <dgm:spPr/>
      <dgm:t>
        <a:bodyPr/>
        <a:lstStyle/>
        <a:p>
          <a:endParaRPr lang="es-PE"/>
        </a:p>
      </dgm:t>
    </dgm:pt>
    <dgm:pt modelId="{834D268A-9B8B-4F8C-9F5B-10D9DD50E514}">
      <dgm:prSet phldrT="[Texto]"/>
      <dgm:spPr/>
      <dgm:t>
        <a:bodyPr/>
        <a:lstStyle/>
        <a:p>
          <a:r>
            <a:rPr lang="es-ES" dirty="0"/>
            <a:t>NPM: gestor de paquetes</a:t>
          </a:r>
          <a:endParaRPr lang="es-PE" dirty="0"/>
        </a:p>
      </dgm:t>
    </dgm:pt>
    <dgm:pt modelId="{B4A170AC-BB27-437C-A9DA-4AAB56DA07E2}" type="parTrans" cxnId="{2E208C08-2884-4373-9420-41921EADCC55}">
      <dgm:prSet/>
      <dgm:spPr/>
      <dgm:t>
        <a:bodyPr/>
        <a:lstStyle/>
        <a:p>
          <a:endParaRPr lang="es-PE"/>
        </a:p>
      </dgm:t>
    </dgm:pt>
    <dgm:pt modelId="{D20ED397-6CF0-407B-AAB4-28F4F8BB3F5D}" type="sibTrans" cxnId="{2E208C08-2884-4373-9420-41921EADCC55}">
      <dgm:prSet/>
      <dgm:spPr/>
      <dgm:t>
        <a:bodyPr/>
        <a:lstStyle/>
        <a:p>
          <a:endParaRPr lang="es-PE"/>
        </a:p>
      </dgm:t>
    </dgm:pt>
    <dgm:pt modelId="{E28B03A2-256C-4E10-A9DC-EB4711D4C901}">
      <dgm:prSet phldrT="[Texto]"/>
      <dgm:spPr/>
      <dgm:t>
        <a:bodyPr/>
        <a:lstStyle/>
        <a:p>
          <a:r>
            <a:rPr lang="es-ES" dirty="0"/>
            <a:t>NODEJS: </a:t>
          </a:r>
          <a:r>
            <a:rPr lang="es-ES" b="0" i="0" dirty="0"/>
            <a:t>Node es un programa de servidor. </a:t>
          </a:r>
          <a:r>
            <a:rPr lang="es-ES" dirty="0"/>
            <a:t> </a:t>
          </a:r>
          <a:endParaRPr lang="es-PE" dirty="0"/>
        </a:p>
      </dgm:t>
    </dgm:pt>
    <dgm:pt modelId="{2E567EDA-BC42-4271-BAA2-279623617AFB}" type="parTrans" cxnId="{7FF0C9BE-F42C-42EE-88E8-F4C5CE2EB985}">
      <dgm:prSet/>
      <dgm:spPr/>
      <dgm:t>
        <a:bodyPr/>
        <a:lstStyle/>
        <a:p>
          <a:endParaRPr lang="es-PE"/>
        </a:p>
      </dgm:t>
    </dgm:pt>
    <dgm:pt modelId="{8522E9A5-928E-4A5F-B4CB-F3F26A11AB75}" type="sibTrans" cxnId="{7FF0C9BE-F42C-42EE-88E8-F4C5CE2EB985}">
      <dgm:prSet/>
      <dgm:spPr/>
      <dgm:t>
        <a:bodyPr/>
        <a:lstStyle/>
        <a:p>
          <a:endParaRPr lang="es-PE"/>
        </a:p>
      </dgm:t>
    </dgm:pt>
    <dgm:pt modelId="{DBED14A6-CA67-4582-997F-E5DA1A81ED2D}" type="pres">
      <dgm:prSet presAssocID="{BCEE5E22-0D12-4D69-A394-4FFC6A8DFB7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4762D4FD-AA1C-4627-9560-CDE3520BA1EC}" type="pres">
      <dgm:prSet presAssocID="{BCEE5E22-0D12-4D69-A394-4FFC6A8DFB7A}" presName="Name1" presStyleCnt="0"/>
      <dgm:spPr/>
    </dgm:pt>
    <dgm:pt modelId="{682C287D-F9D1-46E9-B0EE-44B89CD55587}" type="pres">
      <dgm:prSet presAssocID="{BCEE5E22-0D12-4D69-A394-4FFC6A8DFB7A}" presName="cycle" presStyleCnt="0"/>
      <dgm:spPr/>
    </dgm:pt>
    <dgm:pt modelId="{D4295D44-73A8-4753-81DD-370F73480A19}" type="pres">
      <dgm:prSet presAssocID="{BCEE5E22-0D12-4D69-A394-4FFC6A8DFB7A}" presName="srcNode" presStyleLbl="node1" presStyleIdx="0" presStyleCnt="3"/>
      <dgm:spPr/>
    </dgm:pt>
    <dgm:pt modelId="{B61E09EA-BB50-4C0F-AC79-E1C8603C9FF7}" type="pres">
      <dgm:prSet presAssocID="{BCEE5E22-0D12-4D69-A394-4FFC6A8DFB7A}" presName="conn" presStyleLbl="parChTrans1D2" presStyleIdx="0" presStyleCnt="1"/>
      <dgm:spPr/>
      <dgm:t>
        <a:bodyPr/>
        <a:lstStyle/>
        <a:p>
          <a:endParaRPr lang="es-ES"/>
        </a:p>
      </dgm:t>
    </dgm:pt>
    <dgm:pt modelId="{49182872-5F63-455F-AC46-D4D4C4046FA0}" type="pres">
      <dgm:prSet presAssocID="{BCEE5E22-0D12-4D69-A394-4FFC6A8DFB7A}" presName="extraNode" presStyleLbl="node1" presStyleIdx="0" presStyleCnt="3"/>
      <dgm:spPr/>
    </dgm:pt>
    <dgm:pt modelId="{7298E3FD-17F1-4934-A151-EE194C45EF90}" type="pres">
      <dgm:prSet presAssocID="{BCEE5E22-0D12-4D69-A394-4FFC6A8DFB7A}" presName="dstNode" presStyleLbl="node1" presStyleIdx="0" presStyleCnt="3"/>
      <dgm:spPr/>
    </dgm:pt>
    <dgm:pt modelId="{F15409D1-3BDB-410A-BA5F-8C02D905300E}" type="pres">
      <dgm:prSet presAssocID="{ED6C3BB2-ED5F-4368-AD02-FC81C01752D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24C93E-6E3A-46F2-9F9F-58DC6F923FAA}" type="pres">
      <dgm:prSet presAssocID="{ED6C3BB2-ED5F-4368-AD02-FC81C01752D7}" presName="accent_1" presStyleCnt="0"/>
      <dgm:spPr/>
    </dgm:pt>
    <dgm:pt modelId="{BCDE3F18-BF2C-48D5-BB7A-98F7B4FB690E}" type="pres">
      <dgm:prSet presAssocID="{ED6C3BB2-ED5F-4368-AD02-FC81C01752D7}" presName="accentRepeatNode" presStyleLbl="solidFgAcc1" presStyleIdx="0" presStyleCnt="3"/>
      <dgm:spPr/>
    </dgm:pt>
    <dgm:pt modelId="{83B96F99-758D-4121-AB56-29065ED60B37}" type="pres">
      <dgm:prSet presAssocID="{834D268A-9B8B-4F8C-9F5B-10D9DD50E51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983FDC-ED33-43A6-8FC0-64DB4E5B3C03}" type="pres">
      <dgm:prSet presAssocID="{834D268A-9B8B-4F8C-9F5B-10D9DD50E514}" presName="accent_2" presStyleCnt="0"/>
      <dgm:spPr/>
    </dgm:pt>
    <dgm:pt modelId="{C45C04C2-D10D-4B16-B492-101D4FCA4728}" type="pres">
      <dgm:prSet presAssocID="{834D268A-9B8B-4F8C-9F5B-10D9DD50E514}" presName="accentRepeatNode" presStyleLbl="solidFgAcc1" presStyleIdx="1" presStyleCnt="3"/>
      <dgm:spPr/>
    </dgm:pt>
    <dgm:pt modelId="{28D7F7F6-6095-4093-83CE-8A23B8811AC7}" type="pres">
      <dgm:prSet presAssocID="{E28B03A2-256C-4E10-A9DC-EB4711D4C90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A53012-AF41-468E-B213-45813DCDA63B}" type="pres">
      <dgm:prSet presAssocID="{E28B03A2-256C-4E10-A9DC-EB4711D4C901}" presName="accent_3" presStyleCnt="0"/>
      <dgm:spPr/>
    </dgm:pt>
    <dgm:pt modelId="{6584492F-4236-4C0B-A95D-FA9B22F08A10}" type="pres">
      <dgm:prSet presAssocID="{E28B03A2-256C-4E10-A9DC-EB4711D4C901}" presName="accentRepeatNode" presStyleLbl="solidFgAcc1" presStyleIdx="2" presStyleCnt="3"/>
      <dgm:spPr/>
    </dgm:pt>
  </dgm:ptLst>
  <dgm:cxnLst>
    <dgm:cxn modelId="{2E208C08-2884-4373-9420-41921EADCC55}" srcId="{BCEE5E22-0D12-4D69-A394-4FFC6A8DFB7A}" destId="{834D268A-9B8B-4F8C-9F5B-10D9DD50E514}" srcOrd="1" destOrd="0" parTransId="{B4A170AC-BB27-437C-A9DA-4AAB56DA07E2}" sibTransId="{D20ED397-6CF0-407B-AAB4-28F4F8BB3F5D}"/>
    <dgm:cxn modelId="{91719CD0-44F3-4756-ABE5-ED5F5263EB8B}" srcId="{BCEE5E22-0D12-4D69-A394-4FFC6A8DFB7A}" destId="{ED6C3BB2-ED5F-4368-AD02-FC81C01752D7}" srcOrd="0" destOrd="0" parTransId="{E8D2A7FD-9B7E-4AF0-83C2-0724F30D0062}" sibTransId="{503D7677-F474-450E-9E8C-E934D2248F52}"/>
    <dgm:cxn modelId="{13196EFC-BB3F-46F0-88AD-BE889523ADFE}" type="presOf" srcId="{BCEE5E22-0D12-4D69-A394-4FFC6A8DFB7A}" destId="{DBED14A6-CA67-4582-997F-E5DA1A81ED2D}" srcOrd="0" destOrd="0" presId="urn:microsoft.com/office/officeart/2008/layout/VerticalCurvedList"/>
    <dgm:cxn modelId="{DC2DFFDE-B6A5-4D21-92B6-1979748EC297}" type="presOf" srcId="{834D268A-9B8B-4F8C-9F5B-10D9DD50E514}" destId="{83B96F99-758D-4121-AB56-29065ED60B37}" srcOrd="0" destOrd="0" presId="urn:microsoft.com/office/officeart/2008/layout/VerticalCurvedList"/>
    <dgm:cxn modelId="{7FF0C9BE-F42C-42EE-88E8-F4C5CE2EB985}" srcId="{BCEE5E22-0D12-4D69-A394-4FFC6A8DFB7A}" destId="{E28B03A2-256C-4E10-A9DC-EB4711D4C901}" srcOrd="2" destOrd="0" parTransId="{2E567EDA-BC42-4271-BAA2-279623617AFB}" sibTransId="{8522E9A5-928E-4A5F-B4CB-F3F26A11AB75}"/>
    <dgm:cxn modelId="{C46EF514-AB33-44AC-B3AE-31188117E489}" type="presOf" srcId="{ED6C3BB2-ED5F-4368-AD02-FC81C01752D7}" destId="{F15409D1-3BDB-410A-BA5F-8C02D905300E}" srcOrd="0" destOrd="0" presId="urn:microsoft.com/office/officeart/2008/layout/VerticalCurvedList"/>
    <dgm:cxn modelId="{96E70771-01AA-425F-B8A3-CE110563E9CE}" type="presOf" srcId="{E28B03A2-256C-4E10-A9DC-EB4711D4C901}" destId="{28D7F7F6-6095-4093-83CE-8A23B8811AC7}" srcOrd="0" destOrd="0" presId="urn:microsoft.com/office/officeart/2008/layout/VerticalCurvedList"/>
    <dgm:cxn modelId="{046C3F6E-5209-4BA5-9F76-AE4BCFCA17A4}" type="presOf" srcId="{503D7677-F474-450E-9E8C-E934D2248F52}" destId="{B61E09EA-BB50-4C0F-AC79-E1C8603C9FF7}" srcOrd="0" destOrd="0" presId="urn:microsoft.com/office/officeart/2008/layout/VerticalCurvedList"/>
    <dgm:cxn modelId="{790E0AB4-6CEB-443C-99F4-BE591266BEDD}" type="presParOf" srcId="{DBED14A6-CA67-4582-997F-E5DA1A81ED2D}" destId="{4762D4FD-AA1C-4627-9560-CDE3520BA1EC}" srcOrd="0" destOrd="0" presId="urn:microsoft.com/office/officeart/2008/layout/VerticalCurvedList"/>
    <dgm:cxn modelId="{46690330-1882-47DF-B815-20F3ED6A6ED1}" type="presParOf" srcId="{4762D4FD-AA1C-4627-9560-CDE3520BA1EC}" destId="{682C287D-F9D1-46E9-B0EE-44B89CD55587}" srcOrd="0" destOrd="0" presId="urn:microsoft.com/office/officeart/2008/layout/VerticalCurvedList"/>
    <dgm:cxn modelId="{7F36DF3A-445D-4A20-89A0-B7E5F8958B56}" type="presParOf" srcId="{682C287D-F9D1-46E9-B0EE-44B89CD55587}" destId="{D4295D44-73A8-4753-81DD-370F73480A19}" srcOrd="0" destOrd="0" presId="urn:microsoft.com/office/officeart/2008/layout/VerticalCurvedList"/>
    <dgm:cxn modelId="{2516441E-2124-4C7F-BCCC-A6E6E293E063}" type="presParOf" srcId="{682C287D-F9D1-46E9-B0EE-44B89CD55587}" destId="{B61E09EA-BB50-4C0F-AC79-E1C8603C9FF7}" srcOrd="1" destOrd="0" presId="urn:microsoft.com/office/officeart/2008/layout/VerticalCurvedList"/>
    <dgm:cxn modelId="{7D5B9B35-CBB3-43A5-8EF4-37E010188882}" type="presParOf" srcId="{682C287D-F9D1-46E9-B0EE-44B89CD55587}" destId="{49182872-5F63-455F-AC46-D4D4C4046FA0}" srcOrd="2" destOrd="0" presId="urn:microsoft.com/office/officeart/2008/layout/VerticalCurvedList"/>
    <dgm:cxn modelId="{E08E68D2-6F23-4F87-AAEF-E8F42173E699}" type="presParOf" srcId="{682C287D-F9D1-46E9-B0EE-44B89CD55587}" destId="{7298E3FD-17F1-4934-A151-EE194C45EF90}" srcOrd="3" destOrd="0" presId="urn:microsoft.com/office/officeart/2008/layout/VerticalCurvedList"/>
    <dgm:cxn modelId="{EE4F635E-1074-4396-9D71-C1B3EF3C15B7}" type="presParOf" srcId="{4762D4FD-AA1C-4627-9560-CDE3520BA1EC}" destId="{F15409D1-3BDB-410A-BA5F-8C02D905300E}" srcOrd="1" destOrd="0" presId="urn:microsoft.com/office/officeart/2008/layout/VerticalCurvedList"/>
    <dgm:cxn modelId="{AB9BAEED-9BF4-4DC4-A7D4-4FA030B25C27}" type="presParOf" srcId="{4762D4FD-AA1C-4627-9560-CDE3520BA1EC}" destId="{8E24C93E-6E3A-46F2-9F9F-58DC6F923FAA}" srcOrd="2" destOrd="0" presId="urn:microsoft.com/office/officeart/2008/layout/VerticalCurvedList"/>
    <dgm:cxn modelId="{51A3B110-01DC-47D2-B471-ECD41BA4C5DA}" type="presParOf" srcId="{8E24C93E-6E3A-46F2-9F9F-58DC6F923FAA}" destId="{BCDE3F18-BF2C-48D5-BB7A-98F7B4FB690E}" srcOrd="0" destOrd="0" presId="urn:microsoft.com/office/officeart/2008/layout/VerticalCurvedList"/>
    <dgm:cxn modelId="{1875208A-BEEC-44B7-AD51-2B4B3BFCEB0F}" type="presParOf" srcId="{4762D4FD-AA1C-4627-9560-CDE3520BA1EC}" destId="{83B96F99-758D-4121-AB56-29065ED60B37}" srcOrd="3" destOrd="0" presId="urn:microsoft.com/office/officeart/2008/layout/VerticalCurvedList"/>
    <dgm:cxn modelId="{BBDA5E1F-66FD-4FCC-908D-CB1D2A4DD92C}" type="presParOf" srcId="{4762D4FD-AA1C-4627-9560-CDE3520BA1EC}" destId="{25983FDC-ED33-43A6-8FC0-64DB4E5B3C03}" srcOrd="4" destOrd="0" presId="urn:microsoft.com/office/officeart/2008/layout/VerticalCurvedList"/>
    <dgm:cxn modelId="{DFE1E6F2-AFF6-4AB2-BA7D-D3AA5F5E88F5}" type="presParOf" srcId="{25983FDC-ED33-43A6-8FC0-64DB4E5B3C03}" destId="{C45C04C2-D10D-4B16-B492-101D4FCA4728}" srcOrd="0" destOrd="0" presId="urn:microsoft.com/office/officeart/2008/layout/VerticalCurvedList"/>
    <dgm:cxn modelId="{71515A2E-B1B2-409D-A4B0-EA7C15C46653}" type="presParOf" srcId="{4762D4FD-AA1C-4627-9560-CDE3520BA1EC}" destId="{28D7F7F6-6095-4093-83CE-8A23B8811AC7}" srcOrd="5" destOrd="0" presId="urn:microsoft.com/office/officeart/2008/layout/VerticalCurvedList"/>
    <dgm:cxn modelId="{C8C34F02-4A94-49CA-9B73-50C985FFD7F3}" type="presParOf" srcId="{4762D4FD-AA1C-4627-9560-CDE3520BA1EC}" destId="{39A53012-AF41-468E-B213-45813DCDA63B}" srcOrd="6" destOrd="0" presId="urn:microsoft.com/office/officeart/2008/layout/VerticalCurvedList"/>
    <dgm:cxn modelId="{4E846372-E46F-463A-B73C-63DD9FBA7CC8}" type="presParOf" srcId="{39A53012-AF41-468E-B213-45813DCDA63B}" destId="{6584492F-4236-4C0B-A95D-FA9B22F08A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E09EA-BB50-4C0F-AC79-E1C8603C9FF7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409D1-3BDB-410A-BA5F-8C02D905300E}">
      <dsp:nvSpPr>
        <dsp:cNvPr id="0" name=""/>
        <dsp:cNvSpPr/>
      </dsp:nvSpPr>
      <dsp:spPr>
        <a:xfrm>
          <a:off x="752110" y="541866"/>
          <a:ext cx="8135176" cy="10837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/>
            <a:t>BABEL: Es una librería que nos permitirá convertir el código de es6 a JavaScript.</a:t>
          </a:r>
          <a:endParaRPr lang="es-PE" sz="3100" kern="1200" dirty="0"/>
        </a:p>
      </dsp:txBody>
      <dsp:txXfrm>
        <a:off x="752110" y="541866"/>
        <a:ext cx="8135176" cy="1083733"/>
      </dsp:txXfrm>
    </dsp:sp>
    <dsp:sp modelId="{BCDE3F18-BF2C-48D5-BB7A-98F7B4FB690E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96F99-758D-4121-AB56-29065ED60B37}">
      <dsp:nvSpPr>
        <dsp:cNvPr id="0" name=""/>
        <dsp:cNvSpPr/>
      </dsp:nvSpPr>
      <dsp:spPr>
        <a:xfrm>
          <a:off x="1146048" y="2167466"/>
          <a:ext cx="7741239" cy="1083733"/>
        </a:xfrm>
        <a:prstGeom prst="rect">
          <a:avLst/>
        </a:prstGeom>
        <a:solidFill>
          <a:schemeClr val="accent5">
            <a:hueOff val="393725"/>
            <a:satOff val="21144"/>
            <a:lumOff val="-76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/>
            <a:t>NPM: gestor de paquetes</a:t>
          </a:r>
          <a:endParaRPr lang="es-PE" sz="3100" kern="1200" dirty="0"/>
        </a:p>
      </dsp:txBody>
      <dsp:txXfrm>
        <a:off x="1146048" y="2167466"/>
        <a:ext cx="7741239" cy="1083733"/>
      </dsp:txXfrm>
    </dsp:sp>
    <dsp:sp modelId="{C45C04C2-D10D-4B16-B492-101D4FCA4728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393725"/>
              <a:satOff val="21144"/>
              <a:lumOff val="-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7F7F6-6095-4093-83CE-8A23B8811AC7}">
      <dsp:nvSpPr>
        <dsp:cNvPr id="0" name=""/>
        <dsp:cNvSpPr/>
      </dsp:nvSpPr>
      <dsp:spPr>
        <a:xfrm>
          <a:off x="752110" y="3793066"/>
          <a:ext cx="8135176" cy="1083733"/>
        </a:xfrm>
        <a:prstGeom prst="rect">
          <a:avLst/>
        </a:prstGeom>
        <a:solidFill>
          <a:schemeClr val="accent5">
            <a:hueOff val="787450"/>
            <a:satOff val="42288"/>
            <a:lumOff val="-15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/>
            <a:t>NODEJS: </a:t>
          </a:r>
          <a:r>
            <a:rPr lang="es-ES" sz="3100" b="0" i="0" kern="1200" dirty="0"/>
            <a:t>Node es un programa de servidor. </a:t>
          </a:r>
          <a:r>
            <a:rPr lang="es-ES" sz="3100" kern="1200" dirty="0"/>
            <a:t> </a:t>
          </a:r>
          <a:endParaRPr lang="es-PE" sz="3100" kern="1200" dirty="0"/>
        </a:p>
      </dsp:txBody>
      <dsp:txXfrm>
        <a:off x="752110" y="3793066"/>
        <a:ext cx="8135176" cy="1083733"/>
      </dsp:txXfrm>
    </dsp:sp>
    <dsp:sp modelId="{6584492F-4236-4C0B-A95D-FA9B22F08A10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787450"/>
              <a:satOff val="42288"/>
              <a:lumOff val="-1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843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5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864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38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84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109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368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447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900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828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2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79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077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524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11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42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3C8-EAD1-4239-A570-95E8C15D4FB0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95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A5B3C8-EAD1-4239-A570-95E8C15D4FB0}" type="datetimeFigureOut">
              <a:rPr lang="es-PE" smtClean="0"/>
              <a:t>18/10/2019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2BB1F3-4456-4614-9338-C8B087DCB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0287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agogutierrez/ecmascript-es6-diferencias-notables-al-es5-83d3e33ae201" TargetMode="External"/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33378" y="1304790"/>
            <a:ext cx="30880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Sesión: 1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733378" y="3424536"/>
            <a:ext cx="8867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Por: Nefeli Joñoruco Morales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59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5ABDA1B-0109-4FD4-AE00-0EB07F949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6" y="2454264"/>
            <a:ext cx="11249408" cy="19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3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3968D5B-42A1-48FA-8DA8-30BCEBBCE6FE}"/>
              </a:ext>
            </a:extLst>
          </p:cNvPr>
          <p:cNvSpPr/>
          <p:nvPr/>
        </p:nvSpPr>
        <p:spPr>
          <a:xfrm>
            <a:off x="3352800" y="544286"/>
            <a:ext cx="5116285" cy="892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Template Strings</a:t>
            </a:r>
            <a:endParaRPr lang="es-P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757898A-3451-40C6-9B29-01EC5B5DA566}"/>
              </a:ext>
            </a:extLst>
          </p:cNvPr>
          <p:cNvSpPr/>
          <p:nvPr/>
        </p:nvSpPr>
        <p:spPr>
          <a:xfrm>
            <a:off x="2786742" y="1859340"/>
            <a:ext cx="71410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latin typeface="medium-content-serif-font"/>
              </a:rPr>
              <a:t>Esta técnica viene a reemplazar, de alguna forma, a la concatenación desmedida. Su característica principal es que nos permite incluir variables y operaciones dentro de la cadena.</a:t>
            </a:r>
            <a:endParaRPr lang="es-PE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574C68-1686-41E3-A602-679B319A6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6" y="4301039"/>
            <a:ext cx="5476874" cy="12003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4D2185D-5974-4AB2-8B0F-FAD77704E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4301039"/>
            <a:ext cx="4857750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2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3968D5B-42A1-48FA-8DA8-30BCEBBCE6FE}"/>
              </a:ext>
            </a:extLst>
          </p:cNvPr>
          <p:cNvSpPr/>
          <p:nvPr/>
        </p:nvSpPr>
        <p:spPr>
          <a:xfrm>
            <a:off x="3537857" y="326571"/>
            <a:ext cx="5116285" cy="892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Funcion flecha</a:t>
            </a:r>
            <a:endParaRPr lang="es-P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D71086B-4675-4BB9-97D5-4A4F9220376F}"/>
              </a:ext>
            </a:extLst>
          </p:cNvPr>
          <p:cNvSpPr/>
          <p:nvPr/>
        </p:nvSpPr>
        <p:spPr>
          <a:xfrm>
            <a:off x="2002971" y="1678130"/>
            <a:ext cx="86650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dirty="0">
                <a:latin typeface="medium-content-serif-font"/>
              </a:rPr>
              <a:t>Las Arrow Functions o Funciones Flecha(Conocidas en es Español) en EcmacScript 6 es una nueva forma de expresar las funciones que conoces en Javascript.</a:t>
            </a:r>
            <a:endParaRPr lang="es-PE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655017-344F-4AB6-AC39-C3E8EF659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57" y="3996728"/>
            <a:ext cx="2371725" cy="23662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0327BD3-3454-4AFB-84A5-3F42114D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996728"/>
            <a:ext cx="2438400" cy="233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9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C2C345D-D91B-4661-8F30-D420EEF7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33" y="2029505"/>
            <a:ext cx="11361134" cy="27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3968D5B-42A1-48FA-8DA8-30BCEBBCE6FE}"/>
              </a:ext>
            </a:extLst>
          </p:cNvPr>
          <p:cNvSpPr/>
          <p:nvPr/>
        </p:nvSpPr>
        <p:spPr>
          <a:xfrm>
            <a:off x="3352800" y="544286"/>
            <a:ext cx="5116285" cy="892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endParaRPr lang="es-P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B67D5C-F435-49FC-A112-1CA2790C4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28" y="1988682"/>
            <a:ext cx="11425944" cy="10974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EF186E-3137-435D-92E4-D1E5196E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5" y="3637867"/>
            <a:ext cx="5921829" cy="184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0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182EDFB-5398-4C01-8391-CDEA3606B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06" y="1027340"/>
            <a:ext cx="11465188" cy="11498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BFB180-813C-4B27-B444-640D00BD1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06" y="3086780"/>
            <a:ext cx="11550174" cy="200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49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72" y="292504"/>
            <a:ext cx="2216368" cy="66969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23950" y="1778922"/>
            <a:ext cx="5070764" cy="31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 smtClean="0"/>
              <a:t>Devuelve el primer elemento del Array que cumple con la función proporcionada.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 smtClean="0"/>
              <a:t>De lo contrario devuelve undefined.</a:t>
            </a:r>
            <a:endParaRPr lang="en-U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156" y="1525125"/>
            <a:ext cx="6106477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057" y="402735"/>
            <a:ext cx="3050944" cy="61369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3950" y="1778922"/>
            <a:ext cx="5070764" cy="31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 smtClean="0"/>
              <a:t>Verifica si incluye o no un elemento determinado dentro de un </a:t>
            </a:r>
            <a:r>
              <a:rPr lang="es-ES" sz="2400" dirty="0" err="1" smtClean="0"/>
              <a:t>array</a:t>
            </a:r>
            <a:r>
              <a:rPr lang="es-ES" sz="2400" dirty="0" smtClean="0"/>
              <a:t>, devuelve true o false según corresponda.</a:t>
            </a:r>
          </a:p>
          <a:p>
            <a:endParaRPr lang="es-ES" sz="2400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70" y="2058351"/>
            <a:ext cx="6126742" cy="17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1" y="617653"/>
            <a:ext cx="1848974" cy="5581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617653"/>
            <a:ext cx="1957907" cy="43904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895394" y="1679172"/>
            <a:ext cx="4995948" cy="19618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 smtClean="0"/>
              <a:t>Crea arreglos a partir de elementos normales (cadena);</a:t>
            </a:r>
          </a:p>
          <a:p>
            <a:endParaRPr lang="es-ES" sz="2400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704" y="4025784"/>
            <a:ext cx="4505325" cy="13335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/>
          <a:srcRect t="22121"/>
          <a:stretch/>
        </p:blipFill>
        <p:spPr>
          <a:xfrm>
            <a:off x="895394" y="5744092"/>
            <a:ext cx="5026839" cy="40732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6542507" y="1604357"/>
            <a:ext cx="4995948" cy="19618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 smtClean="0"/>
              <a:t>Nos permite obtener un carácter de un string al pasarle el index.</a:t>
            </a:r>
          </a:p>
          <a:p>
            <a:endParaRPr lang="es-ES" sz="2400" dirty="0" smtClean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15" y="3890095"/>
            <a:ext cx="5151628" cy="17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52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0806" b="-9302"/>
          <a:stretch/>
        </p:blipFill>
        <p:spPr>
          <a:xfrm>
            <a:off x="8296100" y="717619"/>
            <a:ext cx="1195301" cy="406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313" y="749181"/>
            <a:ext cx="1466850" cy="3429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517569" y="1465811"/>
            <a:ext cx="4995948" cy="19618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 smtClean="0"/>
              <a:t>Nos permite convertir el texto de mayúsculas a minúsculas.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25627" y="1465811"/>
            <a:ext cx="4995948" cy="19618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 smtClean="0"/>
              <a:t>Nos permite convertir el texto de minúsculas a mayúsculas.</a:t>
            </a:r>
          </a:p>
          <a:p>
            <a:endParaRPr lang="es-ES" sz="2400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627" y="4158267"/>
            <a:ext cx="5021441" cy="132397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680" y="4158267"/>
            <a:ext cx="5408407" cy="13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8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9013" y="484909"/>
            <a:ext cx="5944205" cy="949036"/>
          </a:xfrm>
        </p:spPr>
        <p:txBody>
          <a:bodyPr>
            <a:normAutofit/>
          </a:bodyPr>
          <a:lstStyle/>
          <a:p>
            <a:r>
              <a:rPr lang="es-PE" sz="4800" b="1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79012" y="2234360"/>
            <a:ext cx="7262159" cy="3571017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s-ES" sz="4400" b="1" dirty="0">
                <a:effectLst/>
              </a:rPr>
              <a:t>ES6</a:t>
            </a:r>
          </a:p>
          <a:p>
            <a:pPr fontAlgn="base"/>
            <a:r>
              <a:rPr lang="es-ES" sz="4400" b="1" dirty="0">
                <a:effectLst/>
              </a:rPr>
              <a:t>Herramientas</a:t>
            </a:r>
          </a:p>
          <a:p>
            <a:pPr fontAlgn="base"/>
            <a:r>
              <a:rPr lang="es-ES" sz="4400" b="1" dirty="0">
                <a:effectLst/>
              </a:rPr>
              <a:t>Variables</a:t>
            </a:r>
          </a:p>
          <a:p>
            <a:pPr fontAlgn="base"/>
            <a:r>
              <a:rPr lang="es-ES" sz="4400" b="1" dirty="0">
                <a:effectLst/>
              </a:rPr>
              <a:t>Template Strings</a:t>
            </a:r>
          </a:p>
          <a:p>
            <a:pPr fontAlgn="base"/>
            <a:r>
              <a:rPr lang="es-ES" sz="4400" b="1" dirty="0">
                <a:effectLst/>
              </a:rPr>
              <a:t>Funcion flecha</a:t>
            </a:r>
          </a:p>
          <a:p>
            <a:pPr fontAlgn="base"/>
            <a:r>
              <a:rPr lang="es-ES" sz="4400" b="1" dirty="0">
                <a:effectLst/>
              </a:rPr>
              <a:t>Métodos ( map(),filter())</a:t>
            </a:r>
          </a:p>
          <a:p>
            <a:pPr fontAlgn="base"/>
            <a:endParaRPr lang="es-ES" sz="4400" b="1" dirty="0">
              <a:effectLst/>
            </a:endParaRPr>
          </a:p>
          <a:p>
            <a:pPr fontAlgn="base"/>
            <a:endParaRPr lang="es-ES" sz="4400" b="1" dirty="0">
              <a:effectLst/>
            </a:endParaRPr>
          </a:p>
          <a:p>
            <a:pPr fontAlgn="base"/>
            <a:endParaRPr lang="es-ES" sz="4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9383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1854" y="415640"/>
            <a:ext cx="5362314" cy="789708"/>
          </a:xfrm>
        </p:spPr>
        <p:txBody>
          <a:bodyPr/>
          <a:lstStyle/>
          <a:p>
            <a:r>
              <a:rPr lang="es-ES" dirty="0" smtClean="0"/>
              <a:t>Parámetros por defecto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2609289" y="1395457"/>
            <a:ext cx="6867220" cy="19618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 smtClean="0"/>
              <a:t>Si no le pasamos un argumento a nuestra función, que este tenga un valor por defecto.</a:t>
            </a:r>
          </a:p>
          <a:p>
            <a:endParaRPr lang="es-ES" sz="24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49" y="3547370"/>
            <a:ext cx="104775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54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5730" y="526472"/>
            <a:ext cx="10353762" cy="970450"/>
          </a:xfrm>
        </p:spPr>
        <p:txBody>
          <a:bodyPr/>
          <a:lstStyle/>
          <a:p>
            <a:r>
              <a:rPr lang="es-ES" dirty="0" smtClean="0"/>
              <a:t>Destructurando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63" y="1886209"/>
            <a:ext cx="8912895" cy="332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74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	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8349" y="2595785"/>
            <a:ext cx="8696642" cy="2002719"/>
          </a:xfrm>
        </p:spPr>
        <p:txBody>
          <a:bodyPr>
            <a:normAutofit/>
          </a:bodyPr>
          <a:lstStyle/>
          <a:p>
            <a:r>
              <a:rPr lang="es-PE" dirty="0">
                <a:hlinkClick r:id="rId2"/>
              </a:rPr>
              <a:t>https://www.w3schools.com/js/js_es6.asp</a:t>
            </a:r>
            <a:endParaRPr lang="es-PE" dirty="0"/>
          </a:p>
          <a:p>
            <a:r>
              <a:rPr lang="es-PE" dirty="0">
                <a:hlinkClick r:id="rId3"/>
              </a:rPr>
              <a:t>https://medium.com/@jagogutierrez/ecmascript-es6-diferencias-notables-al-es5-83d3e33ae201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1605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A0270D3C-FED7-4672-A91E-C2FC409455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213778"/>
              </p:ext>
            </p:extLst>
          </p:nvPr>
        </p:nvGraphicFramePr>
        <p:xfrm>
          <a:off x="1394046" y="719666"/>
          <a:ext cx="89620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2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21F690B-EBD7-4235-8C70-2DC506E17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3" y="2155371"/>
            <a:ext cx="5101155" cy="234447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2558744-498A-4B00-899A-D939C785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07747"/>
            <a:ext cx="5521840" cy="23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2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312E460-75BD-417D-8E42-4A709374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15" y="4517572"/>
            <a:ext cx="9618592" cy="8036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455F7DE-D35C-4B91-B964-98BB2833B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44" y="3136937"/>
            <a:ext cx="2600180" cy="803692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3B2764B-4534-442B-891A-F562225DEF44}"/>
              </a:ext>
            </a:extLst>
          </p:cNvPr>
          <p:cNvSpPr/>
          <p:nvPr/>
        </p:nvSpPr>
        <p:spPr>
          <a:xfrm>
            <a:off x="944044" y="957943"/>
            <a:ext cx="7459727" cy="15457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400" dirty="0"/>
              <a:t>Creamos un archivo llamado package.json </a:t>
            </a:r>
          </a:p>
          <a:p>
            <a:pPr algn="just"/>
            <a:r>
              <a:rPr lang="es-ES" sz="2400" dirty="0"/>
              <a:t>O inicializamos nuestro npm init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26202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92DA3A5-733D-4795-A782-27D719C1A5E8}"/>
              </a:ext>
            </a:extLst>
          </p:cNvPr>
          <p:cNvSpPr/>
          <p:nvPr/>
        </p:nvSpPr>
        <p:spPr>
          <a:xfrm>
            <a:off x="1439452" y="606581"/>
            <a:ext cx="9912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/>
              <a:t>En lugar de ejecutar Babel directamente desde la línea de comandos, colocaremos nuestros comandos en scripts npm que utilizarán nuestra versión local.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6FAC46-F4D4-4935-8FEF-DDB7F857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995" y="2856314"/>
            <a:ext cx="7495347" cy="339510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979B3D8-EAD7-4794-B856-F37250D67679}"/>
              </a:ext>
            </a:extLst>
          </p:cNvPr>
          <p:cNvSpPr/>
          <p:nvPr/>
        </p:nvSpPr>
        <p:spPr>
          <a:xfrm>
            <a:off x="1439452" y="2024743"/>
            <a:ext cx="2373086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Setup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45423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1C655E0-AFC9-41E2-9BA9-44EF08098ADF}"/>
              </a:ext>
            </a:extLst>
          </p:cNvPr>
          <p:cNvSpPr/>
          <p:nvPr/>
        </p:nvSpPr>
        <p:spPr>
          <a:xfrm>
            <a:off x="2166257" y="580349"/>
            <a:ext cx="7859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/>
              <a:t>Cree una configuración .babelrc en la raíz de su proyecto y habilite algunos complementos.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34E47F-1BA4-4844-9BE1-51760CD6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14" y="2623116"/>
            <a:ext cx="6515171" cy="1611767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E2F2221-3AD6-441F-ABE3-C69E7A104995}"/>
              </a:ext>
            </a:extLst>
          </p:cNvPr>
          <p:cNvSpPr/>
          <p:nvPr/>
        </p:nvSpPr>
        <p:spPr>
          <a:xfrm>
            <a:off x="4833257" y="4963886"/>
            <a:ext cx="2525485" cy="120490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- - watch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27936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3968D5B-42A1-48FA-8DA8-30BCEBBCE6FE}"/>
              </a:ext>
            </a:extLst>
          </p:cNvPr>
          <p:cNvSpPr/>
          <p:nvPr/>
        </p:nvSpPr>
        <p:spPr>
          <a:xfrm>
            <a:off x="3352800" y="544286"/>
            <a:ext cx="5116285" cy="892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s-P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5071A0-903E-4211-A0D6-9E236F19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942" y="2356251"/>
            <a:ext cx="6858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Let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funciona como variable de bloque. Ahora bien, ¿Qué es un bloque?</a:t>
            </a:r>
            <a:endParaRPr kumimoji="0" lang="es-PE" altLang="es-P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Un bloque es básicamente una estructura de código creada por llaves</a:t>
            </a:r>
            <a:r>
              <a:rPr kumimoji="0" lang="es-PE" altLang="es-P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.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6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9B6B0-786E-4AF7-9ABD-766EDA58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652" y="370115"/>
            <a:ext cx="2961519" cy="970450"/>
          </a:xfrm>
        </p:spPr>
        <p:txBody>
          <a:bodyPr>
            <a:noAutofit/>
          </a:bodyPr>
          <a:lstStyle/>
          <a:p>
            <a:r>
              <a:rPr lang="es-PE" sz="4800" b="1" dirty="0">
                <a:effectLst/>
              </a:rPr>
              <a:t/>
            </a:r>
            <a:br>
              <a:rPr lang="es-PE" sz="4800" b="1" dirty="0">
                <a:effectLst/>
              </a:rPr>
            </a:br>
            <a:r>
              <a:rPr lang="es-PE" sz="4800" b="1" dirty="0">
                <a:effectLst/>
              </a:rPr>
              <a:t>Const</a:t>
            </a:r>
            <a:r>
              <a:rPr lang="es-PE" b="1" dirty="0">
                <a:effectLst/>
              </a:rPr>
              <a:t/>
            </a:r>
            <a:br>
              <a:rPr lang="es-PE" b="1" dirty="0">
                <a:effectLst/>
              </a:rPr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013D8B-59EB-4DBB-A8D3-5746E2C8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1446179"/>
          </a:xfrm>
        </p:spPr>
        <p:txBody>
          <a:bodyPr>
            <a:normAutofit/>
          </a:bodyPr>
          <a:lstStyle/>
          <a:p>
            <a:r>
              <a:rPr lang="es-ES" sz="2800" dirty="0"/>
              <a:t>Const tiene un funcionamiento parecido a let, con la diferencia que el valor de una constante no puede cambiarse a través de la reasignación, y no se puede redeclarar.</a:t>
            </a:r>
            <a:endParaRPr lang="es-PE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B68370-9591-4F64-834F-B5EF71EF8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19" y="3831772"/>
            <a:ext cx="5867662" cy="119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50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3243</TotalTime>
  <Words>325</Words>
  <Application>Microsoft Office PowerPoint</Application>
  <PresentationFormat>Panorámica</PresentationFormat>
  <Paragraphs>44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Calisto MT</vt:lpstr>
      <vt:lpstr>medium-content-serif-font</vt:lpstr>
      <vt:lpstr>Trebuchet MS</vt:lpstr>
      <vt:lpstr>Wingdings</vt:lpstr>
      <vt:lpstr>Wingdings 2</vt:lpstr>
      <vt:lpstr>Pizarra</vt:lpstr>
      <vt:lpstr>Presentación de PowerPoint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Const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Parámetros por defecto</vt:lpstr>
      <vt:lpstr>Destructurando</vt:lpstr>
      <vt:lpstr> 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 04</dc:creator>
  <cp:lastModifiedBy>Gaming</cp:lastModifiedBy>
  <cp:revision>100</cp:revision>
  <dcterms:created xsi:type="dcterms:W3CDTF">2019-09-30T18:36:00Z</dcterms:created>
  <dcterms:modified xsi:type="dcterms:W3CDTF">2019-10-18T23:16:24Z</dcterms:modified>
</cp:coreProperties>
</file>