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72" r:id="rId3"/>
    <p:sldId id="265" r:id="rId4"/>
    <p:sldId id="263" r:id="rId5"/>
    <p:sldId id="266" r:id="rId6"/>
    <p:sldId id="268" r:id="rId7"/>
    <p:sldId id="271" r:id="rId8"/>
    <p:sldId id="25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E1E3"/>
    <a:srgbClr val="D3D4D7"/>
    <a:srgbClr val="C8C9CE"/>
    <a:srgbClr val="00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F5C1-A8A3-4ED6-840C-69ED13D1FB9E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C2B25-3523-4314-9FFB-D44F0AE29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C2B25-3523-4314-9FFB-D44F0AE294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6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7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6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4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BA7B-A23C-43DF-B8E0-3531A41CBA77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FD4A-A605-4031-B79E-FB874A01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.blog.naver.com/mirhyewon/220304963178" TargetMode="External"/><Relationship Id="rId2" Type="http://schemas.openxmlformats.org/officeDocument/2006/relationships/hyperlink" Target="http://blog.colab.kr/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D%8C%8C%EC%9D%B4%EC%8D%A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lab.kr/11" TargetMode="External"/><Relationship Id="rId2" Type="http://schemas.openxmlformats.org/officeDocument/2006/relationships/hyperlink" Target="http://kin.naver.com/qna/detail.nhn?d1id=1&amp;dirId=104&amp;docId=241101404&amp;qb=cGlwIHB5dGhvbg==&amp;enc=utf8&amp;section=kin&amp;rank=1&amp;search_sort=0&amp;spq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log.naver.com/mirhyewon/22030496317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.naver.com/search.naver?sm=tab_hty.top&amp;where=nexearch&amp;oquery=stack&amp;ie=utf8&amp;query=%ED%8C%8C%EC%9D%B4%EC%8D%AC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search.naver.com/search.naver?where=nexearch&amp;query=stack&amp;sm=top_hty&amp;fbm=0&amp;ie=utf8" TargetMode="External"/><Relationship Id="rId2" Type="http://schemas.openxmlformats.org/officeDocument/2006/relationships/hyperlink" Target="https://www.udacit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://terms.naver.com/entry.nhn?docId=3408385&amp;cid=40942&amp;categoryId=32837" TargetMode="External"/><Relationship Id="rId5" Type="http://schemas.openxmlformats.org/officeDocument/2006/relationships/hyperlink" Target="http://stackoverflow.com/" TargetMode="External"/><Relationship Id="rId10" Type="http://schemas.openxmlformats.org/officeDocument/2006/relationships/hyperlink" Target="https://search.naver.com/search.naver?sm=tab_hty.top&amp;where=nexearch&amp;oquery=github&amp;ie=utf8&amp;query=ide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search.naver.com/search.naver?sm=tab_hty.top&amp;where=nexearch&amp;oquery=%ED%80%B5&amp;ie=utf8&amp;query=githu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sm=tab_hty.top&amp;where=nexearch&amp;oquery=stack&amp;ie=utf8&amp;query=%ED%8C%8C%EC%9D%B4%EC%8D%AC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search.naver.com/search.naver?where=nexearch&amp;query=stack&amp;sm=top_hty&amp;fbm=0&amp;ie=utf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rms.naver.com/entry.nhn?docId=3408385&amp;cid=40942&amp;categoryId=32837" TargetMode="External"/><Relationship Id="rId5" Type="http://schemas.openxmlformats.org/officeDocument/2006/relationships/hyperlink" Target="https://search.naver.com/search.naver?sm=tab_hty.top&amp;where=nexearch&amp;oquery=github&amp;ie=utf8&amp;query=ide" TargetMode="External"/><Relationship Id="rId4" Type="http://schemas.openxmlformats.org/officeDocument/2006/relationships/hyperlink" Target="https://search.naver.com/search.naver?sm=tab_hty.top&amp;where=nexearch&amp;oquery=%ED%80%B5&amp;ie=utf8&amp;query=githu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PictureSlidesLab_BackGround_60df49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ptPictureSlidesLab_Original_DO_NOT_REMOVE_c6bb0e1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pic>
        <p:nvPicPr>
          <p:cNvPr id="6" name="pptPictureSlidesLab_Cropped_DO_NOT_REMOVE_743aa47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grpSp>
        <p:nvGrpSpPr>
          <p:cNvPr id="11" name="pptPictureSlidesLab_Overlay_74f8a8c"/>
          <p:cNvGrpSpPr/>
          <p:nvPr/>
        </p:nvGrpSpPr>
        <p:grpSpPr>
          <a:xfrm>
            <a:off x="3051222" y="390316"/>
            <a:ext cx="6084335" cy="6078239"/>
            <a:chOff x="3051222" y="390316"/>
            <a:chExt cx="6084335" cy="6078239"/>
          </a:xfrm>
        </p:grpSpPr>
        <p:pic>
          <p:nvPicPr>
            <p:cNvPr id="8" name="pptPictureSlidesLab_Banner_47fb9fc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6310" y="579309"/>
              <a:ext cx="5694158" cy="5700254"/>
            </a:xfrm>
            <a:prstGeom prst="rect">
              <a:avLst/>
            </a:prstGeom>
          </p:spPr>
        </p:pic>
        <p:pic>
          <p:nvPicPr>
            <p:cNvPr id="10" name="pptPictureSlidesLab_Banner_28107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1222" y="390316"/>
              <a:ext cx="6084335" cy="6078239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69" y="1910080"/>
            <a:ext cx="6096000" cy="2387600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  <a:t>코디네이션</a:t>
            </a:r>
            <a: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</a:b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  <a:t>검색 모델</a:t>
            </a: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Impact" panose="020B0806030902050204" pitchFamily="34" charset="0"/>
              </a:rPr>
              <a:t>-</a:t>
            </a:r>
            <a:endParaRPr lang="ko-KR" altLang="en-US" dirty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523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JaminKu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6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73677" y="1649286"/>
            <a:ext cx="4386948" cy="62987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773677" y="2661540"/>
            <a:ext cx="4386948" cy="211805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73677" y="4779592"/>
            <a:ext cx="4367962" cy="192600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9053" y="2280298"/>
            <a:ext cx="4381572" cy="38124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예상도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0" idx="3"/>
          </p:cNvCxnSpPr>
          <p:nvPr/>
        </p:nvCxnSpPr>
        <p:spPr>
          <a:xfrm flipV="1">
            <a:off x="5325087" y="1943100"/>
            <a:ext cx="1383444" cy="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3677" y="1792034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검색바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1" idx="3"/>
          </p:cNvCxnSpPr>
          <p:nvPr/>
        </p:nvCxnSpPr>
        <p:spPr>
          <a:xfrm flipV="1">
            <a:off x="5338695" y="2431932"/>
            <a:ext cx="1369836" cy="1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8205" y="2301735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|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|Q&amp;A|</a:t>
            </a:r>
            <a:r>
              <a:rPr lang="ko-KR" altLang="en-US" dirty="0" smtClean="0"/>
              <a:t>블로그 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8" idx="3"/>
          </p:cNvCxnSpPr>
          <p:nvPr/>
        </p:nvCxnSpPr>
        <p:spPr>
          <a:xfrm>
            <a:off x="5325087" y="3661891"/>
            <a:ext cx="1383444" cy="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1421" y="350653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 smtClean="0"/>
              <a:t>1:</a:t>
            </a:r>
            <a:r>
              <a:rPr lang="ko-KR" altLang="en-US" dirty="0" smtClean="0"/>
              <a:t>시리즈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28205" y="551979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 smtClean="0"/>
              <a:t>2:</a:t>
            </a:r>
            <a:r>
              <a:rPr lang="ko-KR" altLang="en-US" dirty="0" smtClean="0"/>
              <a:t>사전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3"/>
          </p:cNvCxnSpPr>
          <p:nvPr/>
        </p:nvCxnSpPr>
        <p:spPr>
          <a:xfrm flipV="1">
            <a:off x="5352305" y="5609528"/>
            <a:ext cx="1356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36320" y="1781056"/>
            <a:ext cx="3703320" cy="2915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pip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9049" y="1788480"/>
            <a:ext cx="367310" cy="2841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036320" y="2192325"/>
            <a:ext cx="3471308" cy="296861"/>
            <a:chOff x="1038865" y="2253834"/>
            <a:chExt cx="3471308" cy="296861"/>
          </a:xfrm>
        </p:grpSpPr>
        <p:sp>
          <p:nvSpPr>
            <p:cNvPr id="35" name="직사각형 34"/>
            <p:cNvSpPr/>
            <p:nvPr/>
          </p:nvSpPr>
          <p:spPr>
            <a:xfrm>
              <a:off x="1647379" y="2253834"/>
              <a:ext cx="716281" cy="290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1100" dirty="0" err="1" smtClean="0">
                  <a:solidFill>
                    <a:schemeClr val="tx1"/>
                  </a:solidFill>
                </a:rPr>
                <a:t>튜토리얼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62883" y="2253835"/>
              <a:ext cx="716281" cy="290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사전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79164" y="2259768"/>
              <a:ext cx="716281" cy="290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Q&amp;A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93892" y="2259768"/>
              <a:ext cx="716281" cy="290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블로그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38865" y="2255384"/>
              <a:ext cx="608514" cy="2909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결과</a:t>
              </a:r>
              <a:r>
                <a:rPr lang="en-US" altLang="ko-KR" sz="1100" dirty="0">
                  <a:solidFill>
                    <a:schemeClr val="tx1"/>
                  </a:solidFill>
                </a:rPr>
                <a:t>: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62075" y="27915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시리즈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62075" y="4749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사전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39743" y="3090016"/>
            <a:ext cx="4398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hlinkClick r:id="rId2"/>
              </a:rPr>
              <a:t>easy_install</a:t>
            </a:r>
            <a:r>
              <a:rPr lang="en-US" altLang="ko-KR" sz="700" dirty="0">
                <a:hlinkClick r:id="rId2"/>
              </a:rPr>
              <a:t> </a:t>
            </a:r>
            <a:r>
              <a:rPr lang="ko-KR" altLang="en-US" sz="700" dirty="0">
                <a:hlinkClick r:id="rId2"/>
              </a:rPr>
              <a:t>및 </a:t>
            </a:r>
            <a:r>
              <a:rPr lang="en-US" altLang="ko-KR" sz="700" dirty="0">
                <a:hlinkClick r:id="rId2"/>
              </a:rPr>
              <a:t>pip </a:t>
            </a:r>
            <a:r>
              <a:rPr lang="ko-KR" altLang="en-US" sz="700" dirty="0" err="1">
                <a:hlinkClick r:id="rId2"/>
              </a:rPr>
              <a:t>설치：코랩</a:t>
            </a:r>
            <a:r>
              <a:rPr lang="en-US" altLang="ko-KR" sz="700" dirty="0">
                <a:hlinkClick r:id="rId2"/>
              </a:rPr>
              <a:t>'s </a:t>
            </a:r>
            <a:r>
              <a:rPr lang="ko-KR" altLang="en-US" sz="700" dirty="0">
                <a:hlinkClick r:id="rId2"/>
              </a:rPr>
              <a:t>코드 조각 </a:t>
            </a:r>
            <a:r>
              <a:rPr lang="en-US" altLang="ko-KR" sz="700" dirty="0">
                <a:hlinkClick r:id="rId2"/>
              </a:rPr>
              <a:t>- </a:t>
            </a:r>
            <a:r>
              <a:rPr lang="ko-KR" altLang="en-US" sz="700" dirty="0">
                <a:hlinkClick r:id="rId2"/>
              </a:rPr>
              <a:t>방명록</a:t>
            </a:r>
            <a:endParaRPr lang="ko-KR" altLang="en-US" sz="700" dirty="0"/>
          </a:p>
          <a:p>
            <a:pPr fontAlgn="ctr"/>
            <a:r>
              <a:rPr lang="en-US" altLang="ko-KR" sz="700" dirty="0"/>
              <a:t>blog.colab.kr/11</a:t>
            </a:r>
            <a:endParaRPr lang="ko-KR" altLang="en-US" sz="700" dirty="0"/>
          </a:p>
          <a:p>
            <a:r>
              <a:rPr lang="en-US" altLang="ko-KR" sz="700" dirty="0"/>
              <a:t>2015. 4. 19. - </a:t>
            </a:r>
            <a:r>
              <a:rPr lang="en-US" altLang="ko-KR" sz="700" dirty="0" err="1"/>
              <a:t>easy_install</a:t>
            </a:r>
            <a:r>
              <a:rPr lang="ko-KR" altLang="en-US" sz="700" dirty="0"/>
              <a:t>은 </a:t>
            </a:r>
            <a:r>
              <a:rPr lang="ko-KR" altLang="en-US" sz="700" b="1" dirty="0" err="1"/>
              <a:t>파이썬</a:t>
            </a:r>
            <a:r>
              <a:rPr lang="ko-KR" altLang="en-US" sz="700" dirty="0"/>
              <a:t> 패키지를 자동으로 다운로드</a:t>
            </a:r>
            <a:r>
              <a:rPr lang="en-US" altLang="ko-KR" sz="700" dirty="0"/>
              <a:t>, </a:t>
            </a:r>
            <a:r>
              <a:rPr lang="ko-KR" altLang="en-US" sz="700" dirty="0"/>
              <a:t>빌드</a:t>
            </a:r>
            <a:r>
              <a:rPr lang="en-US" altLang="ko-KR" sz="700" dirty="0"/>
              <a:t>, </a:t>
            </a:r>
            <a:r>
              <a:rPr lang="ko-KR" altLang="en-US" sz="700" dirty="0" smtClean="0"/>
              <a:t>설치하고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ko-KR" altLang="en-US" sz="700" dirty="0"/>
              <a:t>관리하는 모듈이다</a:t>
            </a:r>
            <a:r>
              <a:rPr lang="en-US" altLang="ko-KR" sz="700" dirty="0"/>
              <a:t>. </a:t>
            </a:r>
            <a:r>
              <a:rPr lang="en-US" altLang="ko-KR" sz="700" b="1" dirty="0"/>
              <a:t>pip</a:t>
            </a:r>
            <a:r>
              <a:rPr lang="ko-KR" altLang="en-US" sz="700" dirty="0"/>
              <a:t> 역시 </a:t>
            </a:r>
            <a:r>
              <a:rPr lang="ko-KR" altLang="en-US" sz="700" b="1" dirty="0" err="1"/>
              <a:t>파이썬</a:t>
            </a:r>
            <a:r>
              <a:rPr lang="ko-KR" altLang="en-US" sz="700" dirty="0"/>
              <a:t> 패키지를 설치하고 관리하는 데 사용되는 패키지 관리 시스템이며</a:t>
            </a:r>
            <a:r>
              <a:rPr lang="en-US" altLang="ko-KR" sz="700" dirty="0"/>
              <a:t>, </a:t>
            </a:r>
            <a:endParaRPr lang="en-US" altLang="ko-KR" sz="700" dirty="0" smtClean="0"/>
          </a:p>
          <a:p>
            <a:r>
              <a:rPr lang="en-US" altLang="ko-KR" sz="700" dirty="0" err="1" smtClean="0"/>
              <a:t>easy_install</a:t>
            </a:r>
            <a:r>
              <a:rPr lang="ko-KR" altLang="en-US" sz="700" dirty="0"/>
              <a:t>을 대체하여 많이 사용되고 </a:t>
            </a:r>
            <a:r>
              <a:rPr lang="en-US" altLang="ko-KR" sz="700" dirty="0"/>
              <a:t>... </a:t>
            </a:r>
            <a:r>
              <a:rPr lang="en-US" altLang="ko-KR" sz="700" dirty="0" err="1"/>
              <a:t>PySide</a:t>
            </a:r>
            <a:r>
              <a:rPr lang="en-US" altLang="ko-KR" sz="700" dirty="0"/>
              <a:t> </a:t>
            </a:r>
            <a:r>
              <a:rPr lang="ko-KR" altLang="en-US" sz="700" b="1" dirty="0"/>
              <a:t>강좌</a:t>
            </a:r>
            <a:r>
              <a:rPr lang="ko-KR" altLang="en-US" sz="700" dirty="0"/>
              <a:t> </a:t>
            </a:r>
            <a:r>
              <a:rPr lang="en-US" altLang="ko-KR" sz="700" dirty="0"/>
              <a:t>- 5.</a:t>
            </a:r>
          </a:p>
          <a:p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036320" y="3776659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hlinkClick r:id="rId3"/>
              </a:rPr>
              <a:t>[</a:t>
            </a:r>
            <a:r>
              <a:rPr lang="ko-KR" altLang="en-US" sz="700" dirty="0">
                <a:hlinkClick r:id="rId3"/>
              </a:rPr>
              <a:t>정리</a:t>
            </a:r>
            <a:r>
              <a:rPr lang="en-US" altLang="ko-KR" sz="700" dirty="0">
                <a:hlinkClick r:id="rId3"/>
              </a:rPr>
              <a:t>] Python pip, </a:t>
            </a:r>
            <a:r>
              <a:rPr lang="en-US" altLang="ko-KR" sz="700" dirty="0" err="1">
                <a:hlinkClick r:id="rId3"/>
              </a:rPr>
              <a:t>easy_install</a:t>
            </a:r>
            <a:r>
              <a:rPr lang="en-US" altLang="ko-KR" sz="700" dirty="0">
                <a:hlinkClick r:id="rId3"/>
              </a:rPr>
              <a:t> </a:t>
            </a:r>
            <a:r>
              <a:rPr lang="ko-KR" altLang="en-US" sz="700" dirty="0">
                <a:hlinkClick r:id="rId3"/>
              </a:rPr>
              <a:t>다운로드</a:t>
            </a:r>
            <a:r>
              <a:rPr lang="en-US" altLang="ko-KR" sz="700" dirty="0">
                <a:hlinkClick r:id="rId3"/>
              </a:rPr>
              <a:t>, </a:t>
            </a:r>
            <a:r>
              <a:rPr lang="ko-KR" altLang="en-US" sz="700" dirty="0">
                <a:hlinkClick r:id="rId3"/>
              </a:rPr>
              <a:t>설치방법 </a:t>
            </a:r>
            <a:r>
              <a:rPr lang="en-US" altLang="ko-KR" sz="700" dirty="0">
                <a:hlinkClick r:id="rId3"/>
              </a:rPr>
              <a:t>: </a:t>
            </a:r>
            <a:r>
              <a:rPr lang="ko-KR" altLang="en-US" sz="700" dirty="0">
                <a:hlinkClick r:id="rId3"/>
              </a:rPr>
              <a:t>네이버 블로그</a:t>
            </a:r>
            <a:endParaRPr lang="ko-KR" altLang="en-US" sz="700" dirty="0"/>
          </a:p>
          <a:p>
            <a:pPr fontAlgn="ctr"/>
            <a:r>
              <a:rPr lang="en-US" altLang="ko-KR" sz="700" dirty="0"/>
              <a:t>m.blog.naver.com/</a:t>
            </a:r>
            <a:r>
              <a:rPr lang="en-US" altLang="ko-KR" sz="700" dirty="0" err="1"/>
              <a:t>mirhyewon</a:t>
            </a:r>
            <a:r>
              <a:rPr lang="en-US" altLang="ko-KR" sz="700" dirty="0"/>
              <a:t>/220304963178</a:t>
            </a:r>
            <a:endParaRPr lang="ko-KR" altLang="en-US" sz="700" dirty="0"/>
          </a:p>
          <a:p>
            <a:r>
              <a:rPr lang="en-US" altLang="ko-KR" sz="700" dirty="0"/>
              <a:t>2015. 3. 19. - [</a:t>
            </a:r>
            <a:r>
              <a:rPr lang="ko-KR" altLang="en-US" sz="700" dirty="0"/>
              <a:t>정리</a:t>
            </a:r>
            <a:r>
              <a:rPr lang="en-US" altLang="ko-KR" sz="700" dirty="0"/>
              <a:t>] </a:t>
            </a:r>
            <a:r>
              <a:rPr lang="en-US" altLang="ko-KR" sz="700" b="1" dirty="0"/>
              <a:t>Python pip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easy_install</a:t>
            </a:r>
            <a:r>
              <a:rPr lang="en-US" altLang="ko-KR" sz="700" dirty="0"/>
              <a:t> </a:t>
            </a:r>
            <a:r>
              <a:rPr lang="ko-KR" altLang="en-US" sz="700" dirty="0"/>
              <a:t>다운로드</a:t>
            </a:r>
            <a:r>
              <a:rPr lang="en-US" altLang="ko-KR" sz="700" dirty="0"/>
              <a:t>, </a:t>
            </a:r>
            <a:r>
              <a:rPr lang="ko-KR" altLang="en-US" sz="700" dirty="0"/>
              <a:t>설치방법</a:t>
            </a:r>
            <a:r>
              <a:rPr lang="en-US" altLang="ko-KR" sz="700" dirty="0"/>
              <a:t>. </a:t>
            </a:r>
            <a:endParaRPr lang="en-US" altLang="ko-KR" sz="700" dirty="0" smtClean="0"/>
          </a:p>
          <a:p>
            <a:r>
              <a:rPr lang="ko-KR" altLang="en-US" sz="700" dirty="0" smtClean="0"/>
              <a:t>댓글</a:t>
            </a:r>
            <a:r>
              <a:rPr lang="en-US" altLang="ko-KR" sz="700" dirty="0"/>
              <a:t>0 ... 'c:\</a:t>
            </a:r>
            <a:r>
              <a:rPr lang="en-US" altLang="ko-KR" sz="700" dirty="0" err="1"/>
              <a:t>envs</a:t>
            </a:r>
            <a:r>
              <a:rPr lang="en-US" altLang="ko-KR" sz="700" dirty="0"/>
              <a:t>\get-</a:t>
            </a:r>
            <a:r>
              <a:rPr lang="en-US" altLang="ko-KR" sz="700" b="1" dirty="0"/>
              <a:t>pip</a:t>
            </a:r>
            <a:r>
              <a:rPr lang="en-US" altLang="ko-KR" sz="700" dirty="0"/>
              <a:t>.py') ... </a:t>
            </a:r>
            <a:r>
              <a:rPr lang="ko-KR" altLang="en-US" sz="700" dirty="0"/>
              <a:t>쉽게 배우는 </a:t>
            </a:r>
            <a:r>
              <a:rPr lang="en-US" altLang="ko-KR" sz="700" dirty="0"/>
              <a:t>IT</a:t>
            </a:r>
            <a:r>
              <a:rPr lang="ko-KR" altLang="en-US" sz="700" dirty="0" err="1"/>
              <a:t>실무</a:t>
            </a:r>
            <a:r>
              <a:rPr lang="ko-KR" altLang="en-US" sz="700" b="1" dirty="0" err="1"/>
              <a:t>강좌</a:t>
            </a:r>
            <a:r>
              <a:rPr lang="en-US" altLang="ko-KR" sz="700" dirty="0"/>
              <a:t>, </a:t>
            </a:r>
            <a:r>
              <a:rPr lang="ko-KR" altLang="en-US" sz="700" dirty="0" err="1"/>
              <a:t>전</a:t>
            </a:r>
            <a:r>
              <a:rPr lang="ko-KR" altLang="en-US" sz="700" b="1" dirty="0" err="1"/>
              <a:t>강좌</a:t>
            </a:r>
            <a:r>
              <a:rPr lang="ko-KR" altLang="en-US" sz="700" dirty="0"/>
              <a:t> </a:t>
            </a:r>
            <a:r>
              <a:rPr lang="en-US" altLang="ko-KR" sz="700" dirty="0"/>
              <a:t>16,500</a:t>
            </a:r>
            <a:r>
              <a:rPr lang="ko-KR" altLang="en-US" sz="700" dirty="0"/>
              <a:t>원 무제한 수강</a:t>
            </a:r>
            <a:r>
              <a:rPr lang="en-US" altLang="ko-KR" sz="700" dirty="0"/>
              <a:t>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36320" y="5712157"/>
            <a:ext cx="33634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hlinkClick r:id="" action="ppaction://hlinkshowjump?jump=firstslide"/>
              </a:rPr>
              <a:t>Pip</a:t>
            </a:r>
            <a:r>
              <a:rPr lang="en-US" altLang="ko-KR" sz="900" b="1" dirty="0" smtClean="0"/>
              <a:t> -python</a:t>
            </a:r>
          </a:p>
          <a:p>
            <a:r>
              <a:rPr lang="en-US" altLang="ko-KR" sz="800" b="1" dirty="0" smtClean="0"/>
              <a:t>pip</a:t>
            </a:r>
            <a:r>
              <a:rPr lang="ko-KR" altLang="en-US" sz="800" dirty="0" smtClean="0"/>
              <a:t>은 </a:t>
            </a:r>
            <a:r>
              <a:rPr lang="ko-KR" altLang="en-US" sz="800" dirty="0" err="1" smtClean="0"/>
              <a:t>파이썬</a:t>
            </a:r>
            <a:r>
              <a:rPr lang="ko-KR" altLang="en-US" sz="800" dirty="0" smtClean="0"/>
              <a:t> 관련 패키지를 설치할 때 가장 많이 사용하는 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838200" y="1649286"/>
            <a:ext cx="4486887" cy="52798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36320" y="5036483"/>
            <a:ext cx="34371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hlinkClick r:id="" action="ppaction://hlinkshowjump?jump=firstslide"/>
              </a:rPr>
              <a:t>Pip</a:t>
            </a:r>
            <a:r>
              <a:rPr lang="en-US" altLang="ko-KR" sz="900" b="1" dirty="0" smtClean="0"/>
              <a:t> –python (official)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pip</a:t>
            </a:r>
            <a:r>
              <a:rPr lang="ko-KR" altLang="en-US" sz="800" dirty="0"/>
              <a:t>는 </a:t>
            </a:r>
            <a:r>
              <a:rPr lang="ko-KR" altLang="en-US" sz="800" dirty="0" err="1">
                <a:hlinkClick r:id="rId4" tooltip="파이썬"/>
              </a:rPr>
              <a:t>파이썬</a:t>
            </a:r>
            <a:r>
              <a:rPr lang="ko-KR" altLang="en-US" sz="800" dirty="0" err="1"/>
              <a:t>으로</a:t>
            </a:r>
            <a:r>
              <a:rPr lang="ko-KR" altLang="en-US" sz="800" dirty="0"/>
              <a:t> 작성된 패키지 소프트웨어를 </a:t>
            </a:r>
            <a:endParaRPr lang="en-US" altLang="ko-KR" sz="800" dirty="0" smtClean="0"/>
          </a:p>
          <a:p>
            <a:r>
              <a:rPr lang="ko-KR" altLang="en-US" sz="800" dirty="0" smtClean="0"/>
              <a:t>설치 </a:t>
            </a:r>
            <a:r>
              <a:rPr lang="en-US" altLang="ko-KR" sz="800" dirty="0"/>
              <a:t>· </a:t>
            </a:r>
            <a:r>
              <a:rPr lang="ko-KR" altLang="en-US" sz="800" dirty="0"/>
              <a:t>관리하는 패키지 관리 시스템 이다</a:t>
            </a:r>
            <a:r>
              <a:rPr lang="en-US" altLang="ko-KR" sz="800" dirty="0"/>
              <a:t>. </a:t>
            </a:r>
            <a:endParaRPr lang="en-US" altLang="ko-KR" sz="800" dirty="0" smtClean="0"/>
          </a:p>
          <a:p>
            <a:r>
              <a:rPr lang="en-US" altLang="ko-KR" sz="800" dirty="0" smtClean="0"/>
              <a:t>Python </a:t>
            </a:r>
            <a:r>
              <a:rPr lang="en-US" altLang="ko-KR" sz="800" dirty="0"/>
              <a:t>Package Index (</a:t>
            </a:r>
            <a:r>
              <a:rPr lang="en-US" altLang="ko-KR" sz="800" dirty="0" err="1"/>
              <a:t>PyPI</a:t>
            </a:r>
            <a:r>
              <a:rPr lang="en-US" altLang="ko-KR" sz="800" dirty="0"/>
              <a:t>)</a:t>
            </a:r>
            <a:r>
              <a:rPr lang="ko-KR" altLang="en-US" sz="800" dirty="0"/>
              <a:t>에서 많은 </a:t>
            </a:r>
            <a:r>
              <a:rPr lang="ko-KR" altLang="en-US" sz="800" dirty="0" err="1">
                <a:hlinkClick r:id="rId4" tooltip="파이썬"/>
              </a:rPr>
              <a:t>파이썬</a:t>
            </a:r>
            <a:r>
              <a:rPr lang="ko-KR" altLang="en-US" sz="800" dirty="0"/>
              <a:t> 패키지를 찾을 수 있다</a:t>
            </a:r>
            <a:r>
              <a:rPr lang="en-US" altLang="ko-KR" sz="800" dirty="0"/>
              <a:t>. </a:t>
            </a:r>
            <a:endParaRPr lang="ko-KR" altLang="en-US" sz="100" dirty="0"/>
          </a:p>
        </p:txBody>
      </p:sp>
      <p:sp>
        <p:nvSpPr>
          <p:cNvPr id="60" name="직사각형 59"/>
          <p:cNvSpPr/>
          <p:nvPr/>
        </p:nvSpPr>
        <p:spPr>
          <a:xfrm>
            <a:off x="6773677" y="6705600"/>
            <a:ext cx="4367962" cy="1524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53943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검색 결과 예상도</a:t>
            </a:r>
            <a:endParaRPr lang="ko-KR" altLang="en-US" dirty="0"/>
          </a:p>
        </p:txBody>
      </p:sp>
      <p:sp>
        <p:nvSpPr>
          <p:cNvPr id="11" name="Rectangle 57"/>
          <p:cNvSpPr/>
          <p:nvPr/>
        </p:nvSpPr>
        <p:spPr>
          <a:xfrm>
            <a:off x="838200" y="-60960"/>
            <a:ext cx="4486887" cy="47548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59"/>
          <p:cNvSpPr/>
          <p:nvPr/>
        </p:nvSpPr>
        <p:spPr>
          <a:xfrm>
            <a:off x="6773677" y="0"/>
            <a:ext cx="4367962" cy="205232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59"/>
          <p:cNvSpPr/>
          <p:nvPr/>
        </p:nvSpPr>
        <p:spPr>
          <a:xfrm>
            <a:off x="6773677" y="2052320"/>
            <a:ext cx="4367962" cy="185928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/>
          <p:nvPr/>
        </p:nvSpPr>
        <p:spPr>
          <a:xfrm>
            <a:off x="6773677" y="80655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 smtClean="0"/>
              <a:t>3:Q&amp;A</a:t>
            </a:r>
            <a:endParaRPr lang="ko-KR" altLang="en-US" dirty="0"/>
          </a:p>
        </p:txBody>
      </p:sp>
      <p:sp>
        <p:nvSpPr>
          <p:cNvPr id="16" name="TextBox 25"/>
          <p:cNvSpPr txBox="1"/>
          <p:nvPr/>
        </p:nvSpPr>
        <p:spPr>
          <a:xfrm>
            <a:off x="6773677" y="273110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/>
              <a:t>4</a:t>
            </a:r>
            <a:r>
              <a:rPr lang="en-US" altLang="ko-KR" dirty="0" smtClean="0"/>
              <a:t>:</a:t>
            </a:r>
            <a:r>
              <a:rPr lang="ko-KR" altLang="en-US" dirty="0" smtClean="0"/>
              <a:t>블로그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68047" y="483384"/>
            <a:ext cx="4257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12696" rIns="3174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질문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900" b="0" i="0" u="sng" strike="noStrike" cap="none" normalizeH="0" baseline="0" dirty="0" err="1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파이썬</a:t>
            </a:r>
            <a:r>
              <a:rPr kumimoji="0" lang="ko-KR" altLang="ko-KR" sz="900" b="0" i="0" u="sng" strike="noStrike" cap="none" normalizeH="0" baseline="0" dirty="0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 패키지 인스톨 (</a:t>
            </a:r>
            <a:r>
              <a:rPr kumimoji="0" lang="ko-KR" altLang="ko-KR" sz="900" b="1" i="0" u="sng" strike="noStrike" cap="none" normalizeH="0" baseline="0" dirty="0" err="1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Python</a:t>
            </a:r>
            <a:r>
              <a:rPr kumimoji="0" lang="ko-KR" altLang="ko-KR" sz="900" b="0" i="0" u="sng" strike="noStrike" cap="none" normalizeH="0" baseline="0" dirty="0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 </a:t>
            </a:r>
            <a:r>
              <a:rPr kumimoji="0" lang="ko-KR" altLang="ko-KR" sz="900" b="1" i="0" u="sng" strike="noStrike" cap="none" normalizeH="0" baseline="0" dirty="0" err="1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pip</a:t>
            </a:r>
            <a:r>
              <a:rPr kumimoji="0" lang="ko-KR" altLang="ko-KR" sz="900" b="0" i="0" u="sng" strike="noStrike" cap="none" normalizeH="0" baseline="0" dirty="0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 </a:t>
            </a:r>
            <a:r>
              <a:rPr kumimoji="0" lang="ko-KR" altLang="ko-KR" sz="900" b="0" i="0" u="sng" strike="noStrike" cap="none" normalizeH="0" baseline="0" dirty="0" err="1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install</a:t>
            </a:r>
            <a:r>
              <a:rPr kumimoji="0" lang="ko-KR" altLang="ko-KR" sz="900" b="0" i="0" u="sng" strike="noStrike" cap="none" normalizeH="0" baseline="0" dirty="0" smtClean="0">
                <a:ln>
                  <a:noFill/>
                </a:ln>
                <a:solidFill>
                  <a:srgbClr val="99209B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) 오류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2015.12.21.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OS는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윈도우7 이고, 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python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3.5를 인스톨했습니다. 남들은 '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install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xxxx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' 하면 잘 깔린다는데, 저는 아래와 같이 어떤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패키지명을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넣어도 에러가 납니다. 버전이...</a:t>
            </a:r>
          </a:p>
          <a:p>
            <a:pPr marL="457200" marR="0" lvl="1" indent="-4572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답변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아마 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PyPi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사이트에 접속하지 못하기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때문일겁니다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install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vvv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django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해보시면 좀 더 상세한 오류 내용이 나올 거구요. 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PyPI에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접속하지 못하는...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939800" y="20638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Q&amp;A</a:t>
            </a:r>
            <a:endParaRPr lang="ko-KR" altLang="en-US" sz="1200" b="1" dirty="0"/>
          </a:p>
        </p:txBody>
      </p:sp>
      <p:sp>
        <p:nvSpPr>
          <p:cNvPr id="21" name="TextBox 51"/>
          <p:cNvSpPr txBox="1"/>
          <p:nvPr/>
        </p:nvSpPr>
        <p:spPr>
          <a:xfrm>
            <a:off x="939800" y="20539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블로그</a:t>
            </a:r>
            <a:endParaRPr lang="ko-KR" altLang="en-US" sz="1200" b="1" dirty="0"/>
          </a:p>
        </p:txBody>
      </p:sp>
      <p:sp>
        <p:nvSpPr>
          <p:cNvPr id="22" name="TextBox 53"/>
          <p:cNvSpPr txBox="1"/>
          <p:nvPr/>
        </p:nvSpPr>
        <p:spPr>
          <a:xfrm>
            <a:off x="1017468" y="2352452"/>
            <a:ext cx="4398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hlinkClick r:id="rId3"/>
              </a:rPr>
              <a:t>easy_install</a:t>
            </a:r>
            <a:r>
              <a:rPr lang="en-US" altLang="ko-KR" sz="700" dirty="0">
                <a:hlinkClick r:id="rId3"/>
              </a:rPr>
              <a:t> </a:t>
            </a:r>
            <a:r>
              <a:rPr lang="ko-KR" altLang="en-US" sz="700" dirty="0">
                <a:hlinkClick r:id="rId3"/>
              </a:rPr>
              <a:t>및 </a:t>
            </a:r>
            <a:r>
              <a:rPr lang="en-US" altLang="ko-KR" sz="700" dirty="0">
                <a:hlinkClick r:id="rId3"/>
              </a:rPr>
              <a:t>pip </a:t>
            </a:r>
            <a:r>
              <a:rPr lang="ko-KR" altLang="en-US" sz="700" dirty="0" err="1">
                <a:hlinkClick r:id="rId3"/>
              </a:rPr>
              <a:t>설치：코랩</a:t>
            </a:r>
            <a:r>
              <a:rPr lang="en-US" altLang="ko-KR" sz="700" dirty="0">
                <a:hlinkClick r:id="rId3"/>
              </a:rPr>
              <a:t>'s </a:t>
            </a:r>
            <a:r>
              <a:rPr lang="ko-KR" altLang="en-US" sz="700" dirty="0">
                <a:hlinkClick r:id="rId3"/>
              </a:rPr>
              <a:t>코드 조각 </a:t>
            </a:r>
            <a:r>
              <a:rPr lang="en-US" altLang="ko-KR" sz="700" dirty="0">
                <a:hlinkClick r:id="rId3"/>
              </a:rPr>
              <a:t>- </a:t>
            </a:r>
            <a:r>
              <a:rPr lang="ko-KR" altLang="en-US" sz="700" dirty="0">
                <a:hlinkClick r:id="rId3"/>
              </a:rPr>
              <a:t>방명록</a:t>
            </a:r>
            <a:endParaRPr lang="ko-KR" altLang="en-US" sz="700" dirty="0"/>
          </a:p>
          <a:p>
            <a:pPr fontAlgn="ctr"/>
            <a:r>
              <a:rPr lang="en-US" altLang="ko-KR" sz="700" dirty="0"/>
              <a:t>blog.colab.kr/11</a:t>
            </a:r>
            <a:endParaRPr lang="ko-KR" altLang="en-US" sz="700" dirty="0"/>
          </a:p>
          <a:p>
            <a:r>
              <a:rPr lang="en-US" altLang="ko-KR" sz="700" dirty="0"/>
              <a:t>2015. 4. 19. - </a:t>
            </a:r>
            <a:r>
              <a:rPr lang="en-US" altLang="ko-KR" sz="700" dirty="0" err="1"/>
              <a:t>easy_install</a:t>
            </a:r>
            <a:r>
              <a:rPr lang="ko-KR" altLang="en-US" sz="700" dirty="0"/>
              <a:t>은 </a:t>
            </a:r>
            <a:r>
              <a:rPr lang="ko-KR" altLang="en-US" sz="700" b="1" dirty="0" err="1"/>
              <a:t>파이썬</a:t>
            </a:r>
            <a:r>
              <a:rPr lang="ko-KR" altLang="en-US" sz="700" dirty="0"/>
              <a:t> 패키지를 자동으로 다운로드</a:t>
            </a:r>
            <a:r>
              <a:rPr lang="en-US" altLang="ko-KR" sz="700" dirty="0"/>
              <a:t>, </a:t>
            </a:r>
            <a:r>
              <a:rPr lang="ko-KR" altLang="en-US" sz="700" dirty="0"/>
              <a:t>빌드</a:t>
            </a:r>
            <a:r>
              <a:rPr lang="en-US" altLang="ko-KR" sz="700" dirty="0"/>
              <a:t>, </a:t>
            </a:r>
            <a:r>
              <a:rPr lang="ko-KR" altLang="en-US" sz="700" dirty="0" smtClean="0"/>
              <a:t>설치하고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ko-KR" altLang="en-US" sz="700" dirty="0"/>
              <a:t>관리하는 모듈이다</a:t>
            </a:r>
            <a:r>
              <a:rPr lang="en-US" altLang="ko-KR" sz="700" dirty="0"/>
              <a:t>. </a:t>
            </a:r>
            <a:r>
              <a:rPr lang="en-US" altLang="ko-KR" sz="700" b="1" dirty="0"/>
              <a:t>pip</a:t>
            </a:r>
            <a:r>
              <a:rPr lang="ko-KR" altLang="en-US" sz="700" dirty="0"/>
              <a:t> 역시 </a:t>
            </a:r>
            <a:r>
              <a:rPr lang="ko-KR" altLang="en-US" sz="700" b="1" dirty="0" err="1"/>
              <a:t>파이썬</a:t>
            </a:r>
            <a:r>
              <a:rPr lang="ko-KR" altLang="en-US" sz="700" dirty="0"/>
              <a:t> 패키지를 설치하고 관리하는 데 사용되는 패키지 관리 시스템이며</a:t>
            </a:r>
            <a:r>
              <a:rPr lang="en-US" altLang="ko-KR" sz="700" dirty="0"/>
              <a:t>, </a:t>
            </a:r>
            <a:endParaRPr lang="en-US" altLang="ko-KR" sz="700" dirty="0" smtClean="0"/>
          </a:p>
          <a:p>
            <a:r>
              <a:rPr lang="en-US" altLang="ko-KR" sz="700" dirty="0" err="1" smtClean="0"/>
              <a:t>easy_install</a:t>
            </a:r>
            <a:r>
              <a:rPr lang="ko-KR" altLang="en-US" sz="700" dirty="0"/>
              <a:t>을 대체하여 많이 사용되고 </a:t>
            </a:r>
            <a:r>
              <a:rPr lang="en-US" altLang="ko-KR" sz="700" dirty="0"/>
              <a:t>... </a:t>
            </a:r>
            <a:r>
              <a:rPr lang="en-US" altLang="ko-KR" sz="700" dirty="0" err="1"/>
              <a:t>PySide</a:t>
            </a:r>
            <a:r>
              <a:rPr lang="en-US" altLang="ko-KR" sz="700" dirty="0"/>
              <a:t> </a:t>
            </a:r>
            <a:r>
              <a:rPr lang="ko-KR" altLang="en-US" sz="700" b="1" dirty="0"/>
              <a:t>강좌</a:t>
            </a:r>
            <a:r>
              <a:rPr lang="ko-KR" altLang="en-US" sz="700" dirty="0"/>
              <a:t> </a:t>
            </a:r>
            <a:r>
              <a:rPr lang="en-US" altLang="ko-KR" sz="700" dirty="0"/>
              <a:t>- 5.</a:t>
            </a:r>
          </a:p>
          <a:p>
            <a:endParaRPr lang="ko-KR" altLang="en-US" sz="700" dirty="0"/>
          </a:p>
        </p:txBody>
      </p:sp>
      <p:sp>
        <p:nvSpPr>
          <p:cNvPr id="23" name="TextBox 55"/>
          <p:cNvSpPr txBox="1"/>
          <p:nvPr/>
        </p:nvSpPr>
        <p:spPr>
          <a:xfrm>
            <a:off x="1014045" y="3039095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hlinkClick r:id="rId4"/>
              </a:rPr>
              <a:t>[</a:t>
            </a:r>
            <a:r>
              <a:rPr lang="ko-KR" altLang="en-US" sz="700" dirty="0">
                <a:hlinkClick r:id="rId4"/>
              </a:rPr>
              <a:t>정리</a:t>
            </a:r>
            <a:r>
              <a:rPr lang="en-US" altLang="ko-KR" sz="700" dirty="0">
                <a:hlinkClick r:id="rId4"/>
              </a:rPr>
              <a:t>] Python pip, </a:t>
            </a:r>
            <a:r>
              <a:rPr lang="en-US" altLang="ko-KR" sz="700" dirty="0" err="1">
                <a:hlinkClick r:id="rId4"/>
              </a:rPr>
              <a:t>easy_install</a:t>
            </a:r>
            <a:r>
              <a:rPr lang="en-US" altLang="ko-KR" sz="700" dirty="0">
                <a:hlinkClick r:id="rId4"/>
              </a:rPr>
              <a:t> </a:t>
            </a:r>
            <a:r>
              <a:rPr lang="ko-KR" altLang="en-US" sz="700" dirty="0">
                <a:hlinkClick r:id="rId4"/>
              </a:rPr>
              <a:t>다운로드</a:t>
            </a:r>
            <a:r>
              <a:rPr lang="en-US" altLang="ko-KR" sz="700" dirty="0">
                <a:hlinkClick r:id="rId4"/>
              </a:rPr>
              <a:t>, </a:t>
            </a:r>
            <a:r>
              <a:rPr lang="ko-KR" altLang="en-US" sz="700" dirty="0">
                <a:hlinkClick r:id="rId4"/>
              </a:rPr>
              <a:t>설치방법 </a:t>
            </a:r>
            <a:r>
              <a:rPr lang="en-US" altLang="ko-KR" sz="700" dirty="0">
                <a:hlinkClick r:id="rId4"/>
              </a:rPr>
              <a:t>: </a:t>
            </a:r>
            <a:r>
              <a:rPr lang="ko-KR" altLang="en-US" sz="700" dirty="0">
                <a:hlinkClick r:id="rId4"/>
              </a:rPr>
              <a:t>네이버 블로그</a:t>
            </a:r>
            <a:endParaRPr lang="ko-KR" altLang="en-US" sz="700" dirty="0"/>
          </a:p>
          <a:p>
            <a:pPr fontAlgn="ctr"/>
            <a:r>
              <a:rPr lang="en-US" altLang="ko-KR" sz="700" dirty="0"/>
              <a:t>m.blog.naver.com/</a:t>
            </a:r>
            <a:r>
              <a:rPr lang="en-US" altLang="ko-KR" sz="700" dirty="0" err="1"/>
              <a:t>mirhyewon</a:t>
            </a:r>
            <a:r>
              <a:rPr lang="en-US" altLang="ko-KR" sz="700" dirty="0"/>
              <a:t>/220304963178</a:t>
            </a:r>
            <a:endParaRPr lang="ko-KR" altLang="en-US" sz="700" dirty="0"/>
          </a:p>
          <a:p>
            <a:r>
              <a:rPr lang="en-US" altLang="ko-KR" sz="700" dirty="0"/>
              <a:t>2015. 3. 19. - [</a:t>
            </a:r>
            <a:r>
              <a:rPr lang="ko-KR" altLang="en-US" sz="700" dirty="0"/>
              <a:t>정리</a:t>
            </a:r>
            <a:r>
              <a:rPr lang="en-US" altLang="ko-KR" sz="700" dirty="0"/>
              <a:t>] </a:t>
            </a:r>
            <a:r>
              <a:rPr lang="en-US" altLang="ko-KR" sz="700" b="1" dirty="0"/>
              <a:t>Python pip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easy_install</a:t>
            </a:r>
            <a:r>
              <a:rPr lang="en-US" altLang="ko-KR" sz="700" dirty="0"/>
              <a:t> </a:t>
            </a:r>
            <a:r>
              <a:rPr lang="ko-KR" altLang="en-US" sz="700" dirty="0"/>
              <a:t>다운로드</a:t>
            </a:r>
            <a:r>
              <a:rPr lang="en-US" altLang="ko-KR" sz="700" dirty="0"/>
              <a:t>, </a:t>
            </a:r>
            <a:r>
              <a:rPr lang="ko-KR" altLang="en-US" sz="700" dirty="0"/>
              <a:t>설치방법</a:t>
            </a:r>
            <a:r>
              <a:rPr lang="en-US" altLang="ko-KR" sz="700" dirty="0"/>
              <a:t>. </a:t>
            </a:r>
            <a:endParaRPr lang="en-US" altLang="ko-KR" sz="700" dirty="0" smtClean="0"/>
          </a:p>
          <a:p>
            <a:r>
              <a:rPr lang="ko-KR" altLang="en-US" sz="700" dirty="0" smtClean="0"/>
              <a:t>댓글</a:t>
            </a:r>
            <a:r>
              <a:rPr lang="en-US" altLang="ko-KR" sz="700" dirty="0"/>
              <a:t>0 ... 'c:\</a:t>
            </a:r>
            <a:r>
              <a:rPr lang="en-US" altLang="ko-KR" sz="700" dirty="0" err="1"/>
              <a:t>envs</a:t>
            </a:r>
            <a:r>
              <a:rPr lang="en-US" altLang="ko-KR" sz="700" dirty="0"/>
              <a:t>\get-</a:t>
            </a:r>
            <a:r>
              <a:rPr lang="en-US" altLang="ko-KR" sz="700" b="1" dirty="0"/>
              <a:t>pip</a:t>
            </a:r>
            <a:r>
              <a:rPr lang="en-US" altLang="ko-KR" sz="700" dirty="0"/>
              <a:t>.py') ... </a:t>
            </a:r>
            <a:r>
              <a:rPr lang="ko-KR" altLang="en-US" sz="700" dirty="0"/>
              <a:t>쉽게 배우는 </a:t>
            </a:r>
            <a:r>
              <a:rPr lang="en-US" altLang="ko-KR" sz="700" dirty="0"/>
              <a:t>IT</a:t>
            </a:r>
            <a:r>
              <a:rPr lang="ko-KR" altLang="en-US" sz="700" dirty="0" err="1"/>
              <a:t>실무</a:t>
            </a:r>
            <a:r>
              <a:rPr lang="ko-KR" altLang="en-US" sz="700" b="1" dirty="0" err="1"/>
              <a:t>강좌</a:t>
            </a:r>
            <a:r>
              <a:rPr lang="en-US" altLang="ko-KR" sz="700" dirty="0"/>
              <a:t>, </a:t>
            </a:r>
            <a:r>
              <a:rPr lang="ko-KR" altLang="en-US" sz="700" dirty="0" err="1"/>
              <a:t>전</a:t>
            </a:r>
            <a:r>
              <a:rPr lang="ko-KR" altLang="en-US" sz="700" b="1" dirty="0" err="1"/>
              <a:t>강좌</a:t>
            </a:r>
            <a:r>
              <a:rPr lang="ko-KR" altLang="en-US" sz="700" dirty="0"/>
              <a:t> </a:t>
            </a:r>
            <a:r>
              <a:rPr lang="en-US" altLang="ko-KR" sz="700" dirty="0"/>
              <a:t>16,500</a:t>
            </a:r>
            <a:r>
              <a:rPr lang="ko-KR" altLang="en-US" sz="700" dirty="0"/>
              <a:t>원 무제한 수강</a:t>
            </a:r>
            <a:r>
              <a:rPr lang="en-US" altLang="ko-KR" sz="7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3174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디자인은 </a:t>
            </a:r>
            <a:r>
              <a:rPr lang="ko-KR" altLang="en-US" dirty="0" err="1" smtClean="0"/>
              <a:t>예상도를</a:t>
            </a:r>
            <a:r>
              <a:rPr lang="ko-KR" altLang="en-US" dirty="0"/>
              <a:t> </a:t>
            </a:r>
            <a:r>
              <a:rPr lang="ko-KR" altLang="en-US" dirty="0" smtClean="0"/>
              <a:t>보면서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effectLst>
                  <a:glow>
                    <a:srgbClr val="000000"/>
                  </a:glow>
                </a:effectLst>
                <a:latin typeface="Times New Roman" panose="02020603050405020304" pitchFamily="18" charset="0"/>
              </a:rPr>
              <a:t>새로운 프론트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네이버나</a:t>
            </a:r>
            <a:r>
              <a:rPr lang="en-US" altLang="ko-KR" dirty="0"/>
              <a:t> </a:t>
            </a:r>
            <a:r>
              <a:rPr lang="ko-KR" altLang="en-US" dirty="0"/>
              <a:t>네이트 같은 </a:t>
            </a:r>
            <a:r>
              <a:rPr lang="en-US" altLang="ko-KR" dirty="0"/>
              <a:t>‘</a:t>
            </a:r>
            <a:r>
              <a:rPr lang="ko-KR" altLang="en-US" dirty="0"/>
              <a:t>한국식 포탈 사이트</a:t>
            </a:r>
            <a:r>
              <a:rPr lang="en-US" altLang="ko-KR" dirty="0"/>
              <a:t>’</a:t>
            </a:r>
            <a:r>
              <a:rPr lang="ko-KR" altLang="en-US" dirty="0"/>
              <a:t>의 방식을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중요서비스인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, </a:t>
            </a:r>
            <a:r>
              <a:rPr lang="ko-KR" altLang="en-US" dirty="0"/>
              <a:t>사전</a:t>
            </a:r>
            <a:r>
              <a:rPr lang="en-US" altLang="ko-KR" dirty="0"/>
              <a:t>, Q&amp;A, </a:t>
            </a:r>
            <a:r>
              <a:rPr lang="ko-KR" altLang="en-US" dirty="0"/>
              <a:t>블로그</a:t>
            </a:r>
            <a:r>
              <a:rPr lang="en-US" altLang="ko-KR" dirty="0"/>
              <a:t>]</a:t>
            </a:r>
            <a:r>
              <a:rPr lang="ko-KR" altLang="en-US" dirty="0"/>
              <a:t>의 콘텐츠들이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프론트페이지에 들어 </a:t>
            </a:r>
            <a:r>
              <a:rPr lang="ko-KR" altLang="en-US" dirty="0" smtClean="0"/>
              <a:t>가는 형태이다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544535" y="0"/>
            <a:ext cx="520861" cy="12500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4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6"/>
          <p:cNvSpPr/>
          <p:nvPr/>
        </p:nvSpPr>
        <p:spPr>
          <a:xfrm>
            <a:off x="3078480" y="920845"/>
            <a:ext cx="1625600" cy="46694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Rectangle 6"/>
          <p:cNvSpPr/>
          <p:nvPr/>
        </p:nvSpPr>
        <p:spPr>
          <a:xfrm>
            <a:off x="4704080" y="891148"/>
            <a:ext cx="3518582" cy="488460"/>
          </a:xfrm>
          <a:prstGeom prst="rect">
            <a:avLst/>
          </a:prstGeom>
          <a:solidFill>
            <a:srgbClr val="CC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57120" y="1624083"/>
            <a:ext cx="7508240" cy="397758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Rectangle 6"/>
          <p:cNvSpPr/>
          <p:nvPr/>
        </p:nvSpPr>
        <p:spPr>
          <a:xfrm>
            <a:off x="2357120" y="2021841"/>
            <a:ext cx="4866640" cy="2418079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Rectangle 6"/>
          <p:cNvSpPr/>
          <p:nvPr/>
        </p:nvSpPr>
        <p:spPr>
          <a:xfrm>
            <a:off x="7223760" y="2021841"/>
            <a:ext cx="2641599" cy="86948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7223760" y="2891325"/>
            <a:ext cx="2641599" cy="362123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2357120" y="4439921"/>
            <a:ext cx="4866640" cy="20726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42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6"/>
          <p:cNvSpPr/>
          <p:nvPr/>
        </p:nvSpPr>
        <p:spPr>
          <a:xfrm>
            <a:off x="3078480" y="1004277"/>
            <a:ext cx="1735212" cy="45876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Rectangle 6"/>
          <p:cNvSpPr/>
          <p:nvPr/>
        </p:nvSpPr>
        <p:spPr>
          <a:xfrm>
            <a:off x="4873578" y="1004276"/>
            <a:ext cx="3518582" cy="458764"/>
          </a:xfrm>
          <a:prstGeom prst="rect">
            <a:avLst/>
          </a:prstGeom>
          <a:solidFill>
            <a:srgbClr val="CC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Rectangle 6"/>
          <p:cNvSpPr/>
          <p:nvPr/>
        </p:nvSpPr>
        <p:spPr>
          <a:xfrm>
            <a:off x="2268757" y="1696720"/>
            <a:ext cx="7596603" cy="42085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Rectangle 6"/>
          <p:cNvSpPr/>
          <p:nvPr/>
        </p:nvSpPr>
        <p:spPr>
          <a:xfrm>
            <a:off x="2268757" y="2117578"/>
            <a:ext cx="5087083" cy="225122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7355840" y="2117577"/>
            <a:ext cx="2509519" cy="8077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7355840" y="2925297"/>
            <a:ext cx="2509519" cy="358726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268756" y="4368800"/>
            <a:ext cx="5087083" cy="214376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7218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6"/>
          <p:cNvSpPr/>
          <p:nvPr/>
        </p:nvSpPr>
        <p:spPr>
          <a:xfrm>
            <a:off x="3078480" y="1004277"/>
            <a:ext cx="1735212" cy="45876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Rectangle 6"/>
          <p:cNvSpPr/>
          <p:nvPr/>
        </p:nvSpPr>
        <p:spPr>
          <a:xfrm>
            <a:off x="4873578" y="1004276"/>
            <a:ext cx="3518582" cy="458764"/>
          </a:xfrm>
          <a:prstGeom prst="rect">
            <a:avLst/>
          </a:prstGeom>
          <a:solidFill>
            <a:srgbClr val="CC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Rectangle 6"/>
          <p:cNvSpPr/>
          <p:nvPr/>
        </p:nvSpPr>
        <p:spPr>
          <a:xfrm>
            <a:off x="2268757" y="1696720"/>
            <a:ext cx="7596603" cy="42085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Rectangle 6"/>
          <p:cNvSpPr/>
          <p:nvPr/>
        </p:nvSpPr>
        <p:spPr>
          <a:xfrm>
            <a:off x="2268757" y="2117578"/>
            <a:ext cx="5087083" cy="225122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7355840" y="2117577"/>
            <a:ext cx="2509519" cy="8077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7355840" y="2925297"/>
            <a:ext cx="2509519" cy="358726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2268756" y="4368800"/>
            <a:ext cx="5087083" cy="214376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>
            <a:off x="2600960" y="1233659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4629" y="1048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6" idx="3"/>
          </p:cNvCxnSpPr>
          <p:nvPr/>
        </p:nvCxnSpPr>
        <p:spPr>
          <a:xfrm>
            <a:off x="8392160" y="12336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9360" y="1048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검색바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791236" y="1885684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4905" y="1701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865359" y="25036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22559" y="2318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791236" y="3265267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7434" y="308060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791236" y="5184589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7434" y="499992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865359" y="45088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22559" y="43241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1004277"/>
            <a:ext cx="2600960" cy="45876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Rectangle 6"/>
          <p:cNvSpPr/>
          <p:nvPr/>
        </p:nvSpPr>
        <p:spPr>
          <a:xfrm>
            <a:off x="8869680" y="983956"/>
            <a:ext cx="3322320" cy="458764"/>
          </a:xfrm>
          <a:prstGeom prst="rect">
            <a:avLst/>
          </a:prstGeom>
          <a:solidFill>
            <a:srgbClr val="CCC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Rectangle 6"/>
          <p:cNvSpPr/>
          <p:nvPr/>
        </p:nvSpPr>
        <p:spPr>
          <a:xfrm>
            <a:off x="0" y="1696720"/>
            <a:ext cx="1791235" cy="42085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Rectangle 6"/>
          <p:cNvSpPr/>
          <p:nvPr/>
        </p:nvSpPr>
        <p:spPr>
          <a:xfrm>
            <a:off x="0" y="2117578"/>
            <a:ext cx="1791235" cy="225122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Rectangle 6"/>
          <p:cNvSpPr/>
          <p:nvPr/>
        </p:nvSpPr>
        <p:spPr>
          <a:xfrm>
            <a:off x="10322559" y="2117577"/>
            <a:ext cx="1869441" cy="8077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Rectangle 6"/>
          <p:cNvSpPr/>
          <p:nvPr/>
        </p:nvSpPr>
        <p:spPr>
          <a:xfrm>
            <a:off x="10322559" y="2925297"/>
            <a:ext cx="1869441" cy="393270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Rectangle 6"/>
          <p:cNvSpPr/>
          <p:nvPr/>
        </p:nvSpPr>
        <p:spPr>
          <a:xfrm>
            <a:off x="0" y="4368800"/>
            <a:ext cx="1791235" cy="2489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>
            <a:off x="2600960" y="1233659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4629" y="1048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6" idx="3"/>
          </p:cNvCxnSpPr>
          <p:nvPr/>
        </p:nvCxnSpPr>
        <p:spPr>
          <a:xfrm>
            <a:off x="8392160" y="12336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49360" y="1048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검색바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791236" y="1885684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4905" y="1701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865359" y="25036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22559" y="2318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791236" y="3265267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8472" y="3080615"/>
            <a:ext cx="1368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1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791236" y="5184589"/>
            <a:ext cx="477520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865359" y="45088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240" y="4999923"/>
            <a:ext cx="16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/>
              <a:t>2</a:t>
            </a:r>
            <a:r>
              <a:rPr lang="en-US" altLang="ko-KR" dirty="0" smtClean="0"/>
              <a:t>:Q&amp;A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22559" y="4368800"/>
            <a:ext cx="16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3:</a:t>
            </a:r>
            <a:r>
              <a:rPr lang="ko-KR" altLang="en-US" dirty="0" smtClean="0"/>
              <a:t>사전</a:t>
            </a:r>
            <a:endParaRPr lang="ko-KR" altLang="en-US" dirty="0"/>
          </a:p>
        </p:txBody>
      </p:sp>
      <p:sp>
        <p:nvSpPr>
          <p:cNvPr id="35" name="Rectangle 17"/>
          <p:cNvSpPr/>
          <p:nvPr/>
        </p:nvSpPr>
        <p:spPr>
          <a:xfrm>
            <a:off x="4897120" y="1069856"/>
            <a:ext cx="2931160" cy="2915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1"/>
          <p:cNvSpPr/>
          <p:nvPr/>
        </p:nvSpPr>
        <p:spPr>
          <a:xfrm>
            <a:off x="7887688" y="1077280"/>
            <a:ext cx="392711" cy="2841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3322320" y="1026160"/>
            <a:ext cx="146304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lt"/>
              </a:rPr>
              <a:t>LOGO</a:t>
            </a:r>
            <a:endParaRPr lang="ko-KR" altLang="en-US" b="1" dirty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96160" y="1765300"/>
            <a:ext cx="7457440" cy="287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29116" y="1765300"/>
            <a:ext cx="5591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튜토리얼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|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사전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|   Q&amp;A   |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블로그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|   MY  |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16480" y="2096651"/>
            <a:ext cx="5059680" cy="2241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386320" y="2929771"/>
            <a:ext cx="2357120" cy="4007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376160" y="2096651"/>
            <a:ext cx="2357120" cy="833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316480" y="4338320"/>
            <a:ext cx="5059680" cy="25988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38200" y="-11058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프론트 페이지 예상도</a:t>
            </a:r>
            <a:endParaRPr lang="ko-KR" altLang="en-US" dirty="0"/>
          </a:p>
        </p:txBody>
      </p:sp>
      <p:pic>
        <p:nvPicPr>
          <p:cNvPr id="44" name="내용 개체 틀 22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2059" r="76410" b="3784"/>
          <a:stretch/>
        </p:blipFill>
        <p:spPr>
          <a:xfrm>
            <a:off x="2457159" y="2629431"/>
            <a:ext cx="998699" cy="1502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내용 개체 틀 22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8" t="2001" r="51527" b="3270"/>
          <a:stretch/>
        </p:blipFill>
        <p:spPr>
          <a:xfrm>
            <a:off x="3701026" y="2629431"/>
            <a:ext cx="1000527" cy="151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내용 개체 틀 22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3" t="1991" r="26711" b="3522"/>
          <a:stretch/>
        </p:blipFill>
        <p:spPr>
          <a:xfrm>
            <a:off x="4946878" y="2635348"/>
            <a:ext cx="1000954" cy="1507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7" name="내용 개체 틀 22">
            <a:hlinkClick r:id="rId2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7" t="919" r="1711" b="2979"/>
          <a:stretch/>
        </p:blipFill>
        <p:spPr>
          <a:xfrm>
            <a:off x="6193196" y="2629431"/>
            <a:ext cx="1005251" cy="151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8" name="TextBox 47"/>
          <p:cNvSpPr txBox="1"/>
          <p:nvPr/>
        </p:nvSpPr>
        <p:spPr>
          <a:xfrm>
            <a:off x="2457159" y="2182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튜토리얼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7159" y="44241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Q&amp;A</a:t>
            </a:r>
            <a:endParaRPr lang="ko-KR" altLang="en-US" sz="1600" b="1" dirty="0"/>
          </a:p>
        </p:txBody>
      </p:sp>
      <p:sp>
        <p:nvSpPr>
          <p:cNvPr id="50" name="직사각형 49"/>
          <p:cNvSpPr/>
          <p:nvPr/>
        </p:nvSpPr>
        <p:spPr>
          <a:xfrm>
            <a:off x="7602610" y="2256238"/>
            <a:ext cx="1115957" cy="186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2">
                    <a:lumMod val="10000"/>
                  </a:schemeClr>
                </a:solidFill>
              </a:rPr>
              <a:t>아이디</a:t>
            </a:r>
            <a:endParaRPr lang="ko-KR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02610" y="2486736"/>
            <a:ext cx="1115957" cy="186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2">
                    <a:lumMod val="50000"/>
                  </a:schemeClr>
                </a:solidFill>
              </a:rPr>
              <a:t>비밀번호</a:t>
            </a:r>
            <a:endParaRPr lang="ko-KR" alt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43773" y="2252267"/>
            <a:ext cx="599161" cy="42112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로그인</a:t>
            </a:r>
            <a:endParaRPr lang="ko-KR" alt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91829" y="299161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사전</a:t>
            </a:r>
            <a:endParaRPr lang="ko-KR" altLang="en-US" sz="1600" b="1" dirty="0"/>
          </a:p>
        </p:txBody>
      </p:sp>
      <p:pic>
        <p:nvPicPr>
          <p:cNvPr id="54" name="그림 53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1" b="39673"/>
          <a:stretch/>
        </p:blipFill>
        <p:spPr>
          <a:xfrm>
            <a:off x="2421991" y="4762668"/>
            <a:ext cx="4856355" cy="2156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7480740" y="3291925"/>
            <a:ext cx="225254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스택 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-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자료구조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스택</a:t>
            </a:r>
            <a:r>
              <a:rPr lang="en-US" altLang="ko-KR" sz="800" dirty="0" smtClean="0"/>
              <a:t>(stack)</a:t>
            </a:r>
            <a:r>
              <a:rPr lang="ko-KR" altLang="en-US" sz="800" dirty="0" smtClean="0"/>
              <a:t>은 모든 원소들의 삽입</a:t>
            </a:r>
            <a:r>
              <a:rPr lang="en-US" altLang="ko-KR" sz="800" dirty="0" smtClean="0"/>
              <a:t>(insert)</a:t>
            </a:r>
          </a:p>
          <a:p>
            <a:r>
              <a:rPr lang="ko-KR" altLang="en-US" sz="800" dirty="0" smtClean="0"/>
              <a:t>과 삭제</a:t>
            </a:r>
            <a:r>
              <a:rPr lang="en-US" altLang="ko-KR" sz="800" dirty="0" smtClean="0"/>
              <a:t>(delete)</a:t>
            </a:r>
            <a:r>
              <a:rPr lang="ko-KR" altLang="en-US" sz="800" dirty="0" smtClean="0"/>
              <a:t>가 리스트의 한쪽 끝에서만</a:t>
            </a:r>
            <a:endParaRPr lang="en-US" altLang="ko-KR" sz="800" dirty="0"/>
          </a:p>
          <a:p>
            <a:r>
              <a:rPr lang="ko-KR" altLang="en-US" sz="800" dirty="0" smtClean="0"/>
              <a:t>수행되는 제한 조건을 가지는 선형 자료 구조</a:t>
            </a:r>
            <a:endParaRPr lang="en-US" altLang="ko-KR" sz="800" dirty="0" smtClean="0"/>
          </a:p>
          <a:p>
            <a:r>
              <a:rPr lang="en-US" altLang="ko-KR" sz="800" dirty="0" smtClean="0"/>
              <a:t>(linear data structure)</a:t>
            </a:r>
            <a:r>
              <a:rPr lang="ko-KR" altLang="en-US" sz="800" dirty="0" smtClean="0"/>
              <a:t>로서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삽입과</a:t>
            </a:r>
            <a:r>
              <a:rPr lang="en-US" altLang="ko-KR" sz="800" dirty="0" smtClean="0"/>
              <a:t>... </a:t>
            </a:r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7491829" y="4155829"/>
            <a:ext cx="207781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2">
                    <a:lumMod val="50000"/>
                  </a:schemeClr>
                </a:solidFill>
                <a:hlinkClick r:id="rId8"/>
              </a:rPr>
              <a:t>파이썬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8"/>
              </a:rPr>
              <a:t>(Python) –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8"/>
              </a:rPr>
              <a:t>언어</a:t>
            </a:r>
            <a:endParaRPr lang="en-US" altLang="ko-KR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(Python)’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이란 영어의 의미는 원래</a:t>
            </a:r>
            <a:endParaRPr lang="en-US" altLang="ko-KR" sz="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그리스 신화에 나오는 뱀 이름이다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 로고에 두 개의 뱀이 서로 마주본</a:t>
            </a:r>
            <a:endParaRPr lang="en-US" altLang="ko-KR" sz="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듯한 그림이 있는 이유도 이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... </a:t>
            </a:r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더보기</a:t>
            </a:r>
            <a:endParaRPr lang="ko-KR" altLang="en-US" sz="400" dirty="0"/>
          </a:p>
        </p:txBody>
      </p:sp>
      <p:sp>
        <p:nvSpPr>
          <p:cNvPr id="57" name="TextBox 56"/>
          <p:cNvSpPr txBox="1"/>
          <p:nvPr/>
        </p:nvSpPr>
        <p:spPr>
          <a:xfrm>
            <a:off x="7478247" y="5032645"/>
            <a:ext cx="224773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hlinkClick r:id="rId9"/>
              </a:rPr>
              <a:t>깃허브</a:t>
            </a:r>
            <a:r>
              <a:rPr lang="ko-KR" altLang="en-US" sz="1100" b="1" dirty="0" smtClean="0">
                <a:hlinkClick r:id="rId9"/>
              </a:rPr>
              <a:t> </a:t>
            </a:r>
            <a:r>
              <a:rPr lang="en-US" altLang="ko-KR" sz="1100" b="1" dirty="0" smtClean="0">
                <a:hlinkClick r:id="rId9"/>
              </a:rPr>
              <a:t>(</a:t>
            </a:r>
            <a:r>
              <a:rPr lang="en-US" altLang="ko-KR" sz="1100" b="1" dirty="0" err="1" smtClean="0">
                <a:hlinkClick r:id="rId9"/>
              </a:rPr>
              <a:t>github</a:t>
            </a:r>
            <a:r>
              <a:rPr lang="en-US" altLang="ko-KR" sz="1100" b="1" dirty="0" smtClean="0">
                <a:hlinkClick r:id="rId9"/>
              </a:rPr>
              <a:t>) -</a:t>
            </a:r>
            <a:r>
              <a:rPr lang="ko-KR" altLang="en-US" sz="1100" b="1" dirty="0" smtClean="0">
                <a:hlinkClick r:id="rId9"/>
              </a:rPr>
              <a:t>서비스</a:t>
            </a:r>
            <a:endParaRPr lang="en-US" altLang="ko-KR" sz="1100" b="1" dirty="0" smtClean="0"/>
          </a:p>
          <a:p>
            <a:r>
              <a:rPr lang="ko-KR" altLang="en-US" sz="800" dirty="0" smtClean="0"/>
              <a:t>“당신은 </a:t>
            </a:r>
            <a:r>
              <a:rPr lang="ko-KR" altLang="en-US" sz="800" dirty="0" err="1" smtClean="0"/>
              <a:t>깃허브에</a:t>
            </a:r>
            <a:r>
              <a:rPr lang="ko-KR" altLang="en-US" sz="800" dirty="0" smtClean="0"/>
              <a:t> 대해 잘 모를 수도 있지만</a:t>
            </a:r>
            <a:r>
              <a:rPr lang="en-US" altLang="ko-KR" sz="800" dirty="0" smtClean="0"/>
              <a:t>, </a:t>
            </a:r>
          </a:p>
          <a:p>
            <a:r>
              <a:rPr lang="ko-KR" altLang="en-US" sz="800" dirty="0" smtClean="0"/>
              <a:t>소프트웨어 개발자 사이에서 </a:t>
            </a:r>
            <a:r>
              <a:rPr lang="ko-KR" altLang="en-US" sz="800" dirty="0" err="1" smtClean="0"/>
              <a:t>깃허브는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메카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최고의 성지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다</a:t>
            </a:r>
            <a:r>
              <a:rPr lang="en-US" altLang="ko-KR" sz="800" dirty="0" smtClean="0"/>
              <a:t>.” &lt;</a:t>
            </a:r>
            <a:r>
              <a:rPr lang="ko-KR" altLang="en-US" sz="800" dirty="0" err="1" smtClean="0"/>
              <a:t>포춘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이 설명한 </a:t>
            </a:r>
            <a:endParaRPr lang="en-US" altLang="ko-KR" sz="800" dirty="0"/>
          </a:p>
          <a:p>
            <a:r>
              <a:rPr lang="ko-KR" altLang="en-US" sz="800" dirty="0" err="1" smtClean="0"/>
              <a:t>깃허브에</a:t>
            </a:r>
            <a:r>
              <a:rPr lang="ko-KR" altLang="en-US" sz="800" dirty="0" smtClean="0"/>
              <a:t> 대한 묘사다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깃허브는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2008</a:t>
            </a:r>
            <a:r>
              <a:rPr lang="ko-KR" altLang="en-US" sz="800" dirty="0" smtClean="0"/>
              <a:t>년</a:t>
            </a:r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7491829" y="5794625"/>
            <a:ext cx="223490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hlinkClick r:id="rId10"/>
              </a:rPr>
              <a:t>IDE</a:t>
            </a:r>
            <a:r>
              <a:rPr lang="en-US" altLang="ko-KR" sz="800" dirty="0" smtClean="0">
                <a:hlinkClick r:id="rId10"/>
              </a:rPr>
              <a:t>(Integrated Development Environment) 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ko-KR" altLang="en-US" sz="900" dirty="0" smtClean="0"/>
              <a:t>응용 소프트웨어</a:t>
            </a:r>
            <a:endParaRPr lang="en-US" altLang="ko-KR" sz="900" dirty="0" smtClean="0"/>
          </a:p>
          <a:p>
            <a:r>
              <a:rPr lang="ko-KR" altLang="en-US" sz="800" dirty="0"/>
              <a:t>효율적으로 소프트웨어를 개발하기 위한 </a:t>
            </a:r>
            <a:endParaRPr lang="en-US" altLang="ko-KR" sz="800" dirty="0" smtClean="0"/>
          </a:p>
          <a:p>
            <a:r>
              <a:rPr lang="ko-KR" altLang="en-US" sz="800" dirty="0" smtClean="0"/>
              <a:t>통합개발환경 </a:t>
            </a:r>
            <a:r>
              <a:rPr lang="ko-KR" altLang="en-US" sz="800" dirty="0"/>
              <a:t>소프트웨어 어플리케이션 </a:t>
            </a:r>
            <a:endParaRPr lang="en-US" altLang="ko-KR" sz="800" dirty="0" smtClean="0"/>
          </a:p>
          <a:p>
            <a:r>
              <a:rPr lang="ko-KR" altLang="en-US" sz="800" dirty="0" smtClean="0"/>
              <a:t>인터페이스이다</a:t>
            </a:r>
            <a:r>
              <a:rPr lang="en-US" altLang="ko-KR" sz="800" dirty="0"/>
              <a:t>. </a:t>
            </a:r>
            <a:r>
              <a:rPr lang="ko-KR" altLang="en-US" sz="800" dirty="0"/>
              <a:t>코드 편집기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디버거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smtClean="0"/>
              <a:t> </a:t>
            </a:r>
            <a:r>
              <a:rPr lang="ko-KR" altLang="en-US" sz="800" dirty="0"/>
              <a:t>컴파일러</a:t>
            </a:r>
            <a:r>
              <a:rPr lang="en-US" altLang="ko-KR" sz="800" dirty="0"/>
              <a:t>, </a:t>
            </a:r>
            <a:r>
              <a:rPr lang="ko-KR" altLang="en-US" sz="800" dirty="0"/>
              <a:t>인터프리터 등을 포함하고 </a:t>
            </a:r>
            <a:endParaRPr lang="en-US" altLang="ko-KR" sz="800" dirty="0" smtClean="0"/>
          </a:p>
          <a:p>
            <a:r>
              <a:rPr lang="ko-KR" altLang="en-US" sz="800" dirty="0" smtClean="0"/>
              <a:t>개발자에게 </a:t>
            </a:r>
            <a:r>
              <a:rPr lang="ko-KR" altLang="en-US" sz="800" dirty="0"/>
              <a:t>제공한다</a:t>
            </a:r>
            <a:r>
              <a:rPr lang="en-US" altLang="ko-KR" sz="800" dirty="0"/>
              <a:t>.... </a:t>
            </a:r>
            <a:r>
              <a:rPr lang="ko-KR" altLang="en-US" sz="800" u="sng" dirty="0" err="1">
                <a:hlinkClick r:id="rId11"/>
              </a:rPr>
              <a:t>더보기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97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316480" y="-44664"/>
            <a:ext cx="5059680" cy="44314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386320" y="-44664"/>
            <a:ext cx="2357120" cy="44314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80740" y="108887"/>
            <a:ext cx="225254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스택 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-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자료구조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스택</a:t>
            </a:r>
            <a:r>
              <a:rPr lang="en-US" altLang="ko-KR" sz="800" dirty="0" smtClean="0"/>
              <a:t>(stack)</a:t>
            </a:r>
            <a:r>
              <a:rPr lang="ko-KR" altLang="en-US" sz="800" dirty="0" smtClean="0"/>
              <a:t>은 모든 원소들의 삽입</a:t>
            </a:r>
            <a:r>
              <a:rPr lang="en-US" altLang="ko-KR" sz="800" dirty="0" smtClean="0"/>
              <a:t>(insert)</a:t>
            </a:r>
          </a:p>
          <a:p>
            <a:r>
              <a:rPr lang="ko-KR" altLang="en-US" sz="800" dirty="0" smtClean="0"/>
              <a:t>과 삭제</a:t>
            </a:r>
            <a:r>
              <a:rPr lang="en-US" altLang="ko-KR" sz="800" dirty="0" smtClean="0"/>
              <a:t>(delete)</a:t>
            </a:r>
            <a:r>
              <a:rPr lang="ko-KR" altLang="en-US" sz="800" dirty="0" smtClean="0"/>
              <a:t>가 리스트의 한쪽 끝에서만</a:t>
            </a:r>
            <a:endParaRPr lang="en-US" altLang="ko-KR" sz="800" dirty="0"/>
          </a:p>
          <a:p>
            <a:r>
              <a:rPr lang="ko-KR" altLang="en-US" sz="800" dirty="0" smtClean="0"/>
              <a:t>수행되는 제한 조건을 가지는 선형 자료 구조</a:t>
            </a:r>
            <a:endParaRPr lang="en-US" altLang="ko-KR" sz="800" dirty="0" smtClean="0"/>
          </a:p>
          <a:p>
            <a:r>
              <a:rPr lang="en-US" altLang="ko-KR" sz="800" dirty="0" smtClean="0"/>
              <a:t>(linear data structure)</a:t>
            </a:r>
            <a:r>
              <a:rPr lang="ko-KR" altLang="en-US" sz="800" dirty="0" smtClean="0"/>
              <a:t>로서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삽입과</a:t>
            </a:r>
            <a:r>
              <a:rPr lang="en-US" altLang="ko-KR" sz="800" dirty="0" smtClean="0"/>
              <a:t>... </a:t>
            </a:r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7491829" y="972791"/>
            <a:ext cx="207781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파이썬</a:t>
            </a:r>
            <a:r>
              <a:rPr lang="en-US" altLang="ko-KR" sz="11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(Python) –</a:t>
            </a:r>
            <a:r>
              <a:rPr lang="ko-KR" altLang="en-US" sz="11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언어</a:t>
            </a:r>
            <a:endParaRPr lang="en-US" altLang="ko-KR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(Python)’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이란 영어의 의미는 원래</a:t>
            </a:r>
            <a:endParaRPr lang="en-US" altLang="ko-KR" sz="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그리스 신화에 나오는 뱀 이름이다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 로고에 두 개의 뱀이 서로 마주본</a:t>
            </a:r>
            <a:endParaRPr lang="en-US" altLang="ko-KR" sz="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듯한 그림이 있는 이유도 이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... </a:t>
            </a:r>
            <a:r>
              <a:rPr lang="ko-KR" alt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더보기</a:t>
            </a:r>
            <a:endParaRPr lang="ko-KR" altLang="en-US" sz="400" dirty="0"/>
          </a:p>
        </p:txBody>
      </p:sp>
      <p:sp>
        <p:nvSpPr>
          <p:cNvPr id="57" name="TextBox 56"/>
          <p:cNvSpPr txBox="1"/>
          <p:nvPr/>
        </p:nvSpPr>
        <p:spPr>
          <a:xfrm>
            <a:off x="7478247" y="1849607"/>
            <a:ext cx="224773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hlinkClick r:id="rId4"/>
              </a:rPr>
              <a:t>깃허브</a:t>
            </a:r>
            <a:r>
              <a:rPr lang="ko-KR" altLang="en-US" sz="1100" b="1" dirty="0" smtClean="0">
                <a:hlinkClick r:id="rId4"/>
              </a:rPr>
              <a:t> </a:t>
            </a:r>
            <a:r>
              <a:rPr lang="en-US" altLang="ko-KR" sz="1100" b="1" dirty="0" smtClean="0">
                <a:hlinkClick r:id="rId4"/>
              </a:rPr>
              <a:t>(</a:t>
            </a:r>
            <a:r>
              <a:rPr lang="en-US" altLang="ko-KR" sz="1100" b="1" dirty="0" err="1" smtClean="0">
                <a:hlinkClick r:id="rId4"/>
              </a:rPr>
              <a:t>github</a:t>
            </a:r>
            <a:r>
              <a:rPr lang="en-US" altLang="ko-KR" sz="1100" b="1" dirty="0" smtClean="0">
                <a:hlinkClick r:id="rId4"/>
              </a:rPr>
              <a:t>) -</a:t>
            </a:r>
            <a:r>
              <a:rPr lang="ko-KR" altLang="en-US" sz="1100" b="1" dirty="0" smtClean="0">
                <a:hlinkClick r:id="rId4"/>
              </a:rPr>
              <a:t>서비스</a:t>
            </a:r>
            <a:endParaRPr lang="en-US" altLang="ko-KR" sz="1100" b="1" dirty="0" smtClean="0"/>
          </a:p>
          <a:p>
            <a:r>
              <a:rPr lang="ko-KR" altLang="en-US" sz="800" dirty="0" smtClean="0"/>
              <a:t>“당신은 </a:t>
            </a:r>
            <a:r>
              <a:rPr lang="ko-KR" altLang="en-US" sz="800" dirty="0" err="1" smtClean="0"/>
              <a:t>깃허브에</a:t>
            </a:r>
            <a:r>
              <a:rPr lang="ko-KR" altLang="en-US" sz="800" dirty="0" smtClean="0"/>
              <a:t> 대해 잘 모를 수도 있지만</a:t>
            </a:r>
            <a:r>
              <a:rPr lang="en-US" altLang="ko-KR" sz="800" dirty="0" smtClean="0"/>
              <a:t>, </a:t>
            </a:r>
          </a:p>
          <a:p>
            <a:r>
              <a:rPr lang="ko-KR" altLang="en-US" sz="800" dirty="0" smtClean="0"/>
              <a:t>소프트웨어 개발자 사이에서 </a:t>
            </a:r>
            <a:r>
              <a:rPr lang="ko-KR" altLang="en-US" sz="800" dirty="0" err="1" smtClean="0"/>
              <a:t>깃허브는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메카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최고의 성지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다</a:t>
            </a:r>
            <a:r>
              <a:rPr lang="en-US" altLang="ko-KR" sz="800" dirty="0" smtClean="0"/>
              <a:t>.” &lt;</a:t>
            </a:r>
            <a:r>
              <a:rPr lang="ko-KR" altLang="en-US" sz="800" dirty="0" err="1" smtClean="0"/>
              <a:t>포춘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이 설명한 </a:t>
            </a:r>
            <a:endParaRPr lang="en-US" altLang="ko-KR" sz="800" dirty="0"/>
          </a:p>
          <a:p>
            <a:r>
              <a:rPr lang="ko-KR" altLang="en-US" sz="800" dirty="0" err="1" smtClean="0"/>
              <a:t>깃허브에</a:t>
            </a:r>
            <a:r>
              <a:rPr lang="ko-KR" altLang="en-US" sz="800" dirty="0" smtClean="0"/>
              <a:t> 대한 묘사다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깃허브는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2008</a:t>
            </a:r>
            <a:r>
              <a:rPr lang="ko-KR" altLang="en-US" sz="800" dirty="0" smtClean="0"/>
              <a:t>년</a:t>
            </a:r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7491829" y="2611587"/>
            <a:ext cx="223490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hlinkClick r:id="rId5"/>
              </a:rPr>
              <a:t>IDE</a:t>
            </a:r>
            <a:r>
              <a:rPr lang="en-US" altLang="ko-KR" sz="800" dirty="0" smtClean="0">
                <a:hlinkClick r:id="rId5"/>
              </a:rPr>
              <a:t>(Integrated Development Environment) </a:t>
            </a:r>
            <a:endParaRPr lang="en-US" altLang="ko-KR" sz="900" dirty="0" smtClean="0"/>
          </a:p>
          <a:p>
            <a:r>
              <a:rPr lang="en-US" altLang="ko-KR" sz="900" dirty="0" smtClean="0"/>
              <a:t>-</a:t>
            </a:r>
            <a:r>
              <a:rPr lang="ko-KR" altLang="en-US" sz="900" dirty="0" smtClean="0"/>
              <a:t>응용 소프트웨어</a:t>
            </a:r>
            <a:endParaRPr lang="en-US" altLang="ko-KR" sz="900" dirty="0" smtClean="0"/>
          </a:p>
          <a:p>
            <a:r>
              <a:rPr lang="ko-KR" altLang="en-US" sz="800" dirty="0"/>
              <a:t>효율적으로 소프트웨어를 개발하기 위한 </a:t>
            </a:r>
            <a:endParaRPr lang="en-US" altLang="ko-KR" sz="800" dirty="0" smtClean="0"/>
          </a:p>
          <a:p>
            <a:r>
              <a:rPr lang="ko-KR" altLang="en-US" sz="800" dirty="0" smtClean="0"/>
              <a:t>통합개발환경 </a:t>
            </a:r>
            <a:r>
              <a:rPr lang="ko-KR" altLang="en-US" sz="800" dirty="0"/>
              <a:t>소프트웨어 어플리케이션 </a:t>
            </a:r>
            <a:endParaRPr lang="en-US" altLang="ko-KR" sz="800" dirty="0" smtClean="0"/>
          </a:p>
          <a:p>
            <a:r>
              <a:rPr lang="ko-KR" altLang="en-US" sz="800" dirty="0" smtClean="0"/>
              <a:t>인터페이스이다</a:t>
            </a:r>
            <a:r>
              <a:rPr lang="en-US" altLang="ko-KR" sz="800" dirty="0"/>
              <a:t>. </a:t>
            </a:r>
            <a:r>
              <a:rPr lang="ko-KR" altLang="en-US" sz="800" dirty="0"/>
              <a:t>코드 편집기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디버거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smtClean="0"/>
              <a:t> </a:t>
            </a:r>
            <a:r>
              <a:rPr lang="ko-KR" altLang="en-US" sz="800" dirty="0"/>
              <a:t>컴파일러</a:t>
            </a:r>
            <a:r>
              <a:rPr lang="en-US" altLang="ko-KR" sz="800" dirty="0"/>
              <a:t>, </a:t>
            </a:r>
            <a:r>
              <a:rPr lang="ko-KR" altLang="en-US" sz="800" dirty="0"/>
              <a:t>인터프리터 등을 포함하고 </a:t>
            </a:r>
            <a:endParaRPr lang="en-US" altLang="ko-KR" sz="800" dirty="0" smtClean="0"/>
          </a:p>
          <a:p>
            <a:r>
              <a:rPr lang="ko-KR" altLang="en-US" sz="800" dirty="0" smtClean="0"/>
              <a:t>개발자에게 </a:t>
            </a:r>
            <a:r>
              <a:rPr lang="ko-KR" altLang="en-US" sz="800" dirty="0"/>
              <a:t>제공한다</a:t>
            </a:r>
            <a:r>
              <a:rPr lang="en-US" altLang="ko-KR" sz="800" dirty="0"/>
              <a:t>.... </a:t>
            </a:r>
            <a:r>
              <a:rPr lang="ko-KR" altLang="en-US" sz="800" u="sng" dirty="0" err="1">
                <a:hlinkClick r:id="rId6"/>
              </a:rPr>
              <a:t>더보기</a:t>
            </a:r>
            <a:endParaRPr lang="ko-KR" altLang="en-US" sz="800" dirty="0"/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38200" y="525343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프론트 페이지 예상도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2824"/>
          <a:stretch/>
        </p:blipFill>
        <p:spPr>
          <a:xfrm>
            <a:off x="2445092" y="626152"/>
            <a:ext cx="4825306" cy="3635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445092" y="131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블로그</a:t>
            </a:r>
            <a:endParaRPr lang="ko-KR" altLang="en-US" b="1" dirty="0"/>
          </a:p>
        </p:txBody>
      </p:sp>
      <p:sp>
        <p:nvSpPr>
          <p:cNvPr id="60" name="Rectangle 6"/>
          <p:cNvSpPr/>
          <p:nvPr/>
        </p:nvSpPr>
        <p:spPr>
          <a:xfrm>
            <a:off x="10322559" y="0"/>
            <a:ext cx="1869441" cy="43868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1" name="TextBox 33"/>
          <p:cNvSpPr txBox="1"/>
          <p:nvPr/>
        </p:nvSpPr>
        <p:spPr>
          <a:xfrm>
            <a:off x="10322559" y="1503424"/>
            <a:ext cx="16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3:</a:t>
            </a:r>
            <a:r>
              <a:rPr lang="ko-KR" altLang="en-US" dirty="0" smtClean="0"/>
              <a:t>사전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1" idx="1"/>
          </p:cNvCxnSpPr>
          <p:nvPr/>
        </p:nvCxnSpPr>
        <p:spPr>
          <a:xfrm>
            <a:off x="9733280" y="1688090"/>
            <a:ext cx="5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"/>
          <p:cNvSpPr/>
          <p:nvPr/>
        </p:nvSpPr>
        <p:spPr>
          <a:xfrm>
            <a:off x="0" y="-1"/>
            <a:ext cx="1791235" cy="438680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869441" y="2083443"/>
            <a:ext cx="44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0"/>
          <p:cNvSpPr txBox="1"/>
          <p:nvPr/>
        </p:nvSpPr>
        <p:spPr>
          <a:xfrm>
            <a:off x="0" y="1898777"/>
            <a:ext cx="176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콘텐츠</a:t>
            </a:r>
            <a:r>
              <a:rPr lang="en-US" altLang="ko-KR" dirty="0" smtClean="0"/>
              <a:t>4:</a:t>
            </a:r>
            <a:r>
              <a:rPr lang="ko-KR" altLang="en-US" dirty="0" smtClean="0"/>
              <a:t>블로그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05523" y="-44664"/>
            <a:ext cx="4891251" cy="1762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2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직사각형 6"/>
          <p:cNvSpPr/>
          <p:nvPr/>
        </p:nvSpPr>
        <p:spPr>
          <a:xfrm>
            <a:off x="2620108" y="597877"/>
            <a:ext cx="4317024" cy="55391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778975" y="2165838"/>
            <a:ext cx="5096609" cy="262597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78975" y="4879731"/>
            <a:ext cx="5096609" cy="16353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78974" y="1227993"/>
            <a:ext cx="5096609" cy="32824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8373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02689" y="1649287"/>
            <a:ext cx="4449616" cy="4795474"/>
            <a:chOff x="3285403" y="1025033"/>
            <a:chExt cx="5269513" cy="5679100"/>
          </a:xfrm>
        </p:grpSpPr>
        <p:grpSp>
          <p:nvGrpSpPr>
            <p:cNvPr id="3" name="그룹 2"/>
            <p:cNvGrpSpPr/>
            <p:nvPr/>
          </p:nvGrpSpPr>
          <p:grpSpPr>
            <a:xfrm>
              <a:off x="3285403" y="1025033"/>
              <a:ext cx="5237280" cy="700454"/>
              <a:chOff x="2584939" y="584688"/>
              <a:chExt cx="4387361" cy="597877"/>
            </a:xfrm>
          </p:grpSpPr>
          <p:pic>
            <p:nvPicPr>
              <p:cNvPr id="10" name="내용 개체 틀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78" t="8804" r="42836" b="82478"/>
              <a:stretch/>
            </p:blipFill>
            <p:spPr>
              <a:xfrm>
                <a:off x="2584939" y="584688"/>
                <a:ext cx="4387361" cy="597877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620108" y="597877"/>
                <a:ext cx="4317024" cy="55391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329358" y="2140926"/>
              <a:ext cx="5193325" cy="2584938"/>
              <a:chOff x="1778975" y="2140926"/>
              <a:chExt cx="5193325" cy="2584938"/>
            </a:xfrm>
          </p:grpSpPr>
          <p:pic>
            <p:nvPicPr>
              <p:cNvPr id="13" name="내용 개체 틀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0641" r="43774" b="31666"/>
              <a:stretch/>
            </p:blipFill>
            <p:spPr>
              <a:xfrm>
                <a:off x="1809747" y="2140926"/>
                <a:ext cx="5143500" cy="2584938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778975" y="2165838"/>
                <a:ext cx="5193325" cy="2485293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329358" y="4725864"/>
              <a:ext cx="5225558" cy="1978269"/>
              <a:chOff x="1758463" y="4879730"/>
              <a:chExt cx="5225558" cy="1978269"/>
            </a:xfrm>
          </p:grpSpPr>
          <p:pic>
            <p:nvPicPr>
              <p:cNvPr id="14" name="내용 개체 틀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90" t="69808" r="43534" b="4680"/>
              <a:stretch/>
            </p:blipFill>
            <p:spPr>
              <a:xfrm>
                <a:off x="1758463" y="4879731"/>
                <a:ext cx="5178669" cy="1749669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778975" y="4879730"/>
                <a:ext cx="5205046" cy="197826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333752" y="1762854"/>
              <a:ext cx="5205047" cy="378071"/>
              <a:chOff x="1778974" y="1203080"/>
              <a:chExt cx="5205047" cy="378071"/>
            </a:xfrm>
          </p:grpSpPr>
          <p:pic>
            <p:nvPicPr>
              <p:cNvPr id="12" name="내용 개체 틀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0" t="17607" r="43558" b="76880"/>
              <a:stretch/>
            </p:blipFill>
            <p:spPr>
              <a:xfrm>
                <a:off x="1778974" y="1203080"/>
                <a:ext cx="5205047" cy="378071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778974" y="1227993"/>
                <a:ext cx="5205047" cy="353158"/>
              </a:xfrm>
              <a:prstGeom prst="rect">
                <a:avLst/>
              </a:prstGeom>
              <a:solidFill>
                <a:srgbClr val="7030A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</p:grpSp>
      <p:sp>
        <p:nvSpPr>
          <p:cNvPr id="1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모델 참조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0" idx="3"/>
          </p:cNvCxnSpPr>
          <p:nvPr/>
        </p:nvCxnSpPr>
        <p:spPr>
          <a:xfrm flipV="1">
            <a:off x="5325087" y="1943100"/>
            <a:ext cx="1383444" cy="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43980" y="1781056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검색바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1" idx="3"/>
          </p:cNvCxnSpPr>
          <p:nvPr/>
        </p:nvCxnSpPr>
        <p:spPr>
          <a:xfrm flipV="1">
            <a:off x="5338695" y="2431932"/>
            <a:ext cx="1369836" cy="1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43980" y="2293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8" idx="3"/>
          </p:cNvCxnSpPr>
          <p:nvPr/>
        </p:nvCxnSpPr>
        <p:spPr>
          <a:xfrm>
            <a:off x="5325087" y="3661891"/>
            <a:ext cx="1383444" cy="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3980" y="34877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8531" y="5424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검색결과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3"/>
          </p:cNvCxnSpPr>
          <p:nvPr/>
        </p:nvCxnSpPr>
        <p:spPr>
          <a:xfrm flipV="1">
            <a:off x="5352305" y="5609528"/>
            <a:ext cx="1356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ocuments\pptlabs_pictureSlidesLab\img-739961780d3e951d.jpg"/>
  <p:tag name="RELOAD_CROPPEDIMG" val="C:\Users\jamin\Documents\pptlabs_pictureSlidesLab\crop--2042355940c2de12f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True"/>
  <p:tag name="RELOAD_CIRCLECOLOR" val="#FFFFFF"/>
  <p:tag name="RELOAD_CIRCLETRANSPARENCY" val="25"/>
  <p:tag name="RELOAD_ISUSEFRAMESTYLE" val="False"/>
  <p:tag name="RELOAD_FRAMECOLOR" val="#FFFFFF"/>
  <p:tag name="RELOAD_FRAMETRANSPARENCY" val="30"/>
  <p:tag name="RELOAD_OPTIONNAME" val="Default"/>
  <p:tag name="RELOAD_STYLENAME" val="Circle Style"/>
  <p:tag name="RELOAD_ISUSEOUTLINESTYLE" val="False"/>
  <p:tag name="RELOAD_OUTLINECOLOR" val="#FFFFFF"/>
  <p:tag name="RELOAD_ISUSEOVERLAYSTYLE" val="False"/>
  <p:tag name="RELOAD_OVERLAYCOLOR" val="#000000"/>
  <p:tag name="RELOAD_OVERLAY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Impact"/>
  <p:tag name="RELOAD_FONTSIZEINCREASE" val="0"/>
  <p:tag name="RELOAD_FONTCOLOR" val="#000000"/>
  <p:tag name="RELOAD_TEXTTRANSPARENCY" val="0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False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542</Words>
  <Application>Microsoft Office PowerPoint</Application>
  <PresentationFormat>와이드스크린</PresentationFormat>
  <Paragraphs>134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Impact</vt:lpstr>
      <vt:lpstr>Times New Roman</vt:lpstr>
      <vt:lpstr>Office 테마</vt:lpstr>
      <vt:lpstr>코디네이션 -검색 모델-</vt:lpstr>
      <vt:lpstr>새로운 프론트 페이지</vt:lpstr>
      <vt:lpstr>PowerPoint 프레젠테이션</vt:lpstr>
      <vt:lpstr>PowerPoint 프레젠테이션</vt:lpstr>
      <vt:lpstr>PowerPoint 프레젠테이션</vt:lpstr>
      <vt:lpstr>프론트 페이지 예상도</vt:lpstr>
      <vt:lpstr>프론트 페이지 예상도</vt:lpstr>
      <vt:lpstr>PowerPoint 프레젠테이션</vt:lpstr>
      <vt:lpstr>검색 모델 참조: 네이버</vt:lpstr>
      <vt:lpstr>검색 결과 예상도</vt:lpstr>
      <vt:lpstr>검색 결과 예상도</vt:lpstr>
      <vt:lpstr>디자인은 예상도를 보면서 해주세요.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37</cp:revision>
  <dcterms:created xsi:type="dcterms:W3CDTF">2016-10-21T04:18:48Z</dcterms:created>
  <dcterms:modified xsi:type="dcterms:W3CDTF">2016-10-23T18:13:29Z</dcterms:modified>
</cp:coreProperties>
</file>