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59" r:id="rId4"/>
    <p:sldId id="261" r:id="rId5"/>
    <p:sldId id="263" r:id="rId6"/>
    <p:sldId id="264" r:id="rId7"/>
    <p:sldId id="266" r:id="rId8"/>
    <p:sldId id="267" r:id="rId9"/>
    <p:sldId id="268" r:id="rId10"/>
    <p:sldId id="273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E8"/>
    <a:srgbClr val="7F7F7F"/>
    <a:srgbClr val="2E3D49"/>
    <a:srgbClr val="53585A"/>
    <a:srgbClr val="2E2F30"/>
    <a:srgbClr val="3C3F6F"/>
    <a:srgbClr val="114E6D"/>
    <a:srgbClr val="3C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542D4-4D1B-412F-91E0-C105E2FA4048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82CB0-78D2-4C1A-989F-C583DD21A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7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C2B25-3523-4314-9FFB-D44F0AE294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4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4D6B-B625-468B-B619-B5F9BA426E4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46E5-001E-4AD3-835F-C2A64E377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5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4D6B-B625-468B-B619-B5F9BA426E4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46E5-001E-4AD3-835F-C2A64E377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4D6B-B625-468B-B619-B5F9BA426E4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46E5-001E-4AD3-835F-C2A64E377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3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4D6B-B625-468B-B619-B5F9BA426E4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46E5-001E-4AD3-835F-C2A64E377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8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4D6B-B625-468B-B619-B5F9BA426E4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46E5-001E-4AD3-835F-C2A64E377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3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4D6B-B625-468B-B619-B5F9BA426E4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46E5-001E-4AD3-835F-C2A64E377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0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4D6B-B625-468B-B619-B5F9BA426E4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46E5-001E-4AD3-835F-C2A64E377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9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4D6B-B625-468B-B619-B5F9BA426E4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46E5-001E-4AD3-835F-C2A64E377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6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4D6B-B625-468B-B619-B5F9BA426E4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46E5-001E-4AD3-835F-C2A64E377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2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4D6B-B625-468B-B619-B5F9BA426E4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46E5-001E-4AD3-835F-C2A64E377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4D6B-B625-468B-B619-B5F9BA426E4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46E5-001E-4AD3-835F-C2A64E377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44D6B-B625-468B-B619-B5F9BA426E41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46E5-001E-4AD3-835F-C2A64E377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8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PictureSlidesLab_BackGround_60df49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81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ptPictureSlidesLab_Original_DO_NOT_REMOVE_c6bb0e1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750"/>
            <a:ext cx="12192000" cy="8191500"/>
          </a:xfrm>
          <a:prstGeom prst="rect">
            <a:avLst/>
          </a:prstGeom>
        </p:spPr>
      </p:pic>
      <p:pic>
        <p:nvPicPr>
          <p:cNvPr id="6" name="pptPictureSlidesLab_Cropped_DO_NOT_REMOVE_743aa47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750"/>
            <a:ext cx="12192000" cy="8191500"/>
          </a:xfrm>
          <a:prstGeom prst="rect">
            <a:avLst/>
          </a:prstGeom>
        </p:spPr>
      </p:pic>
      <p:grpSp>
        <p:nvGrpSpPr>
          <p:cNvPr id="11" name="pptPictureSlidesLab_Overlay_74f8a8c"/>
          <p:cNvGrpSpPr/>
          <p:nvPr/>
        </p:nvGrpSpPr>
        <p:grpSpPr>
          <a:xfrm>
            <a:off x="3051222" y="390316"/>
            <a:ext cx="6084335" cy="6078239"/>
            <a:chOff x="3051222" y="390316"/>
            <a:chExt cx="6084335" cy="6078239"/>
          </a:xfrm>
        </p:grpSpPr>
        <p:pic>
          <p:nvPicPr>
            <p:cNvPr id="8" name="pptPictureSlidesLab_Banner_47fb9fc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6310" y="579309"/>
              <a:ext cx="5694158" cy="5700254"/>
            </a:xfrm>
            <a:prstGeom prst="rect">
              <a:avLst/>
            </a:prstGeom>
          </p:spPr>
        </p:pic>
        <p:pic>
          <p:nvPicPr>
            <p:cNvPr id="10" name="pptPictureSlidesLab_Banner_28107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51222" y="390316"/>
              <a:ext cx="6084335" cy="6078239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7969" y="1910080"/>
            <a:ext cx="6096000" cy="2387600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코디네이션</a:t>
            </a:r>
            <a:r>
              <a:rPr lang="en-US" altLang="ko-KR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/>
            </a:r>
            <a:br>
              <a:rPr lang="en-US" altLang="ko-KR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</a:br>
            <a:r>
              <a:rPr lang="en-US" altLang="ko-KR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-IDE&amp;</a:t>
            </a:r>
            <a:r>
              <a:rPr lang="ko-KR" altLang="en-US" dirty="0" err="1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튜토리얼</a:t>
            </a:r>
            <a:r>
              <a:rPr lang="en-US" altLang="ko-KR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-</a:t>
            </a:r>
            <a:endParaRPr lang="ko-KR" altLang="en-US" dirty="0">
              <a:solidFill>
                <a:srgbClr val="000000"/>
              </a:solidFill>
              <a:effectLst>
                <a:glow>
                  <a:srgbClr val="000000"/>
                </a:glo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55236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JaminKu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19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Help</a:t>
            </a:r>
            <a:r>
              <a:rPr lang="ko-KR" altLang="en-US" dirty="0" smtClean="0"/>
              <a:t>가 눌렸을 때 </a:t>
            </a:r>
            <a:endParaRPr lang="ko-KR" altLang="en-US" dirty="0"/>
          </a:p>
        </p:txBody>
      </p:sp>
      <p:cxnSp>
        <p:nvCxnSpPr>
          <p:cNvPr id="93" name="직선 화살표 연결선 92"/>
          <p:cNvCxnSpPr/>
          <p:nvPr/>
        </p:nvCxnSpPr>
        <p:spPr>
          <a:xfrm flipV="1">
            <a:off x="3554026" y="2721082"/>
            <a:ext cx="2076307" cy="8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921012" y="1785532"/>
            <a:ext cx="2634496" cy="4473990"/>
            <a:chOff x="921012" y="1785532"/>
            <a:chExt cx="2634496" cy="4473990"/>
          </a:xfrm>
        </p:grpSpPr>
        <p:grpSp>
          <p:nvGrpSpPr>
            <p:cNvPr id="90" name="그룹 89"/>
            <p:cNvGrpSpPr/>
            <p:nvPr/>
          </p:nvGrpSpPr>
          <p:grpSpPr>
            <a:xfrm>
              <a:off x="921012" y="1792383"/>
              <a:ext cx="2634496" cy="4467139"/>
              <a:chOff x="722234" y="500297"/>
              <a:chExt cx="2634496" cy="4467139"/>
            </a:xfrm>
          </p:grpSpPr>
          <p:sp>
            <p:nvSpPr>
              <p:cNvPr id="49" name="Rectangle 6"/>
              <p:cNvSpPr/>
              <p:nvPr/>
            </p:nvSpPr>
            <p:spPr>
              <a:xfrm>
                <a:off x="739213" y="533340"/>
                <a:ext cx="2607732" cy="4420625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33808" y="500297"/>
                <a:ext cx="2611865" cy="0"/>
              </a:xfrm>
              <a:prstGeom prst="line">
                <a:avLst/>
              </a:prstGeom>
              <a:ln w="12700">
                <a:solidFill>
                  <a:srgbClr val="2E2F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722234" y="500297"/>
                <a:ext cx="11574" cy="44565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816551" y="614752"/>
                <a:ext cx="22797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816551" y="689341"/>
                <a:ext cx="22797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816551" y="763929"/>
                <a:ext cx="22797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743073" y="510905"/>
                <a:ext cx="0" cy="4439072"/>
              </a:xfrm>
              <a:prstGeom prst="line">
                <a:avLst/>
              </a:prstGeom>
              <a:ln w="19050">
                <a:solidFill>
                  <a:srgbClr val="5358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/>
              <p:cNvSpPr/>
              <p:nvPr/>
            </p:nvSpPr>
            <p:spPr>
              <a:xfrm>
                <a:off x="744620" y="736837"/>
                <a:ext cx="2601054" cy="3892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39214" y="777028"/>
                <a:ext cx="2226731" cy="3808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050" dirty="0" smtClean="0"/>
              </a:p>
              <a:p>
                <a:r>
                  <a:rPr lang="en-US" altLang="ko-KR" sz="1050" dirty="0" smtClean="0"/>
                  <a:t>Q10. </a:t>
                </a:r>
                <a:r>
                  <a:rPr lang="ko-KR" altLang="en-US" sz="1050" dirty="0" smtClean="0"/>
                  <a:t>출력 문제</a:t>
                </a:r>
                <a:r>
                  <a:rPr lang="en-US" altLang="ko-KR" sz="1050" dirty="0" smtClean="0"/>
                  <a:t>:</a:t>
                </a:r>
              </a:p>
              <a:p>
                <a:r>
                  <a:rPr lang="ko-KR" altLang="en-US" sz="1050" dirty="0" smtClean="0"/>
                  <a:t>버블 정렬을 구현하세요</a:t>
                </a:r>
                <a:r>
                  <a:rPr lang="en-US" altLang="ko-KR" sz="1050" dirty="0" smtClean="0"/>
                  <a:t>.</a:t>
                </a:r>
              </a:p>
              <a:p>
                <a:endParaRPr lang="en-US" altLang="ko-KR" sz="1050" dirty="0" smtClean="0"/>
              </a:p>
              <a:p>
                <a:endParaRPr lang="en-US" altLang="ko-KR" sz="1050" dirty="0" smtClean="0"/>
              </a:p>
              <a:p>
                <a:r>
                  <a:rPr lang="en-US" altLang="ko-KR" sz="1050" dirty="0" smtClean="0"/>
                  <a:t>Q2.</a:t>
                </a:r>
                <a:r>
                  <a:rPr lang="ko-KR" altLang="en-US" sz="1050" dirty="0" smtClean="0"/>
                  <a:t>수식 계산 문제</a:t>
                </a:r>
                <a:endParaRPr lang="en-US" altLang="ko-KR" sz="1050" dirty="0"/>
              </a:p>
              <a:p>
                <a:r>
                  <a:rPr lang="ko-KR" altLang="en-US" sz="1050" dirty="0" smtClean="0"/>
                  <a:t>세가지 이상의 연산자를 복합적으로 사용하여 결과 출력해보세요</a:t>
                </a:r>
                <a:r>
                  <a:rPr lang="en-US" altLang="ko-KR" sz="1050" dirty="0" smtClean="0"/>
                  <a:t>.</a:t>
                </a:r>
              </a:p>
              <a:p>
                <a:endParaRPr lang="en-US" altLang="ko-KR" sz="1050" dirty="0" smtClean="0"/>
              </a:p>
              <a:p>
                <a:r>
                  <a:rPr lang="en-US" altLang="ko-KR" sz="1050" dirty="0" smtClean="0"/>
                  <a:t>Q3.</a:t>
                </a:r>
                <a:r>
                  <a:rPr lang="ko-KR" altLang="en-US" sz="1050" dirty="0" smtClean="0"/>
                  <a:t>연산 순서 문제</a:t>
                </a:r>
                <a:r>
                  <a:rPr lang="en-US" altLang="ko-KR" sz="1050" dirty="0" smtClean="0"/>
                  <a:t>:</a:t>
                </a:r>
              </a:p>
              <a:p>
                <a:r>
                  <a:rPr lang="ko-KR" altLang="en-US" sz="1050" dirty="0" smtClean="0"/>
                  <a:t>아래의 연산 결과를 예측해보세요</a:t>
                </a:r>
                <a:r>
                  <a:rPr lang="en-US" altLang="ko-KR" sz="1050" dirty="0" smtClean="0"/>
                  <a:t>.</a:t>
                </a:r>
              </a:p>
              <a:p>
                <a:endParaRPr lang="en-US" altLang="ko-KR" sz="1050" b="1" dirty="0" smtClean="0"/>
              </a:p>
              <a:p>
                <a:r>
                  <a:rPr lang="en-US" altLang="ko-KR" sz="1050" b="1" dirty="0" smtClean="0"/>
                  <a:t>3 * 2**6 + 12</a:t>
                </a:r>
              </a:p>
              <a:p>
                <a:r>
                  <a:rPr lang="en-US" altLang="ko-KR" sz="1050" b="1" dirty="0" smtClean="0"/>
                  <a:t>32 + 50 * 10 // 3</a:t>
                </a:r>
              </a:p>
              <a:p>
                <a:r>
                  <a:rPr lang="en-US" altLang="ko-KR" sz="1050" b="1" dirty="0" smtClean="0"/>
                  <a:t>6 / 3 + 15 * 4</a:t>
                </a:r>
              </a:p>
              <a:p>
                <a:endParaRPr lang="en-US" altLang="ko-KR" sz="1050" dirty="0" smtClean="0"/>
              </a:p>
              <a:p>
                <a:r>
                  <a:rPr lang="en-US" altLang="ko-KR" sz="1050" dirty="0" smtClean="0"/>
                  <a:t>Q4. </a:t>
                </a:r>
                <a:r>
                  <a:rPr lang="ko-KR" altLang="en-US" sz="1050" dirty="0" smtClean="0"/>
                  <a:t>함수 적응 연습</a:t>
                </a:r>
                <a:endParaRPr lang="en-US" altLang="ko-KR" sz="1050" dirty="0" smtClean="0"/>
              </a:p>
              <a:p>
                <a:r>
                  <a:rPr lang="ko-KR" altLang="en-US" sz="1050" dirty="0" err="1" smtClean="0"/>
                  <a:t>파이썬에서는</a:t>
                </a:r>
                <a:r>
                  <a:rPr lang="ko-KR" altLang="en-US" sz="1050" dirty="0" smtClean="0"/>
                  <a:t> 다양한 내장 </a:t>
                </a:r>
                <a:r>
                  <a:rPr lang="ko-KR" altLang="en-US" sz="1050" dirty="0" err="1" smtClean="0"/>
                  <a:t>함수를제공하고</a:t>
                </a:r>
                <a:r>
                  <a:rPr lang="ko-KR" altLang="en-US" sz="1050" dirty="0" smtClean="0"/>
                  <a:t> 있습니다</a:t>
                </a:r>
                <a:r>
                  <a:rPr lang="en-US" altLang="ko-KR" sz="1050" dirty="0" smtClean="0"/>
                  <a:t>. </a:t>
                </a:r>
                <a:r>
                  <a:rPr lang="ko-KR" altLang="en-US" sz="1050" dirty="0" smtClean="0"/>
                  <a:t>앞서 </a:t>
                </a:r>
                <a:r>
                  <a:rPr lang="ko-KR" altLang="en-US" sz="1050" dirty="0" err="1" smtClean="0"/>
                  <a:t>설명드린</a:t>
                </a:r>
                <a:r>
                  <a:rPr lang="ko-KR" altLang="en-US" sz="1050" dirty="0" smtClean="0"/>
                  <a:t> </a:t>
                </a:r>
                <a:r>
                  <a:rPr lang="en-US" altLang="ko-KR" sz="1050" dirty="0" smtClean="0"/>
                  <a:t>print </a:t>
                </a:r>
                <a:r>
                  <a:rPr lang="ko-KR" altLang="en-US" sz="1050" dirty="0" smtClean="0"/>
                  <a:t>함수이기에 우리가 직접 그 기능을 구현하지 않아도 사용할 수 있었던 것입니다</a:t>
                </a:r>
                <a:r>
                  <a:rPr lang="en-US" altLang="ko-KR" sz="1050" dirty="0" smtClean="0"/>
                  <a:t>. </a:t>
                </a:r>
                <a:r>
                  <a:rPr lang="ko-KR" altLang="en-US" sz="1050" dirty="0" smtClean="0"/>
                  <a:t>예를 들어서 </a:t>
                </a:r>
                <a:r>
                  <a:rPr lang="en-US" altLang="ko-KR" sz="1050" dirty="0" smtClean="0"/>
                  <a:t>abs </a:t>
                </a:r>
                <a:r>
                  <a:rPr lang="ko-KR" altLang="en-US" sz="1050" dirty="0" smtClean="0"/>
                  <a:t>함수는 넘겨받은</a:t>
                </a:r>
                <a:r>
                  <a:rPr lang="en-US" altLang="ko-KR" sz="1050" dirty="0" smtClean="0"/>
                  <a:t>…</a:t>
                </a: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733808" y="500297"/>
                <a:ext cx="2611865" cy="402528"/>
              </a:xfrm>
              <a:prstGeom prst="rect">
                <a:avLst/>
              </a:prstGeom>
              <a:solidFill>
                <a:srgbClr val="3C3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 python </a:t>
                </a:r>
                <a:r>
                  <a:rPr lang="ko-KR" altLang="en-US" sz="1600" dirty="0" smtClean="0"/>
                  <a:t>강좌</a:t>
                </a:r>
                <a:r>
                  <a:rPr lang="en-US" altLang="ko-KR" sz="1600" dirty="0" smtClean="0"/>
                  <a:t>1</a:t>
                </a:r>
                <a:endParaRPr lang="ko-KR" altLang="en-US" sz="1600" dirty="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733808" y="4541498"/>
                <a:ext cx="1322778" cy="415999"/>
              </a:xfrm>
              <a:prstGeom prst="rect">
                <a:avLst/>
              </a:prstGeom>
              <a:solidFill>
                <a:srgbClr val="3C3F6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이전</a:t>
                </a:r>
                <a:endParaRPr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066371" y="4541498"/>
                <a:ext cx="1290359" cy="425565"/>
              </a:xfrm>
              <a:prstGeom prst="rect">
                <a:avLst/>
              </a:prstGeom>
              <a:solidFill>
                <a:srgbClr val="3C3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다음</a:t>
                </a:r>
                <a:endParaRPr lang="ko-KR" altLang="en-US" dirty="0"/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2066371" y="4551437"/>
                <a:ext cx="0" cy="41599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733808" y="1540934"/>
                <a:ext cx="260260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733808" y="2201334"/>
                <a:ext cx="260260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733808" y="3285067"/>
                <a:ext cx="260260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2906676" y="902825"/>
                <a:ext cx="0" cy="3648612"/>
              </a:xfrm>
              <a:prstGeom prst="line">
                <a:avLst/>
              </a:prstGeom>
              <a:ln w="127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22"/>
              <p:cNvSpPr/>
              <p:nvPr/>
            </p:nvSpPr>
            <p:spPr>
              <a:xfrm>
                <a:off x="2915143" y="1549074"/>
                <a:ext cx="429732" cy="6472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 flipV="1">
                <a:off x="3067045" y="1857144"/>
                <a:ext cx="148920" cy="107309"/>
              </a:xfrm>
              <a:prstGeom prst="line">
                <a:avLst/>
              </a:prstGeom>
              <a:ln w="28575">
                <a:solidFill>
                  <a:srgbClr val="00B6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 flipV="1">
                <a:off x="3056142" y="1748999"/>
                <a:ext cx="159823" cy="112491"/>
              </a:xfrm>
              <a:prstGeom prst="line">
                <a:avLst/>
              </a:prstGeom>
              <a:ln w="28575">
                <a:solidFill>
                  <a:srgbClr val="00B6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22"/>
              <p:cNvSpPr/>
              <p:nvPr/>
            </p:nvSpPr>
            <p:spPr>
              <a:xfrm>
                <a:off x="2915941" y="2204405"/>
                <a:ext cx="429732" cy="1085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 flipV="1">
                <a:off x="3067045" y="2727791"/>
                <a:ext cx="148920" cy="107309"/>
              </a:xfrm>
              <a:prstGeom prst="line">
                <a:avLst/>
              </a:prstGeom>
              <a:ln w="28575">
                <a:solidFill>
                  <a:srgbClr val="00B6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 flipV="1">
                <a:off x="3056142" y="2619646"/>
                <a:ext cx="159823" cy="112491"/>
              </a:xfrm>
              <a:prstGeom prst="line">
                <a:avLst/>
              </a:prstGeom>
              <a:ln w="28575">
                <a:solidFill>
                  <a:srgbClr val="00B6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22"/>
              <p:cNvSpPr/>
              <p:nvPr/>
            </p:nvSpPr>
            <p:spPr>
              <a:xfrm>
                <a:off x="2916690" y="3298103"/>
                <a:ext cx="429732" cy="12467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 flipV="1">
                <a:off x="3067045" y="3955101"/>
                <a:ext cx="148920" cy="107309"/>
              </a:xfrm>
              <a:prstGeom prst="line">
                <a:avLst/>
              </a:prstGeom>
              <a:ln w="28575">
                <a:solidFill>
                  <a:srgbClr val="00B6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H="1" flipV="1">
                <a:off x="3056142" y="3846956"/>
                <a:ext cx="159823" cy="112491"/>
              </a:xfrm>
              <a:prstGeom prst="line">
                <a:avLst/>
              </a:prstGeom>
              <a:ln w="28575">
                <a:solidFill>
                  <a:srgbClr val="00B6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직사각형 67"/>
              <p:cNvSpPr/>
              <p:nvPr/>
            </p:nvSpPr>
            <p:spPr>
              <a:xfrm>
                <a:off x="3017703" y="989325"/>
                <a:ext cx="2286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906676" y="1337733"/>
                <a:ext cx="429732" cy="203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help</a:t>
                </a:r>
                <a:endParaRPr lang="ko-KR" altLang="en-US" sz="900" dirty="0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3003330" y="1036082"/>
                <a:ext cx="112399" cy="11239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V="1">
                <a:off x="3106456" y="975855"/>
                <a:ext cx="168599" cy="17094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839272" y="619775"/>
                <a:ext cx="22797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839272" y="694364"/>
                <a:ext cx="22797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839272" y="768952"/>
                <a:ext cx="22797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직선 연결선 93"/>
            <p:cNvCxnSpPr/>
            <p:nvPr/>
          </p:nvCxnSpPr>
          <p:spPr>
            <a:xfrm>
              <a:off x="3537527" y="1785532"/>
              <a:ext cx="11574" cy="4456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/>
          <p:cNvGrpSpPr/>
          <p:nvPr/>
        </p:nvGrpSpPr>
        <p:grpSpPr>
          <a:xfrm>
            <a:off x="5716580" y="147433"/>
            <a:ext cx="5463050" cy="3854354"/>
            <a:chOff x="5716579" y="147432"/>
            <a:chExt cx="6201411" cy="4375291"/>
          </a:xfrm>
        </p:grpSpPr>
        <p:grpSp>
          <p:nvGrpSpPr>
            <p:cNvPr id="97" name="그룹 96"/>
            <p:cNvGrpSpPr/>
            <p:nvPr/>
          </p:nvGrpSpPr>
          <p:grpSpPr>
            <a:xfrm>
              <a:off x="5716579" y="147432"/>
              <a:ext cx="6201411" cy="4375291"/>
              <a:chOff x="1573697" y="2116201"/>
              <a:chExt cx="6944138" cy="4899309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1573697" y="2116201"/>
                <a:ext cx="6944138" cy="4899309"/>
                <a:chOff x="1276813" y="2125341"/>
                <a:chExt cx="6388002" cy="4899309"/>
              </a:xfrm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12" name="그림 11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240" t="12871" r="23773" b="66550"/>
                <a:stretch/>
              </p:blipFill>
              <p:spPr>
                <a:xfrm>
                  <a:off x="1276813" y="2125341"/>
                  <a:ext cx="6388002" cy="2061583"/>
                </a:xfrm>
                <a:prstGeom prst="rect">
                  <a:avLst/>
                </a:prstGeom>
              </p:spPr>
            </p:pic>
            <p:sp>
              <p:nvSpPr>
                <p:cNvPr id="113" name="직사각형 112"/>
                <p:cNvSpPr/>
                <p:nvPr/>
              </p:nvSpPr>
              <p:spPr>
                <a:xfrm>
                  <a:off x="1987826" y="2299284"/>
                  <a:ext cx="3169283" cy="55399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2035679" y="2435628"/>
                  <a:ext cx="3383682" cy="2934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900" dirty="0" err="1"/>
                    <a:t>파이썬</a:t>
                  </a:r>
                  <a:r>
                    <a:rPr lang="ko-KR" altLang="en-US" sz="900" dirty="0"/>
                    <a:t> 시리즈</a:t>
                  </a:r>
                  <a:r>
                    <a:rPr lang="en-US" altLang="ko-KR" sz="900" dirty="0"/>
                    <a:t> 3</a:t>
                  </a:r>
                  <a:r>
                    <a:rPr lang="ko-KR" altLang="en-US" sz="900" dirty="0"/>
                    <a:t>강 </a:t>
                  </a:r>
                  <a:r>
                    <a:rPr lang="en-US" altLang="ko-KR" sz="900" dirty="0"/>
                    <a:t>(</a:t>
                  </a:r>
                  <a:r>
                    <a:rPr lang="ko-KR" altLang="en-US" sz="900" dirty="0" err="1"/>
                    <a:t>반복문</a:t>
                  </a:r>
                  <a:r>
                    <a:rPr lang="en-US" altLang="ko-KR" sz="900" dirty="0"/>
                    <a:t>)-10 </a:t>
                  </a:r>
                  <a:r>
                    <a:rPr lang="ko-KR" altLang="en-US" sz="900" dirty="0"/>
                    <a:t> 숫자 정렬 알고리즘 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030850" y="2620250"/>
                  <a:ext cx="13901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err="1" smtClean="0"/>
                    <a:t>구자민</a:t>
                  </a:r>
                  <a:r>
                    <a:rPr lang="ko-KR" altLang="en-US" sz="800" dirty="0" smtClean="0"/>
                    <a:t> </a:t>
                  </a:r>
                  <a:r>
                    <a:rPr lang="en-US" altLang="ko-KR" sz="800" dirty="0" smtClean="0"/>
                    <a:t>| 2016.10.25. 15:01</a:t>
                  </a:r>
                  <a:endParaRPr lang="ko-KR" altLang="en-US" sz="8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2029330" y="2231096"/>
                  <a:ext cx="3368687" cy="3325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분명 </a:t>
                  </a:r>
                  <a:r>
                    <a:rPr lang="ko-KR" altLang="en-US" sz="1100" dirty="0" err="1"/>
                    <a:t>틀린게</a:t>
                  </a:r>
                  <a:r>
                    <a:rPr lang="ko-KR" altLang="en-US" sz="1100" dirty="0"/>
                    <a:t> 없는 것 같은데 에러가 나네요</a:t>
                  </a: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276813" y="3023912"/>
                  <a:ext cx="6388002" cy="40007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9" name="그룹 98"/>
              <p:cNvGrpSpPr/>
              <p:nvPr/>
            </p:nvGrpSpPr>
            <p:grpSpPr>
              <a:xfrm>
                <a:off x="2498019" y="3255858"/>
                <a:ext cx="4239662" cy="1951809"/>
                <a:chOff x="2439433" y="6021578"/>
                <a:chExt cx="3978883" cy="1816552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39433" y="6047785"/>
                  <a:ext cx="3978883" cy="1790345"/>
                  <a:chOff x="1159146" y="3169933"/>
                  <a:chExt cx="3978883" cy="1790345"/>
                </a:xfrm>
              </p:grpSpPr>
              <p:sp>
                <p:nvSpPr>
                  <p:cNvPr id="110" name="직사각형 109"/>
                  <p:cNvSpPr/>
                  <p:nvPr/>
                </p:nvSpPr>
                <p:spPr>
                  <a:xfrm>
                    <a:off x="1159146" y="3169933"/>
                    <a:ext cx="3978883" cy="1790345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1" name="직사각형 110"/>
                  <p:cNvSpPr/>
                  <p:nvPr/>
                </p:nvSpPr>
                <p:spPr>
                  <a:xfrm>
                    <a:off x="1269811" y="3419483"/>
                    <a:ext cx="3868218" cy="151104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def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bubbleSort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alist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):</a:t>
                    </a:r>
                  </a:p>
                  <a:p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  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for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passnum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in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range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len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alist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)-1,0,-1):</a:t>
                    </a:r>
                  </a:p>
                  <a:p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      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for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i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in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range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passnum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):</a:t>
                    </a:r>
                  </a:p>
                  <a:p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          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if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alist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i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]&gt;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alist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[i+1]:</a:t>
                    </a:r>
                  </a:p>
                  <a:p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              </a:t>
                    </a:r>
                    <a:r>
                      <a:rPr lang="ko-KR" altLang="en-US" sz="1100" dirty="0" err="1" smtClean="0">
                        <a:solidFill>
                          <a:schemeClr val="bg1"/>
                        </a:solidFill>
                      </a:rPr>
                      <a:t>temp</a:t>
                    </a:r>
                    <a:r>
                      <a:rPr lang="ko-KR" altLang="en-US" sz="1100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=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alist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i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]</a:t>
                    </a:r>
                  </a:p>
                  <a:p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              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alist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i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] =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alist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[i+1]</a:t>
                    </a:r>
                  </a:p>
                  <a:p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               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alist</a:t>
                    </a:r>
                    <a:r>
                      <a:rPr lang="ko-KR" altLang="en-US" sz="1100" dirty="0">
                        <a:solidFill>
                          <a:schemeClr val="bg1"/>
                        </a:solidFill>
                      </a:rPr>
                      <a:t>[i+1] = </a:t>
                    </a:r>
                    <a:r>
                      <a:rPr lang="ko-KR" altLang="en-US" sz="1100" dirty="0" err="1">
                        <a:solidFill>
                          <a:schemeClr val="bg1"/>
                        </a:solidFill>
                      </a:rPr>
                      <a:t>temp</a:t>
                    </a:r>
                    <a:endParaRPr lang="ko-KR" altLang="en-US" sz="11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4947122" y="6109218"/>
                  <a:ext cx="706814" cy="172843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ko-KR" altLang="en-US" sz="900" dirty="0" err="1" smtClean="0"/>
                    <a:t>전체코드</a:t>
                  </a:r>
                  <a:endParaRPr lang="ko-KR" altLang="en-US" sz="900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550097" y="6021578"/>
                  <a:ext cx="81464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</a:t>
                  </a:r>
                  <a:r>
                    <a:rPr lang="en-US" altLang="ko-KR" sz="1600" dirty="0" smtClean="0">
                      <a:solidFill>
                        <a:schemeClr val="bg1"/>
                      </a:solidFill>
                    </a:rPr>
                    <a:t>ort.py</a:t>
                  </a:r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55866" y="6099865"/>
                  <a:ext cx="599933" cy="18219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ko-KR" altLang="en-US" sz="900" dirty="0" smtClean="0"/>
                    <a:t>실행</a:t>
                  </a:r>
                  <a:endParaRPr lang="ko-KR" altLang="en-US" sz="900" dirty="0"/>
                </a:p>
              </p:txBody>
            </p:sp>
          </p:grpSp>
          <p:sp>
            <p:nvSpPr>
              <p:cNvPr id="100" name="직사각형 99"/>
              <p:cNvSpPr/>
              <p:nvPr/>
            </p:nvSpPr>
            <p:spPr>
              <a:xfrm>
                <a:off x="2481179" y="2959485"/>
                <a:ext cx="4256502" cy="26420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Q.10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버블 정렬을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구현하세요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.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498019" y="5267925"/>
                <a:ext cx="4239662" cy="1126064"/>
              </a:xfrm>
              <a:prstGeom prst="rect">
                <a:avLst/>
              </a:prstGeom>
              <a:ln w="28575"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50" dirty="0" smtClean="0"/>
                  <a:t>Error:</a:t>
                </a:r>
              </a:p>
              <a:p>
                <a:r>
                  <a:rPr lang="en-US" altLang="ko-KR" sz="1050" dirty="0"/>
                  <a:t> File "&lt;</a:t>
                </a:r>
                <a:r>
                  <a:rPr lang="en-US" altLang="ko-KR" sz="1050" dirty="0" err="1"/>
                  <a:t>stdin</a:t>
                </a:r>
                <a:r>
                  <a:rPr lang="en-US" altLang="ko-KR" sz="1050" dirty="0"/>
                  <a:t>&gt;", line </a:t>
                </a:r>
                <a:r>
                  <a:rPr lang="en-US" altLang="ko-KR" sz="1050" dirty="0" smtClean="0"/>
                  <a:t>6</a:t>
                </a:r>
                <a:endParaRPr lang="en-US" altLang="ko-KR" sz="1050" dirty="0"/>
              </a:p>
              <a:p>
                <a:r>
                  <a:rPr lang="en-US" altLang="ko-KR" sz="1050" dirty="0"/>
                  <a:t>    </a:t>
                </a:r>
                <a:r>
                  <a:rPr lang="en-US" altLang="ko-KR" sz="1050" dirty="0" smtClean="0"/>
                  <a:t>temp = </a:t>
                </a:r>
                <a:r>
                  <a:rPr lang="en-US" altLang="ko-KR" sz="1050" dirty="0" err="1" smtClean="0"/>
                  <a:t>alist</a:t>
                </a:r>
                <a:r>
                  <a:rPr lang="en-US" altLang="ko-KR" sz="1050" dirty="0" smtClean="0"/>
                  <a:t>[</a:t>
                </a:r>
                <a:r>
                  <a:rPr lang="en-US" altLang="ko-KR" sz="1050" dirty="0" err="1" smtClean="0"/>
                  <a:t>i</a:t>
                </a:r>
                <a:r>
                  <a:rPr lang="en-US" altLang="ko-KR" sz="1050" dirty="0" smtClean="0"/>
                  <a:t>]</a:t>
                </a:r>
                <a:endParaRPr lang="en-US" altLang="ko-KR" sz="1050" dirty="0"/>
              </a:p>
              <a:p>
                <a:r>
                  <a:rPr lang="en-US" altLang="ko-KR" sz="1050" dirty="0"/>
                  <a:t>    ^</a:t>
                </a:r>
              </a:p>
              <a:p>
                <a:r>
                  <a:rPr lang="en-US" altLang="ko-KR" sz="1050" dirty="0" err="1"/>
                  <a:t>IndentationError</a:t>
                </a:r>
                <a:r>
                  <a:rPr lang="en-US" altLang="ko-KR" sz="1050" dirty="0"/>
                  <a:t>: unexpected indent</a:t>
                </a:r>
                <a:endParaRPr lang="ko-KR" altLang="en-US" sz="1050" dirty="0"/>
              </a:p>
            </p:txBody>
          </p:sp>
          <p:grpSp>
            <p:nvGrpSpPr>
              <p:cNvPr id="102" name="그룹 101"/>
              <p:cNvGrpSpPr/>
              <p:nvPr/>
            </p:nvGrpSpPr>
            <p:grpSpPr>
              <a:xfrm>
                <a:off x="6528020" y="2994038"/>
                <a:ext cx="103367" cy="182087"/>
                <a:chOff x="9960214" y="1759922"/>
                <a:chExt cx="243812" cy="429490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>
                  <a:off x="9960214" y="1759922"/>
                  <a:ext cx="243812" cy="24381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 flipH="1">
                  <a:off x="9979092" y="1964479"/>
                  <a:ext cx="224934" cy="22493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직선 연결선 102"/>
              <p:cNvCxnSpPr/>
              <p:nvPr/>
            </p:nvCxnSpPr>
            <p:spPr>
              <a:xfrm>
                <a:off x="6424653" y="2975387"/>
                <a:ext cx="0" cy="224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6526999" y="4061870"/>
              <a:ext cx="2210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맞게 짠 것 같은데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이상하네요</a:t>
              </a:r>
              <a:r>
                <a:rPr lang="en-US" altLang="ko-KR" sz="1100" dirty="0" smtClean="0"/>
                <a:t>…</a:t>
              </a:r>
              <a:endParaRPr lang="ko-KR" altLang="en-US" sz="1100" dirty="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5727465" y="4040873"/>
            <a:ext cx="4831677" cy="2751814"/>
            <a:chOff x="5727465" y="4040873"/>
            <a:chExt cx="4831677" cy="2751814"/>
          </a:xfrm>
        </p:grpSpPr>
        <p:grpSp>
          <p:nvGrpSpPr>
            <p:cNvPr id="122" name="Group 45"/>
            <p:cNvGrpSpPr/>
            <p:nvPr/>
          </p:nvGrpSpPr>
          <p:grpSpPr>
            <a:xfrm>
              <a:off x="5727465" y="4040873"/>
              <a:ext cx="4831677" cy="2751814"/>
              <a:chOff x="59061" y="1800578"/>
              <a:chExt cx="5696453" cy="4366557"/>
            </a:xfrm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12" t="57797" r="27410" b="23607"/>
              <a:stretch/>
            </p:blipFill>
            <p:spPr>
              <a:xfrm>
                <a:off x="59061" y="1800578"/>
                <a:ext cx="5696453" cy="2382530"/>
              </a:xfrm>
              <a:prstGeom prst="rect">
                <a:avLst/>
              </a:prstGeom>
            </p:spPr>
          </p:pic>
          <p:sp>
            <p:nvSpPr>
              <p:cNvPr id="124" name="직사각형 123"/>
              <p:cNvSpPr/>
              <p:nvPr/>
            </p:nvSpPr>
            <p:spPr>
              <a:xfrm>
                <a:off x="59061" y="2760162"/>
                <a:ext cx="5696453" cy="3406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5" name="그룹 124"/>
              <p:cNvGrpSpPr/>
              <p:nvPr/>
            </p:nvGrpSpPr>
            <p:grpSpPr>
              <a:xfrm>
                <a:off x="714376" y="2776049"/>
                <a:ext cx="3811867" cy="2235188"/>
                <a:chOff x="226495" y="2689886"/>
                <a:chExt cx="3811867" cy="2235188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226495" y="2746497"/>
                  <a:ext cx="3786199" cy="2151545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357470" y="3069240"/>
                  <a:ext cx="3680892" cy="18558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def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bubbleSort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alist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):</a:t>
                  </a:r>
                </a:p>
                <a:p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  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for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passnum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in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range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len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alist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)-1,0,-1):</a:t>
                  </a:r>
                </a:p>
                <a:p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      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for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i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in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range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passnum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):</a:t>
                  </a:r>
                </a:p>
                <a:p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          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if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alist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[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i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]&gt;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alist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[i+1]:</a:t>
                  </a:r>
                </a:p>
                <a:p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              </a:t>
                  </a:r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sz="1000" dirty="0" err="1" smtClean="0">
                      <a:solidFill>
                        <a:schemeClr val="bg1"/>
                      </a:solidFill>
                    </a:rPr>
                    <a:t>temp</a:t>
                  </a:r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=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alist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[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i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]</a:t>
                  </a:r>
                </a:p>
                <a:p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              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alist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[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i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] =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alist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[i+1]</a:t>
                  </a:r>
                </a:p>
                <a:p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              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alist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[i+1] =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temp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31800" y="2689886"/>
                  <a:ext cx="775196" cy="324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</a:t>
                  </a:r>
                  <a:r>
                    <a:rPr lang="en-US" altLang="ko-KR" sz="1600" dirty="0" smtClean="0">
                      <a:solidFill>
                        <a:schemeClr val="bg1"/>
                      </a:solidFill>
                    </a:rPr>
                    <a:t>ort.py</a:t>
                  </a:r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714377" y="5021833"/>
                <a:ext cx="4283927" cy="915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 err="1" smtClean="0"/>
                  <a:t>인덴트</a:t>
                </a:r>
                <a:r>
                  <a:rPr lang="ko-KR" altLang="en-US" sz="1050" dirty="0" smtClean="0"/>
                  <a:t> </a:t>
                </a:r>
                <a:r>
                  <a:rPr lang="ko-KR" altLang="en-US" sz="1050" dirty="0" err="1" smtClean="0"/>
                  <a:t>에러군요</a:t>
                </a:r>
                <a:r>
                  <a:rPr lang="en-US" altLang="ko-KR" sz="1050" dirty="0" smtClean="0"/>
                  <a:t>, </a:t>
                </a:r>
                <a:r>
                  <a:rPr lang="ko-KR" altLang="en-US" sz="1050" dirty="0" err="1" smtClean="0"/>
                  <a:t>파이썬은</a:t>
                </a:r>
                <a:r>
                  <a:rPr lang="ko-KR" altLang="en-US" sz="1050" dirty="0" smtClean="0"/>
                  <a:t> 대괄호 대신에 띄어쓰기로 함수의 범위</a:t>
                </a:r>
                <a:r>
                  <a:rPr lang="en-US" altLang="ko-KR" sz="1050" dirty="0" smtClean="0"/>
                  <a:t>(</a:t>
                </a:r>
                <a:r>
                  <a:rPr lang="ko-KR" altLang="en-US" sz="1050" dirty="0" err="1" smtClean="0"/>
                  <a:t>스코프</a:t>
                </a:r>
                <a:r>
                  <a:rPr lang="en-US" altLang="ko-KR" sz="1050" dirty="0" smtClean="0"/>
                  <a:t>)</a:t>
                </a:r>
                <a:r>
                  <a:rPr lang="ko-KR" altLang="en-US" sz="1050" dirty="0" smtClean="0"/>
                  <a:t>가 결정 되니까</a:t>
                </a:r>
                <a:r>
                  <a:rPr lang="en-US" altLang="ko-KR" sz="1050" dirty="0" smtClean="0"/>
                  <a:t>4</a:t>
                </a:r>
                <a:r>
                  <a:rPr lang="ko-KR" altLang="en-US" sz="1050" dirty="0" smtClean="0"/>
                  <a:t>번 띄어 쓰는 걸로 </a:t>
                </a:r>
                <a:r>
                  <a:rPr lang="ko-KR" altLang="en-US" sz="1050" dirty="0" err="1" smtClean="0"/>
                  <a:t>하실꺼면</a:t>
                </a:r>
                <a:r>
                  <a:rPr lang="en-US" altLang="ko-KR" sz="1050" dirty="0"/>
                  <a:t> </a:t>
                </a:r>
                <a:r>
                  <a:rPr lang="ko-KR" altLang="en-US" sz="1050" dirty="0" smtClean="0"/>
                  <a:t>전부 </a:t>
                </a:r>
                <a:r>
                  <a:rPr lang="en-US" altLang="ko-KR" sz="1050" dirty="0" smtClean="0"/>
                  <a:t>4</a:t>
                </a:r>
                <a:r>
                  <a:rPr lang="ko-KR" altLang="en-US" sz="1050" dirty="0" smtClean="0"/>
                  <a:t>번 </a:t>
                </a:r>
                <a:r>
                  <a:rPr lang="ko-KR" altLang="en-US" sz="1050" dirty="0" err="1" smtClean="0"/>
                  <a:t>띄어쓰셔야합니다</a:t>
                </a:r>
                <a:r>
                  <a:rPr lang="en-US" altLang="ko-KR" sz="1050" dirty="0" smtClean="0"/>
                  <a:t>.</a:t>
                </a:r>
              </a:p>
            </p:txBody>
          </p:sp>
        </p:grpSp>
        <p:sp>
          <p:nvSpPr>
            <p:cNvPr id="131" name="모서리가 둥근 직사각형 130"/>
            <p:cNvSpPr/>
            <p:nvPr/>
          </p:nvSpPr>
          <p:spPr>
            <a:xfrm>
              <a:off x="8236008" y="4732507"/>
              <a:ext cx="592505" cy="14610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err="1" smtClean="0"/>
                <a:t>전체코드</a:t>
              </a:r>
              <a:endParaRPr lang="ko-KR" altLang="en-US" sz="900" dirty="0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13958" y="4724601"/>
              <a:ext cx="502909" cy="154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/>
                <a:t>실행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79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63"/>
            <a:ext cx="12201785" cy="6900503"/>
            <a:chOff x="0" y="-1863"/>
            <a:chExt cx="12201785" cy="6900503"/>
          </a:xfrm>
        </p:grpSpPr>
        <p:sp>
          <p:nvSpPr>
            <p:cNvPr id="9" name="Rectangle 6"/>
            <p:cNvSpPr/>
            <p:nvPr/>
          </p:nvSpPr>
          <p:spPr>
            <a:xfrm>
              <a:off x="0" y="1"/>
              <a:ext cx="12192000" cy="533340"/>
            </a:xfrm>
            <a:prstGeom prst="rect">
              <a:avLst/>
            </a:prstGeom>
            <a:solidFill>
              <a:schemeClr val="accent2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Rectangle 6"/>
            <p:cNvSpPr/>
            <p:nvPr/>
          </p:nvSpPr>
          <p:spPr>
            <a:xfrm>
              <a:off x="0" y="763929"/>
              <a:ext cx="2106592" cy="419003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" name="Rectangle 6"/>
            <p:cNvSpPr/>
            <p:nvPr/>
          </p:nvSpPr>
          <p:spPr>
            <a:xfrm>
              <a:off x="2106593" y="533340"/>
              <a:ext cx="7472270" cy="4420625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" name="Rectangle 6"/>
            <p:cNvSpPr/>
            <p:nvPr/>
          </p:nvSpPr>
          <p:spPr>
            <a:xfrm>
              <a:off x="0" y="4953965"/>
              <a:ext cx="12192000" cy="1904035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0" y="-1863"/>
              <a:ext cx="12192000" cy="539188"/>
              <a:chOff x="-670561" y="449032"/>
              <a:chExt cx="16057295" cy="757956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2"/>
              <a:srcRect t="1515" r="39250"/>
              <a:stretch/>
            </p:blipFill>
            <p:spPr>
              <a:xfrm>
                <a:off x="-670561" y="452577"/>
                <a:ext cx="7406641" cy="752354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2"/>
              <a:srcRect l="53583" t="1515"/>
              <a:stretch/>
            </p:blipFill>
            <p:spPr>
              <a:xfrm>
                <a:off x="9727616" y="449032"/>
                <a:ext cx="5659118" cy="752354"/>
              </a:xfrm>
              <a:prstGeom prst="rect">
                <a:avLst/>
              </a:prstGeom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4265951" y="454634"/>
                <a:ext cx="9434903" cy="752354"/>
              </a:xfrm>
              <a:prstGeom prst="rect">
                <a:avLst/>
              </a:prstGeom>
              <a:solidFill>
                <a:srgbClr val="3C3F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69" t="7360" b="3484"/>
            <a:stretch/>
          </p:blipFill>
          <p:spPr>
            <a:xfrm>
              <a:off x="3519233" y="294057"/>
              <a:ext cx="228968" cy="206240"/>
            </a:xfrm>
            <a:prstGeom prst="rect">
              <a:avLst/>
            </a:prstGeom>
          </p:spPr>
        </p:pic>
        <p:grpSp>
          <p:nvGrpSpPr>
            <p:cNvPr id="28" name="그룹 27"/>
            <p:cNvGrpSpPr/>
            <p:nvPr/>
          </p:nvGrpSpPr>
          <p:grpSpPr>
            <a:xfrm>
              <a:off x="0" y="533340"/>
              <a:ext cx="2111997" cy="4445060"/>
              <a:chOff x="0" y="588739"/>
              <a:chExt cx="2111997" cy="4389661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311"/>
              <a:stretch/>
            </p:blipFill>
            <p:spPr>
              <a:xfrm>
                <a:off x="0" y="588739"/>
                <a:ext cx="2111997" cy="4389661"/>
              </a:xfrm>
              <a:prstGeom prst="rect">
                <a:avLst/>
              </a:prstGeom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0" y="1943500"/>
                <a:ext cx="2106591" cy="3013596"/>
              </a:xfrm>
              <a:prstGeom prst="rect">
                <a:avLst/>
              </a:prstGeom>
              <a:solidFill>
                <a:srgbClr val="3C3F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8962148" y="4956828"/>
              <a:ext cx="2611865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76" t="10633" r="21202" b="23960"/>
            <a:stretch/>
          </p:blipFill>
          <p:spPr>
            <a:xfrm>
              <a:off x="2092316" y="472473"/>
              <a:ext cx="7500824" cy="4505927"/>
            </a:xfrm>
            <a:prstGeom prst="rect">
              <a:avLst/>
            </a:prstGeom>
          </p:spPr>
        </p:pic>
        <p:pic>
          <p:nvPicPr>
            <p:cNvPr id="68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704" b="-593"/>
            <a:stretch/>
          </p:blipFill>
          <p:spPr>
            <a:xfrm>
              <a:off x="0" y="4917440"/>
              <a:ext cx="12192000" cy="19812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9517510" y="500297"/>
              <a:ext cx="2684275" cy="4467139"/>
              <a:chOff x="9517510" y="500297"/>
              <a:chExt cx="2684275" cy="4467139"/>
            </a:xfrm>
          </p:grpSpPr>
          <p:sp>
            <p:nvSpPr>
              <p:cNvPr id="11" name="Rectangle 6"/>
              <p:cNvSpPr/>
              <p:nvPr/>
            </p:nvSpPr>
            <p:spPr>
              <a:xfrm>
                <a:off x="9584268" y="533340"/>
                <a:ext cx="2607732" cy="4420625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9578863" y="500297"/>
                <a:ext cx="2611865" cy="0"/>
              </a:xfrm>
              <a:prstGeom prst="line">
                <a:avLst/>
              </a:prstGeom>
              <a:ln w="12700">
                <a:solidFill>
                  <a:srgbClr val="2E2F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9567289" y="500297"/>
                <a:ext cx="11574" cy="44565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/>
              <p:cNvGrpSpPr/>
              <p:nvPr/>
            </p:nvGrpSpPr>
            <p:grpSpPr>
              <a:xfrm>
                <a:off x="9661606" y="614752"/>
                <a:ext cx="227979" cy="149177"/>
                <a:chOff x="-1597306" y="2812648"/>
                <a:chExt cx="439838" cy="243069"/>
              </a:xfrm>
            </p:grpSpPr>
            <p:cxnSp>
              <p:nvCxnSpPr>
                <p:cNvPr id="48" name="직선 연결선 47"/>
                <p:cNvCxnSpPr/>
                <p:nvPr/>
              </p:nvCxnSpPr>
              <p:spPr>
                <a:xfrm>
                  <a:off x="-1597306" y="2812648"/>
                  <a:ext cx="43983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/>
                <p:cNvCxnSpPr/>
                <p:nvPr/>
              </p:nvCxnSpPr>
              <p:spPr>
                <a:xfrm>
                  <a:off x="-1597306" y="2934183"/>
                  <a:ext cx="43983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>
                  <a:off x="-1597306" y="3055717"/>
                  <a:ext cx="43983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직선 연결선 63"/>
              <p:cNvCxnSpPr/>
              <p:nvPr/>
            </p:nvCxnSpPr>
            <p:spPr>
              <a:xfrm>
                <a:off x="9588128" y="510905"/>
                <a:ext cx="0" cy="4439072"/>
              </a:xfrm>
              <a:prstGeom prst="line">
                <a:avLst/>
              </a:prstGeom>
              <a:ln w="19050">
                <a:solidFill>
                  <a:srgbClr val="5358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/>
              <p:cNvSpPr/>
              <p:nvPr/>
            </p:nvSpPr>
            <p:spPr>
              <a:xfrm>
                <a:off x="9588876" y="742284"/>
                <a:ext cx="2601054" cy="3892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9584269" y="777028"/>
                <a:ext cx="2226731" cy="316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050" dirty="0" smtClean="0"/>
              </a:p>
              <a:p>
                <a:r>
                  <a:rPr lang="en-US" altLang="ko-KR" sz="1050" dirty="0" smtClean="0"/>
                  <a:t>Q2.</a:t>
                </a:r>
                <a:r>
                  <a:rPr lang="ko-KR" altLang="en-US" sz="1050" dirty="0" smtClean="0"/>
                  <a:t>수식 계산 문제</a:t>
                </a:r>
                <a:endParaRPr lang="en-US" altLang="ko-KR" sz="1050" dirty="0"/>
              </a:p>
              <a:p>
                <a:r>
                  <a:rPr lang="ko-KR" altLang="en-US" sz="1050" dirty="0" smtClean="0"/>
                  <a:t>세가지 이상의 연산자를 복합적으로 사용하여 결과 출력해보세요</a:t>
                </a:r>
                <a:r>
                  <a:rPr lang="en-US" altLang="ko-KR" sz="1050" dirty="0" smtClean="0"/>
                  <a:t>.</a:t>
                </a:r>
              </a:p>
              <a:p>
                <a:endParaRPr lang="en-US" altLang="ko-KR" sz="1050" dirty="0" smtClean="0"/>
              </a:p>
              <a:p>
                <a:r>
                  <a:rPr lang="en-US" altLang="ko-KR" sz="1050" dirty="0" smtClean="0"/>
                  <a:t>Q3.</a:t>
                </a:r>
                <a:r>
                  <a:rPr lang="ko-KR" altLang="en-US" sz="1050" dirty="0" smtClean="0"/>
                  <a:t>연산 순서 문제</a:t>
                </a:r>
                <a:r>
                  <a:rPr lang="en-US" altLang="ko-KR" sz="1050" dirty="0" smtClean="0"/>
                  <a:t>:</a:t>
                </a:r>
              </a:p>
              <a:p>
                <a:r>
                  <a:rPr lang="ko-KR" altLang="en-US" sz="1050" dirty="0" smtClean="0"/>
                  <a:t>아래의 연산 결과를 예측해보세요</a:t>
                </a:r>
                <a:r>
                  <a:rPr lang="en-US" altLang="ko-KR" sz="1050" dirty="0" smtClean="0"/>
                  <a:t>.</a:t>
                </a:r>
              </a:p>
              <a:p>
                <a:endParaRPr lang="en-US" altLang="ko-KR" sz="1050" b="1" dirty="0" smtClean="0"/>
              </a:p>
              <a:p>
                <a:r>
                  <a:rPr lang="en-US" altLang="ko-KR" sz="1050" b="1" dirty="0" smtClean="0"/>
                  <a:t>3 * 2**6 + 12</a:t>
                </a:r>
              </a:p>
              <a:p>
                <a:r>
                  <a:rPr lang="en-US" altLang="ko-KR" sz="1050" b="1" dirty="0" smtClean="0"/>
                  <a:t>32 + 50 * 10 // 3</a:t>
                </a:r>
              </a:p>
              <a:p>
                <a:r>
                  <a:rPr lang="en-US" altLang="ko-KR" sz="1050" b="1" dirty="0" smtClean="0"/>
                  <a:t>6 / 3 + 15 * 4</a:t>
                </a:r>
              </a:p>
              <a:p>
                <a:endParaRPr lang="en-US" altLang="ko-KR" sz="1050" dirty="0" smtClean="0"/>
              </a:p>
              <a:p>
                <a:r>
                  <a:rPr lang="en-US" altLang="ko-KR" sz="1050" dirty="0" smtClean="0"/>
                  <a:t>Q4. </a:t>
                </a:r>
                <a:r>
                  <a:rPr lang="ko-KR" altLang="en-US" sz="1050" dirty="0" smtClean="0"/>
                  <a:t>함수 적응 연습</a:t>
                </a:r>
                <a:endParaRPr lang="en-US" altLang="ko-KR" sz="1050" dirty="0" smtClean="0"/>
              </a:p>
              <a:p>
                <a:r>
                  <a:rPr lang="ko-KR" altLang="en-US" sz="1050" dirty="0" err="1" smtClean="0"/>
                  <a:t>파이썬에서는</a:t>
                </a:r>
                <a:r>
                  <a:rPr lang="ko-KR" altLang="en-US" sz="1050" dirty="0" smtClean="0"/>
                  <a:t> 다양한 내장 </a:t>
                </a:r>
                <a:r>
                  <a:rPr lang="ko-KR" altLang="en-US" sz="1050" dirty="0" err="1" smtClean="0"/>
                  <a:t>함수를제공하고</a:t>
                </a:r>
                <a:r>
                  <a:rPr lang="ko-KR" altLang="en-US" sz="1050" dirty="0" smtClean="0"/>
                  <a:t> 있습니다</a:t>
                </a:r>
                <a:r>
                  <a:rPr lang="en-US" altLang="ko-KR" sz="1050" dirty="0" smtClean="0"/>
                  <a:t>. </a:t>
                </a:r>
                <a:r>
                  <a:rPr lang="ko-KR" altLang="en-US" sz="1050" dirty="0" smtClean="0"/>
                  <a:t>앞서 </a:t>
                </a:r>
                <a:r>
                  <a:rPr lang="ko-KR" altLang="en-US" sz="1050" dirty="0" err="1" smtClean="0"/>
                  <a:t>설명드린</a:t>
                </a:r>
                <a:r>
                  <a:rPr lang="ko-KR" altLang="en-US" sz="1050" dirty="0" smtClean="0"/>
                  <a:t> </a:t>
                </a:r>
                <a:r>
                  <a:rPr lang="en-US" altLang="ko-KR" sz="1050" dirty="0" smtClean="0"/>
                  <a:t>print </a:t>
                </a:r>
                <a:r>
                  <a:rPr lang="ko-KR" altLang="en-US" sz="1050" dirty="0" smtClean="0"/>
                  <a:t>함수이기에 우리가 직접 그 기능을 구현하지 않아도 사용할 수 있었던 것입니다</a:t>
                </a:r>
                <a:r>
                  <a:rPr lang="en-US" altLang="ko-KR" sz="1050" dirty="0" smtClean="0"/>
                  <a:t>. </a:t>
                </a:r>
                <a:r>
                  <a:rPr lang="ko-KR" altLang="en-US" sz="1050" dirty="0" smtClean="0"/>
                  <a:t>예를 들어서 </a:t>
                </a:r>
                <a:r>
                  <a:rPr lang="en-US" altLang="ko-KR" sz="1050" dirty="0" smtClean="0"/>
                  <a:t>abs </a:t>
                </a:r>
                <a:r>
                  <a:rPr lang="ko-KR" altLang="en-US" sz="1050" dirty="0" smtClean="0"/>
                  <a:t>함수는 넘겨받은</a:t>
                </a:r>
                <a:r>
                  <a:rPr lang="en-US" altLang="ko-KR" sz="1050" dirty="0" smtClean="0"/>
                  <a:t>…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578863" y="500297"/>
                <a:ext cx="2611865" cy="402528"/>
              </a:xfrm>
              <a:prstGeom prst="rect">
                <a:avLst/>
              </a:prstGeom>
              <a:solidFill>
                <a:srgbClr val="3C3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 python </a:t>
                </a:r>
                <a:r>
                  <a:rPr lang="ko-KR" altLang="en-US" sz="1600" dirty="0" smtClean="0"/>
                  <a:t>강좌</a:t>
                </a:r>
                <a:r>
                  <a:rPr lang="en-US" altLang="ko-KR" sz="1600" dirty="0" smtClean="0"/>
                  <a:t>1</a:t>
                </a:r>
                <a:endParaRPr lang="ko-KR" altLang="en-US" sz="1600" dirty="0"/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9578863" y="4551437"/>
                <a:ext cx="2622922" cy="415999"/>
                <a:chOff x="9578863" y="4551437"/>
                <a:chExt cx="2622922" cy="398541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9578863" y="4551437"/>
                  <a:ext cx="1322778" cy="398541"/>
                </a:xfrm>
                <a:prstGeom prst="rect">
                  <a:avLst/>
                </a:prstGeom>
                <a:solidFill>
                  <a:srgbClr val="3C3F6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이전</a:t>
                  </a:r>
                  <a:endParaRPr lang="ko-KR" altLang="en-US" dirty="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10911426" y="4551437"/>
                  <a:ext cx="1290359" cy="398541"/>
                </a:xfrm>
                <a:prstGeom prst="rect">
                  <a:avLst/>
                </a:prstGeom>
                <a:solidFill>
                  <a:srgbClr val="3C3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다음</a:t>
                  </a:r>
                  <a:endParaRPr lang="ko-KR" altLang="en-US" dirty="0"/>
                </a:p>
              </p:txBody>
            </p: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911426" y="4551437"/>
                  <a:ext cx="0" cy="3985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직선 연결선 13"/>
              <p:cNvCxnSpPr/>
              <p:nvPr/>
            </p:nvCxnSpPr>
            <p:spPr>
              <a:xfrm>
                <a:off x="9578863" y="1540934"/>
                <a:ext cx="260260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9517510" y="2640900"/>
                <a:ext cx="2684275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11751731" y="902825"/>
                <a:ext cx="0" cy="3648612"/>
              </a:xfrm>
              <a:prstGeom prst="line">
                <a:avLst/>
              </a:prstGeom>
              <a:ln w="127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22"/>
              <p:cNvSpPr/>
              <p:nvPr/>
            </p:nvSpPr>
            <p:spPr>
              <a:xfrm>
                <a:off x="11760198" y="1549073"/>
                <a:ext cx="429732" cy="10802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Group 6"/>
              <p:cNvGrpSpPr/>
              <p:nvPr/>
            </p:nvGrpSpPr>
            <p:grpSpPr>
              <a:xfrm rot="10800000">
                <a:off x="11901197" y="1954226"/>
                <a:ext cx="159823" cy="215454"/>
                <a:chOff x="9383122" y="668334"/>
                <a:chExt cx="46628" cy="68805"/>
              </a:xfrm>
            </p:grpSpPr>
            <p:cxnSp>
              <p:nvCxnSpPr>
                <p:cNvPr id="66" name="직선 연결선 65"/>
                <p:cNvCxnSpPr/>
                <p:nvPr/>
              </p:nvCxnSpPr>
              <p:spPr>
                <a:xfrm rot="10800000" flipV="1">
                  <a:off x="9383122" y="668334"/>
                  <a:ext cx="43447" cy="34269"/>
                </a:xfrm>
                <a:prstGeom prst="line">
                  <a:avLst/>
                </a:prstGeom>
                <a:ln w="28575">
                  <a:solidFill>
                    <a:srgbClr val="00B6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/>
                <p:nvPr/>
              </p:nvCxnSpPr>
              <p:spPr>
                <a:xfrm rot="10800000" flipH="1" flipV="1">
                  <a:off x="9383122" y="701215"/>
                  <a:ext cx="46628" cy="35924"/>
                </a:xfrm>
                <a:prstGeom prst="line">
                  <a:avLst/>
                </a:prstGeom>
                <a:ln w="28575">
                  <a:solidFill>
                    <a:srgbClr val="00B6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22"/>
              <p:cNvSpPr/>
              <p:nvPr/>
            </p:nvSpPr>
            <p:spPr>
              <a:xfrm>
                <a:off x="11761745" y="2652476"/>
                <a:ext cx="429732" cy="18923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Group 6"/>
              <p:cNvGrpSpPr/>
              <p:nvPr/>
            </p:nvGrpSpPr>
            <p:grpSpPr>
              <a:xfrm rot="10800000">
                <a:off x="11901197" y="3499714"/>
                <a:ext cx="159823" cy="215454"/>
                <a:chOff x="9383122" y="668334"/>
                <a:chExt cx="46628" cy="68805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 rot="10800000" flipV="1">
                  <a:off x="9383122" y="668334"/>
                  <a:ext cx="43447" cy="34269"/>
                </a:xfrm>
                <a:prstGeom prst="line">
                  <a:avLst/>
                </a:prstGeom>
                <a:ln w="28575">
                  <a:solidFill>
                    <a:srgbClr val="00B6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 rot="10800000" flipH="1" flipV="1">
                  <a:off x="9383122" y="701215"/>
                  <a:ext cx="46628" cy="35924"/>
                </a:xfrm>
                <a:prstGeom prst="line">
                  <a:avLst/>
                </a:prstGeom>
                <a:ln w="28575">
                  <a:solidFill>
                    <a:srgbClr val="00B6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Rectangle 22"/>
              <p:cNvSpPr/>
              <p:nvPr/>
            </p:nvSpPr>
            <p:spPr>
              <a:xfrm>
                <a:off x="11760198" y="915463"/>
                <a:ext cx="429732" cy="60866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Group 6"/>
              <p:cNvGrpSpPr/>
              <p:nvPr/>
            </p:nvGrpSpPr>
            <p:grpSpPr>
              <a:xfrm rot="10800000">
                <a:off x="11901197" y="1115387"/>
                <a:ext cx="159823" cy="215454"/>
                <a:chOff x="9383122" y="668334"/>
                <a:chExt cx="46628" cy="68805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 rot="10800000" flipV="1">
                  <a:off x="9383122" y="668334"/>
                  <a:ext cx="43447" cy="34269"/>
                </a:xfrm>
                <a:prstGeom prst="line">
                  <a:avLst/>
                </a:prstGeom>
                <a:ln w="28575">
                  <a:solidFill>
                    <a:srgbClr val="00B6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 rot="10800000" flipH="1" flipV="1">
                  <a:off x="9383122" y="701215"/>
                  <a:ext cx="46628" cy="35924"/>
                </a:xfrm>
                <a:prstGeom prst="line">
                  <a:avLst/>
                </a:prstGeom>
                <a:ln w="28575">
                  <a:solidFill>
                    <a:srgbClr val="00B6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3"/>
            <p:cNvGrpSpPr/>
            <p:nvPr/>
          </p:nvGrpSpPr>
          <p:grpSpPr>
            <a:xfrm>
              <a:off x="9684327" y="619775"/>
              <a:ext cx="227979" cy="149177"/>
              <a:chOff x="-1597306" y="2812648"/>
              <a:chExt cx="439838" cy="243069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-1597306" y="2812648"/>
                <a:ext cx="43983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-1597306" y="2934183"/>
                <a:ext cx="43983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-1597306" y="3055717"/>
                <a:ext cx="43983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029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6"/>
          <p:cNvSpPr/>
          <p:nvPr/>
        </p:nvSpPr>
        <p:spPr>
          <a:xfrm>
            <a:off x="0" y="0"/>
            <a:ext cx="12192000" cy="763929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Rectangle 6"/>
          <p:cNvSpPr/>
          <p:nvPr/>
        </p:nvSpPr>
        <p:spPr>
          <a:xfrm>
            <a:off x="0" y="763929"/>
            <a:ext cx="2106592" cy="56252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Rectangle 6"/>
          <p:cNvSpPr/>
          <p:nvPr/>
        </p:nvSpPr>
        <p:spPr>
          <a:xfrm>
            <a:off x="9711158" y="763929"/>
            <a:ext cx="2480841" cy="56252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Rectangle 6"/>
          <p:cNvSpPr/>
          <p:nvPr/>
        </p:nvSpPr>
        <p:spPr>
          <a:xfrm>
            <a:off x="2106592" y="763929"/>
            <a:ext cx="7604565" cy="562529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22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0" y="0"/>
            <a:ext cx="12192000" cy="763929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Rectangle 6"/>
          <p:cNvSpPr/>
          <p:nvPr/>
        </p:nvSpPr>
        <p:spPr>
          <a:xfrm>
            <a:off x="0" y="763929"/>
            <a:ext cx="2106592" cy="419003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Rectangle 6"/>
          <p:cNvSpPr/>
          <p:nvPr/>
        </p:nvSpPr>
        <p:spPr>
          <a:xfrm>
            <a:off x="9711158" y="763929"/>
            <a:ext cx="2480841" cy="419003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Rectangle 6"/>
          <p:cNvSpPr/>
          <p:nvPr/>
        </p:nvSpPr>
        <p:spPr>
          <a:xfrm>
            <a:off x="2106592" y="763929"/>
            <a:ext cx="7604565" cy="419003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Rectangle 6"/>
          <p:cNvSpPr/>
          <p:nvPr/>
        </p:nvSpPr>
        <p:spPr>
          <a:xfrm>
            <a:off x="0" y="4953965"/>
            <a:ext cx="12192000" cy="190403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68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0" y="1"/>
            <a:ext cx="12192000" cy="53334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Rectangle 6"/>
          <p:cNvSpPr/>
          <p:nvPr/>
        </p:nvSpPr>
        <p:spPr>
          <a:xfrm>
            <a:off x="0" y="763929"/>
            <a:ext cx="2106592" cy="419003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Rectangle 6"/>
          <p:cNvSpPr/>
          <p:nvPr/>
        </p:nvSpPr>
        <p:spPr>
          <a:xfrm>
            <a:off x="9584268" y="533340"/>
            <a:ext cx="2607732" cy="442062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Rectangle 6"/>
          <p:cNvSpPr/>
          <p:nvPr/>
        </p:nvSpPr>
        <p:spPr>
          <a:xfrm>
            <a:off x="2106593" y="533340"/>
            <a:ext cx="7472270" cy="44206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Rectangle 6"/>
          <p:cNvSpPr/>
          <p:nvPr/>
        </p:nvSpPr>
        <p:spPr>
          <a:xfrm>
            <a:off x="0" y="4953965"/>
            <a:ext cx="12192000" cy="190403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0" y="-1863"/>
            <a:ext cx="12192000" cy="539188"/>
            <a:chOff x="-670561" y="449032"/>
            <a:chExt cx="16057295" cy="75795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t="1515" r="39250"/>
            <a:stretch/>
          </p:blipFill>
          <p:spPr>
            <a:xfrm>
              <a:off x="-670561" y="452577"/>
              <a:ext cx="7406641" cy="75235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rcRect l="53583" t="1515"/>
            <a:stretch/>
          </p:blipFill>
          <p:spPr>
            <a:xfrm>
              <a:off x="9727616" y="449032"/>
              <a:ext cx="5659118" cy="752354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265951" y="454634"/>
              <a:ext cx="9434903" cy="752354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9" t="7360" b="3484"/>
          <a:stretch/>
        </p:blipFill>
        <p:spPr>
          <a:xfrm>
            <a:off x="3519233" y="294057"/>
            <a:ext cx="228968" cy="20624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0" y="533340"/>
            <a:ext cx="2111997" cy="4445060"/>
            <a:chOff x="0" y="588739"/>
            <a:chExt cx="2111997" cy="438966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11"/>
            <a:stretch/>
          </p:blipFill>
          <p:spPr>
            <a:xfrm>
              <a:off x="0" y="588739"/>
              <a:ext cx="2111997" cy="4389661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0" y="1943500"/>
              <a:ext cx="2106591" cy="3013596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9630" r="68750" b="5185"/>
          <a:stretch/>
        </p:blipFill>
        <p:spPr>
          <a:xfrm>
            <a:off x="9578863" y="714162"/>
            <a:ext cx="2611865" cy="405898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9578863" y="500297"/>
            <a:ext cx="2611865" cy="402528"/>
          </a:xfrm>
          <a:prstGeom prst="rect">
            <a:avLst/>
          </a:prstGeom>
          <a:solidFill>
            <a:srgbClr val="3C3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 python </a:t>
            </a:r>
            <a:r>
              <a:rPr lang="ko-KR" altLang="en-US" sz="1600" dirty="0" smtClean="0"/>
              <a:t>강좌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9578863" y="500297"/>
            <a:ext cx="2611865" cy="0"/>
          </a:xfrm>
          <a:prstGeom prst="line">
            <a:avLst/>
          </a:prstGeom>
          <a:ln w="12700">
            <a:solidFill>
              <a:srgbClr val="2E2F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962148" y="4956828"/>
            <a:ext cx="261186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567289" y="500297"/>
            <a:ext cx="11574" cy="4456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9661606" y="614752"/>
            <a:ext cx="227979" cy="149177"/>
            <a:chOff x="-1597306" y="2812648"/>
            <a:chExt cx="439838" cy="243069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-1597306" y="2812648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-1597306" y="2934183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-1597306" y="3055717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9578863" y="4551437"/>
            <a:ext cx="2622922" cy="415999"/>
            <a:chOff x="9578863" y="4551437"/>
            <a:chExt cx="2622922" cy="398541"/>
          </a:xfrm>
        </p:grpSpPr>
        <p:sp>
          <p:nvSpPr>
            <p:cNvPr id="31" name="직사각형 30"/>
            <p:cNvSpPr/>
            <p:nvPr/>
          </p:nvSpPr>
          <p:spPr>
            <a:xfrm>
              <a:off x="9578863" y="4551437"/>
              <a:ext cx="1322778" cy="398541"/>
            </a:xfrm>
            <a:prstGeom prst="rect">
              <a:avLst/>
            </a:prstGeom>
            <a:solidFill>
              <a:srgbClr val="3C3F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이전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911426" y="4551437"/>
              <a:ext cx="1290359" cy="398541"/>
            </a:xfrm>
            <a:prstGeom prst="rect">
              <a:avLst/>
            </a:prstGeom>
            <a:solidFill>
              <a:srgbClr val="3C3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다음</a:t>
              </a:r>
              <a:endParaRPr lang="ko-KR" altLang="en-US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0911426" y="4551437"/>
              <a:ext cx="0" cy="3985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10633" r="21202" b="23960"/>
          <a:stretch/>
        </p:blipFill>
        <p:spPr>
          <a:xfrm>
            <a:off x="2092316" y="472473"/>
            <a:ext cx="7500824" cy="4505927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9593140" y="510906"/>
            <a:ext cx="0" cy="4439072"/>
          </a:xfrm>
          <a:prstGeom prst="line">
            <a:avLst/>
          </a:prstGeom>
          <a:ln w="19050">
            <a:solidFill>
              <a:srgbClr val="53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04" b="-593"/>
          <a:stretch/>
        </p:blipFill>
        <p:spPr>
          <a:xfrm>
            <a:off x="0" y="4917440"/>
            <a:ext cx="12192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0" y="1"/>
            <a:ext cx="12192000" cy="53334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Rectangle 6"/>
          <p:cNvSpPr/>
          <p:nvPr/>
        </p:nvSpPr>
        <p:spPr>
          <a:xfrm>
            <a:off x="0" y="763929"/>
            <a:ext cx="2106592" cy="419003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Rectangle 6"/>
          <p:cNvSpPr/>
          <p:nvPr/>
        </p:nvSpPr>
        <p:spPr>
          <a:xfrm>
            <a:off x="9584268" y="533340"/>
            <a:ext cx="2607732" cy="442062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Rectangle 6"/>
          <p:cNvSpPr/>
          <p:nvPr/>
        </p:nvSpPr>
        <p:spPr>
          <a:xfrm>
            <a:off x="2106593" y="533340"/>
            <a:ext cx="7472270" cy="44206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Rectangle 6"/>
          <p:cNvSpPr/>
          <p:nvPr/>
        </p:nvSpPr>
        <p:spPr>
          <a:xfrm>
            <a:off x="0" y="4953965"/>
            <a:ext cx="12192000" cy="190403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0" y="-1863"/>
            <a:ext cx="12192000" cy="539188"/>
            <a:chOff x="-670561" y="449032"/>
            <a:chExt cx="16057295" cy="75795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t="1515" r="39250"/>
            <a:stretch/>
          </p:blipFill>
          <p:spPr>
            <a:xfrm>
              <a:off x="-670561" y="452577"/>
              <a:ext cx="7406641" cy="75235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rcRect l="53583" t="1515"/>
            <a:stretch/>
          </p:blipFill>
          <p:spPr>
            <a:xfrm>
              <a:off x="9727616" y="449032"/>
              <a:ext cx="5659118" cy="752354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265951" y="454634"/>
              <a:ext cx="9434903" cy="752354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9" t="7360" b="3484"/>
          <a:stretch/>
        </p:blipFill>
        <p:spPr>
          <a:xfrm>
            <a:off x="3519233" y="294057"/>
            <a:ext cx="228968" cy="20624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0" y="533340"/>
            <a:ext cx="2111997" cy="4445060"/>
            <a:chOff x="0" y="588739"/>
            <a:chExt cx="2111997" cy="438966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11"/>
            <a:stretch/>
          </p:blipFill>
          <p:spPr>
            <a:xfrm>
              <a:off x="0" y="588739"/>
              <a:ext cx="2111997" cy="4389661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0" y="1943500"/>
              <a:ext cx="2106591" cy="3013596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9630" r="68750" b="5185"/>
          <a:stretch/>
        </p:blipFill>
        <p:spPr>
          <a:xfrm>
            <a:off x="9578863" y="714162"/>
            <a:ext cx="2611865" cy="405898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9578863" y="500297"/>
            <a:ext cx="2611865" cy="402528"/>
          </a:xfrm>
          <a:prstGeom prst="rect">
            <a:avLst/>
          </a:prstGeom>
          <a:solidFill>
            <a:srgbClr val="3C3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 python </a:t>
            </a:r>
            <a:r>
              <a:rPr lang="ko-KR" altLang="en-US" sz="1600" dirty="0" smtClean="0"/>
              <a:t>강좌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9578863" y="500297"/>
            <a:ext cx="2611865" cy="0"/>
          </a:xfrm>
          <a:prstGeom prst="line">
            <a:avLst/>
          </a:prstGeom>
          <a:ln w="12700">
            <a:solidFill>
              <a:srgbClr val="2E2F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962148" y="4956828"/>
            <a:ext cx="261186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567289" y="500297"/>
            <a:ext cx="11574" cy="4456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9661606" y="614752"/>
            <a:ext cx="227979" cy="149177"/>
            <a:chOff x="-1597306" y="2812648"/>
            <a:chExt cx="439838" cy="243069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-1597306" y="2812648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-1597306" y="2934183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-1597306" y="3055717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9578863" y="4551437"/>
            <a:ext cx="2622922" cy="415999"/>
            <a:chOff x="9578863" y="4551437"/>
            <a:chExt cx="2622922" cy="398541"/>
          </a:xfrm>
        </p:grpSpPr>
        <p:sp>
          <p:nvSpPr>
            <p:cNvPr id="31" name="직사각형 30"/>
            <p:cNvSpPr/>
            <p:nvPr/>
          </p:nvSpPr>
          <p:spPr>
            <a:xfrm>
              <a:off x="9578863" y="4551437"/>
              <a:ext cx="1322778" cy="398541"/>
            </a:xfrm>
            <a:prstGeom prst="rect">
              <a:avLst/>
            </a:prstGeom>
            <a:solidFill>
              <a:srgbClr val="3C3F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이전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911426" y="4551437"/>
              <a:ext cx="1290359" cy="398541"/>
            </a:xfrm>
            <a:prstGeom prst="rect">
              <a:avLst/>
            </a:prstGeom>
            <a:solidFill>
              <a:srgbClr val="3C3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다음</a:t>
              </a:r>
              <a:endParaRPr lang="ko-KR" altLang="en-US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0911426" y="4551437"/>
              <a:ext cx="0" cy="3985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10633" r="21202" b="23960"/>
          <a:stretch/>
        </p:blipFill>
        <p:spPr>
          <a:xfrm>
            <a:off x="2092316" y="466377"/>
            <a:ext cx="7500824" cy="4505927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9588128" y="510905"/>
            <a:ext cx="0" cy="4439072"/>
          </a:xfrm>
          <a:prstGeom prst="line">
            <a:avLst/>
          </a:prstGeom>
          <a:ln w="19050">
            <a:solidFill>
              <a:srgbClr val="53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04" b="-593"/>
          <a:stretch/>
        </p:blipFill>
        <p:spPr>
          <a:xfrm>
            <a:off x="0" y="4917440"/>
            <a:ext cx="12192000" cy="1981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7" t="9629" r="42916" b="26117"/>
          <a:stretch/>
        </p:blipFill>
        <p:spPr>
          <a:xfrm>
            <a:off x="7921888" y="510906"/>
            <a:ext cx="1666240" cy="4406534"/>
          </a:xfrm>
          <a:prstGeom prst="rect">
            <a:avLst/>
          </a:prstGeom>
          <a:ln w="6350">
            <a:solidFill>
              <a:srgbClr val="53585A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9464040" y="510905"/>
            <a:ext cx="124087" cy="40252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0800000">
            <a:off x="9490114" y="655345"/>
            <a:ext cx="63925" cy="94329"/>
            <a:chOff x="9383122" y="668334"/>
            <a:chExt cx="46628" cy="68805"/>
          </a:xfrm>
        </p:grpSpPr>
        <p:cxnSp>
          <p:nvCxnSpPr>
            <p:cNvPr id="4" name="직선 연결선 3"/>
            <p:cNvCxnSpPr/>
            <p:nvPr/>
          </p:nvCxnSpPr>
          <p:spPr>
            <a:xfrm rot="10800000" flipV="1">
              <a:off x="9383122" y="668334"/>
              <a:ext cx="43447" cy="34269"/>
            </a:xfrm>
            <a:prstGeom prst="line">
              <a:avLst/>
            </a:prstGeom>
            <a:ln w="12700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0800000" flipH="1" flipV="1">
              <a:off x="9383122" y="701215"/>
              <a:ext cx="46628" cy="35924"/>
            </a:xfrm>
            <a:prstGeom prst="line">
              <a:avLst/>
            </a:prstGeom>
            <a:ln w="12700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7976235" y="631746"/>
            <a:ext cx="133350" cy="160020"/>
          </a:xfrm>
          <a:prstGeom prst="rect">
            <a:avLst/>
          </a:prstGeom>
          <a:solidFill>
            <a:srgbClr val="2E3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0" y="1"/>
            <a:ext cx="12192000" cy="53334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Rectangle 6"/>
          <p:cNvSpPr/>
          <p:nvPr/>
        </p:nvSpPr>
        <p:spPr>
          <a:xfrm>
            <a:off x="0" y="763929"/>
            <a:ext cx="2106592" cy="419003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Rectangle 6"/>
          <p:cNvSpPr/>
          <p:nvPr/>
        </p:nvSpPr>
        <p:spPr>
          <a:xfrm>
            <a:off x="9584268" y="533340"/>
            <a:ext cx="2607732" cy="442062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Rectangle 6"/>
          <p:cNvSpPr/>
          <p:nvPr/>
        </p:nvSpPr>
        <p:spPr>
          <a:xfrm>
            <a:off x="2106593" y="533340"/>
            <a:ext cx="7472270" cy="44206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Rectangle 6"/>
          <p:cNvSpPr/>
          <p:nvPr/>
        </p:nvSpPr>
        <p:spPr>
          <a:xfrm>
            <a:off x="0" y="4953965"/>
            <a:ext cx="12192000" cy="190403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0" y="-1863"/>
            <a:ext cx="12192000" cy="539188"/>
            <a:chOff x="-670561" y="449032"/>
            <a:chExt cx="16057295" cy="75795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t="1515" r="39250"/>
            <a:stretch/>
          </p:blipFill>
          <p:spPr>
            <a:xfrm>
              <a:off x="-670561" y="452577"/>
              <a:ext cx="7406641" cy="75235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rcRect l="53583" t="1515"/>
            <a:stretch/>
          </p:blipFill>
          <p:spPr>
            <a:xfrm>
              <a:off x="9727616" y="449032"/>
              <a:ext cx="5659118" cy="752354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265951" y="454634"/>
              <a:ext cx="9434903" cy="752354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9" t="7360" b="3484"/>
          <a:stretch/>
        </p:blipFill>
        <p:spPr>
          <a:xfrm>
            <a:off x="3519233" y="294057"/>
            <a:ext cx="228968" cy="20624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0" y="533340"/>
            <a:ext cx="2111997" cy="4445060"/>
            <a:chOff x="0" y="588739"/>
            <a:chExt cx="2111997" cy="438966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11"/>
            <a:stretch/>
          </p:blipFill>
          <p:spPr>
            <a:xfrm>
              <a:off x="0" y="588739"/>
              <a:ext cx="2111997" cy="4389661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0" y="1943500"/>
              <a:ext cx="2106591" cy="3013596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9578863" y="500297"/>
            <a:ext cx="2611865" cy="0"/>
          </a:xfrm>
          <a:prstGeom prst="line">
            <a:avLst/>
          </a:prstGeom>
          <a:ln w="12700">
            <a:solidFill>
              <a:srgbClr val="2E2F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962148" y="4956828"/>
            <a:ext cx="261186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567289" y="500297"/>
            <a:ext cx="11574" cy="4456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9661606" y="614752"/>
            <a:ext cx="227979" cy="149177"/>
            <a:chOff x="-1597306" y="2812648"/>
            <a:chExt cx="439838" cy="243069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-1597306" y="2812648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-1597306" y="2934183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-1597306" y="3055717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10633" r="21202" b="23960"/>
          <a:stretch/>
        </p:blipFill>
        <p:spPr>
          <a:xfrm>
            <a:off x="2092316" y="472473"/>
            <a:ext cx="7500824" cy="4505927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9588128" y="510905"/>
            <a:ext cx="0" cy="4439072"/>
          </a:xfrm>
          <a:prstGeom prst="line">
            <a:avLst/>
          </a:prstGeom>
          <a:ln w="19050">
            <a:solidFill>
              <a:srgbClr val="53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04" b="-593"/>
          <a:stretch/>
        </p:blipFill>
        <p:spPr>
          <a:xfrm>
            <a:off x="0" y="4917440"/>
            <a:ext cx="12192000" cy="1981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589675" y="736837"/>
            <a:ext cx="2601054" cy="389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84269" y="777028"/>
            <a:ext cx="2226731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50" dirty="0" smtClean="0"/>
          </a:p>
          <a:p>
            <a:r>
              <a:rPr lang="en-US" altLang="ko-KR" sz="1050" dirty="0" smtClean="0"/>
              <a:t>Q1. </a:t>
            </a:r>
            <a:r>
              <a:rPr lang="ko-KR" altLang="en-US" sz="1050" dirty="0" smtClean="0"/>
              <a:t>출력 문제</a:t>
            </a:r>
            <a:r>
              <a:rPr lang="en-US" altLang="ko-KR" sz="1050" dirty="0" smtClean="0"/>
              <a:t>:</a:t>
            </a:r>
          </a:p>
          <a:p>
            <a:r>
              <a:rPr lang="en-US" altLang="ko-KR" sz="1050" dirty="0" smtClean="0"/>
              <a:t>Print </a:t>
            </a:r>
            <a:r>
              <a:rPr lang="ko-KR" altLang="en-US" sz="1050" dirty="0" smtClean="0"/>
              <a:t>함수를 통해서 </a:t>
            </a:r>
            <a:r>
              <a:rPr lang="en-US" altLang="ko-KR" sz="1050" dirty="0" smtClean="0"/>
              <a:t>“</a:t>
            </a:r>
            <a:r>
              <a:rPr lang="ko-KR" altLang="en-US" sz="1050" dirty="0" smtClean="0"/>
              <a:t>누구나 따라하는 </a:t>
            </a:r>
            <a:r>
              <a:rPr lang="ko-KR" altLang="en-US" sz="1050" dirty="0" err="1" smtClean="0"/>
              <a:t>파이썬</a:t>
            </a:r>
            <a:r>
              <a:rPr lang="en-US" altLang="ko-KR" sz="1050" dirty="0" smtClean="0"/>
              <a:t>!” </a:t>
            </a:r>
            <a:r>
              <a:rPr lang="ko-KR" altLang="en-US" sz="1050" dirty="0" smtClean="0"/>
              <a:t>출력해보세요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Q2.</a:t>
            </a:r>
            <a:r>
              <a:rPr lang="ko-KR" altLang="en-US" sz="1050" dirty="0" smtClean="0"/>
              <a:t>수식 계산 문제</a:t>
            </a:r>
            <a:endParaRPr lang="en-US" altLang="ko-KR" sz="1050" dirty="0"/>
          </a:p>
          <a:p>
            <a:r>
              <a:rPr lang="ko-KR" altLang="en-US" sz="1050" dirty="0" smtClean="0"/>
              <a:t>세가지 이상의 연산자를 복합적으로 사용하여 결과 출력해보세요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Q3.</a:t>
            </a:r>
            <a:r>
              <a:rPr lang="ko-KR" altLang="en-US" sz="1050" dirty="0" smtClean="0"/>
              <a:t>연산 순서 문제</a:t>
            </a:r>
            <a:r>
              <a:rPr lang="en-US" altLang="ko-KR" sz="1050" dirty="0" smtClean="0"/>
              <a:t>:</a:t>
            </a:r>
          </a:p>
          <a:p>
            <a:r>
              <a:rPr lang="ko-KR" altLang="en-US" sz="1050" dirty="0" smtClean="0"/>
              <a:t>아래의 연산 결과를 예측해보세요</a:t>
            </a:r>
            <a:r>
              <a:rPr lang="en-US" altLang="ko-KR" sz="1050" dirty="0" smtClean="0"/>
              <a:t>.</a:t>
            </a:r>
          </a:p>
          <a:p>
            <a:endParaRPr lang="en-US" altLang="ko-KR" sz="1050" b="1" dirty="0" smtClean="0"/>
          </a:p>
          <a:p>
            <a:r>
              <a:rPr lang="en-US" altLang="ko-KR" sz="1050" b="1" dirty="0" smtClean="0"/>
              <a:t>3 * 2**6 + 12</a:t>
            </a:r>
          </a:p>
          <a:p>
            <a:r>
              <a:rPr lang="en-US" altLang="ko-KR" sz="1050" b="1" dirty="0" smtClean="0"/>
              <a:t>32 + 50 * 10 // 3</a:t>
            </a:r>
          </a:p>
          <a:p>
            <a:r>
              <a:rPr lang="en-US" altLang="ko-KR" sz="1050" b="1" dirty="0" smtClean="0"/>
              <a:t>6 / 3 + 15 * 4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Q4. </a:t>
            </a:r>
            <a:r>
              <a:rPr lang="ko-KR" altLang="en-US" sz="1050" dirty="0" smtClean="0"/>
              <a:t>함수 적응 연습</a:t>
            </a:r>
            <a:endParaRPr lang="en-US" altLang="ko-KR" sz="1050" dirty="0" smtClean="0"/>
          </a:p>
          <a:p>
            <a:r>
              <a:rPr lang="ko-KR" altLang="en-US" sz="1050" dirty="0" err="1" smtClean="0"/>
              <a:t>파이썬에서는</a:t>
            </a:r>
            <a:r>
              <a:rPr lang="ko-KR" altLang="en-US" sz="1050" dirty="0" smtClean="0"/>
              <a:t> 다양한 내장 </a:t>
            </a:r>
            <a:r>
              <a:rPr lang="ko-KR" altLang="en-US" sz="1050" dirty="0" err="1" smtClean="0"/>
              <a:t>함수를제공하고</a:t>
            </a:r>
            <a:r>
              <a:rPr lang="ko-KR" altLang="en-US" sz="1050" dirty="0" smtClean="0"/>
              <a:t>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앞서 </a:t>
            </a:r>
            <a:r>
              <a:rPr lang="ko-KR" altLang="en-US" sz="1050" dirty="0" err="1" smtClean="0"/>
              <a:t>설명드린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print </a:t>
            </a:r>
            <a:r>
              <a:rPr lang="ko-KR" altLang="en-US" sz="1050" dirty="0" smtClean="0"/>
              <a:t>함수이기에 우리가 직접 그 기능을 구현하지 않아도 사용할 수 있었던 것입니다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예를 들어서 </a:t>
            </a:r>
            <a:r>
              <a:rPr lang="en-US" altLang="ko-KR" sz="1050" dirty="0" smtClean="0"/>
              <a:t>abs </a:t>
            </a:r>
            <a:r>
              <a:rPr lang="ko-KR" altLang="en-US" sz="1050" dirty="0" smtClean="0"/>
              <a:t>함수는 넘겨받은</a:t>
            </a:r>
            <a:r>
              <a:rPr lang="en-US" altLang="ko-KR" sz="1050" dirty="0" smtClean="0"/>
              <a:t>…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578863" y="500297"/>
            <a:ext cx="2611865" cy="402528"/>
          </a:xfrm>
          <a:prstGeom prst="rect">
            <a:avLst/>
          </a:prstGeom>
          <a:solidFill>
            <a:srgbClr val="3C3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 python </a:t>
            </a:r>
            <a:r>
              <a:rPr lang="ko-KR" altLang="en-US" sz="1600" dirty="0" smtClean="0"/>
              <a:t>강좌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9578863" y="4551437"/>
            <a:ext cx="2622922" cy="415999"/>
            <a:chOff x="9578863" y="4551437"/>
            <a:chExt cx="2622922" cy="398541"/>
          </a:xfrm>
        </p:grpSpPr>
        <p:sp>
          <p:nvSpPr>
            <p:cNvPr id="31" name="직사각형 30"/>
            <p:cNvSpPr/>
            <p:nvPr/>
          </p:nvSpPr>
          <p:spPr>
            <a:xfrm>
              <a:off x="9578863" y="4551437"/>
              <a:ext cx="1322778" cy="398541"/>
            </a:xfrm>
            <a:prstGeom prst="rect">
              <a:avLst/>
            </a:prstGeom>
            <a:solidFill>
              <a:srgbClr val="3C3F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이전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911426" y="4551437"/>
              <a:ext cx="1290359" cy="398541"/>
            </a:xfrm>
            <a:prstGeom prst="rect">
              <a:avLst/>
            </a:prstGeom>
            <a:solidFill>
              <a:srgbClr val="3C3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다음</a:t>
              </a:r>
              <a:endParaRPr lang="ko-KR" altLang="en-US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0911426" y="4551437"/>
              <a:ext cx="0" cy="3985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9578863" y="1540934"/>
            <a:ext cx="2602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578863" y="2201334"/>
            <a:ext cx="2602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9578863" y="3285067"/>
            <a:ext cx="2602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751731" y="902825"/>
            <a:ext cx="0" cy="3648612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2"/>
          <p:cNvSpPr/>
          <p:nvPr/>
        </p:nvSpPr>
        <p:spPr>
          <a:xfrm>
            <a:off x="11751731" y="909343"/>
            <a:ext cx="445673" cy="626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Group 6"/>
          <p:cNvGrpSpPr/>
          <p:nvPr/>
        </p:nvGrpSpPr>
        <p:grpSpPr>
          <a:xfrm rot="10800000">
            <a:off x="11891933" y="1113178"/>
            <a:ext cx="159823" cy="215454"/>
            <a:chOff x="9383122" y="668334"/>
            <a:chExt cx="46628" cy="68805"/>
          </a:xfrm>
        </p:grpSpPr>
        <p:cxnSp>
          <p:nvCxnSpPr>
            <p:cNvPr id="52" name="직선 연결선 51"/>
            <p:cNvCxnSpPr/>
            <p:nvPr/>
          </p:nvCxnSpPr>
          <p:spPr>
            <a:xfrm rot="10800000" flipV="1">
              <a:off x="9383122" y="668334"/>
              <a:ext cx="43447" cy="34269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0800000" flipH="1" flipV="1">
              <a:off x="9383122" y="701215"/>
              <a:ext cx="46628" cy="35924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22"/>
          <p:cNvSpPr/>
          <p:nvPr/>
        </p:nvSpPr>
        <p:spPr>
          <a:xfrm>
            <a:off x="11760198" y="1549074"/>
            <a:ext cx="429732" cy="647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Group 6"/>
          <p:cNvGrpSpPr/>
          <p:nvPr/>
        </p:nvGrpSpPr>
        <p:grpSpPr>
          <a:xfrm rot="10800000">
            <a:off x="11901197" y="1748999"/>
            <a:ext cx="159823" cy="215454"/>
            <a:chOff x="9383122" y="668334"/>
            <a:chExt cx="46628" cy="68805"/>
          </a:xfrm>
        </p:grpSpPr>
        <p:cxnSp>
          <p:nvCxnSpPr>
            <p:cNvPr id="66" name="직선 연결선 65"/>
            <p:cNvCxnSpPr/>
            <p:nvPr/>
          </p:nvCxnSpPr>
          <p:spPr>
            <a:xfrm rot="10800000" flipV="1">
              <a:off x="9383122" y="668334"/>
              <a:ext cx="43447" cy="34269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0800000" flipH="1" flipV="1">
              <a:off x="9383122" y="701215"/>
              <a:ext cx="46628" cy="35924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22"/>
          <p:cNvSpPr/>
          <p:nvPr/>
        </p:nvSpPr>
        <p:spPr>
          <a:xfrm>
            <a:off x="11760996" y="2204795"/>
            <a:ext cx="429732" cy="10752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Group 6"/>
          <p:cNvGrpSpPr/>
          <p:nvPr/>
        </p:nvGrpSpPr>
        <p:grpSpPr>
          <a:xfrm rot="10800000">
            <a:off x="11901197" y="2619646"/>
            <a:ext cx="159823" cy="215454"/>
            <a:chOff x="9383122" y="668334"/>
            <a:chExt cx="46628" cy="68805"/>
          </a:xfrm>
        </p:grpSpPr>
        <p:cxnSp>
          <p:nvCxnSpPr>
            <p:cNvPr id="71" name="직선 연결선 70"/>
            <p:cNvCxnSpPr/>
            <p:nvPr/>
          </p:nvCxnSpPr>
          <p:spPr>
            <a:xfrm rot="10800000" flipV="1">
              <a:off x="9383122" y="668334"/>
              <a:ext cx="43447" cy="34269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0800000" flipH="1" flipV="1">
              <a:off x="9383122" y="701215"/>
              <a:ext cx="46628" cy="35924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22"/>
          <p:cNvSpPr/>
          <p:nvPr/>
        </p:nvSpPr>
        <p:spPr>
          <a:xfrm>
            <a:off x="11761745" y="3289056"/>
            <a:ext cx="429732" cy="12673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Group 6"/>
          <p:cNvGrpSpPr/>
          <p:nvPr/>
        </p:nvGrpSpPr>
        <p:grpSpPr>
          <a:xfrm rot="10800000">
            <a:off x="11901197" y="3846956"/>
            <a:ext cx="159823" cy="215454"/>
            <a:chOff x="9383122" y="668334"/>
            <a:chExt cx="46628" cy="68805"/>
          </a:xfrm>
        </p:grpSpPr>
        <p:cxnSp>
          <p:nvCxnSpPr>
            <p:cNvPr id="75" name="직선 연결선 74"/>
            <p:cNvCxnSpPr/>
            <p:nvPr/>
          </p:nvCxnSpPr>
          <p:spPr>
            <a:xfrm rot="10800000" flipV="1">
              <a:off x="9383122" y="668334"/>
              <a:ext cx="43447" cy="34269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0800000" flipH="1" flipV="1">
              <a:off x="9383122" y="701215"/>
              <a:ext cx="46628" cy="35924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53"/>
          <p:cNvGrpSpPr/>
          <p:nvPr/>
        </p:nvGrpSpPr>
        <p:grpSpPr>
          <a:xfrm>
            <a:off x="9684327" y="619775"/>
            <a:ext cx="227979" cy="149177"/>
            <a:chOff x="-1597306" y="2812648"/>
            <a:chExt cx="439838" cy="243069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-1597306" y="2812648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-1597306" y="2934183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-1597306" y="3055717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4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0" y="1"/>
            <a:ext cx="12192000" cy="53334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Rectangle 6"/>
          <p:cNvSpPr/>
          <p:nvPr/>
        </p:nvSpPr>
        <p:spPr>
          <a:xfrm>
            <a:off x="0" y="763929"/>
            <a:ext cx="2106592" cy="419003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Rectangle 6"/>
          <p:cNvSpPr/>
          <p:nvPr/>
        </p:nvSpPr>
        <p:spPr>
          <a:xfrm>
            <a:off x="9584268" y="533340"/>
            <a:ext cx="2607732" cy="442062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Rectangle 6"/>
          <p:cNvSpPr/>
          <p:nvPr/>
        </p:nvSpPr>
        <p:spPr>
          <a:xfrm>
            <a:off x="2106593" y="533340"/>
            <a:ext cx="7472270" cy="44206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Rectangle 6"/>
          <p:cNvSpPr/>
          <p:nvPr/>
        </p:nvSpPr>
        <p:spPr>
          <a:xfrm>
            <a:off x="0" y="4953965"/>
            <a:ext cx="12192000" cy="190403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0" y="-1863"/>
            <a:ext cx="12192000" cy="539188"/>
            <a:chOff x="-670561" y="449032"/>
            <a:chExt cx="16057295" cy="75795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t="1515" r="39250"/>
            <a:stretch/>
          </p:blipFill>
          <p:spPr>
            <a:xfrm>
              <a:off x="-670561" y="452577"/>
              <a:ext cx="7406641" cy="75235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rcRect l="53583" t="1515"/>
            <a:stretch/>
          </p:blipFill>
          <p:spPr>
            <a:xfrm>
              <a:off x="9727616" y="449032"/>
              <a:ext cx="5659118" cy="752354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265951" y="454634"/>
              <a:ext cx="9434903" cy="752354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9" t="7360" b="3484"/>
          <a:stretch/>
        </p:blipFill>
        <p:spPr>
          <a:xfrm>
            <a:off x="3519233" y="294057"/>
            <a:ext cx="228968" cy="20624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0" y="533340"/>
            <a:ext cx="2111997" cy="4445060"/>
            <a:chOff x="0" y="588739"/>
            <a:chExt cx="2111997" cy="438966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11"/>
            <a:stretch/>
          </p:blipFill>
          <p:spPr>
            <a:xfrm>
              <a:off x="0" y="588739"/>
              <a:ext cx="2111997" cy="4389661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0" y="1943500"/>
              <a:ext cx="2106591" cy="3013596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9578863" y="500297"/>
            <a:ext cx="2611865" cy="0"/>
          </a:xfrm>
          <a:prstGeom prst="line">
            <a:avLst/>
          </a:prstGeom>
          <a:ln w="12700">
            <a:solidFill>
              <a:srgbClr val="2E2F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962148" y="4956828"/>
            <a:ext cx="261186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567289" y="500297"/>
            <a:ext cx="11574" cy="4456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9661606" y="614752"/>
            <a:ext cx="227979" cy="149177"/>
            <a:chOff x="-1597306" y="2812648"/>
            <a:chExt cx="439838" cy="243069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-1597306" y="2812648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-1597306" y="2934183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-1597306" y="3055717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10633" r="21202" b="23960"/>
          <a:stretch/>
        </p:blipFill>
        <p:spPr>
          <a:xfrm>
            <a:off x="2092316" y="472473"/>
            <a:ext cx="7500824" cy="4505927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9588128" y="510905"/>
            <a:ext cx="0" cy="4439072"/>
          </a:xfrm>
          <a:prstGeom prst="line">
            <a:avLst/>
          </a:prstGeom>
          <a:ln w="19050">
            <a:solidFill>
              <a:srgbClr val="53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04" b="-593"/>
          <a:stretch/>
        </p:blipFill>
        <p:spPr>
          <a:xfrm>
            <a:off x="0" y="4917440"/>
            <a:ext cx="12192000" cy="1981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589675" y="736837"/>
            <a:ext cx="2601054" cy="389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84269" y="777028"/>
            <a:ext cx="2226731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50" dirty="0" smtClean="0"/>
          </a:p>
          <a:p>
            <a:r>
              <a:rPr lang="en-US" altLang="ko-KR" sz="1050" dirty="0" smtClean="0"/>
              <a:t>Q1. </a:t>
            </a:r>
            <a:r>
              <a:rPr lang="ko-KR" altLang="en-US" sz="1050" dirty="0" smtClean="0"/>
              <a:t>출력 문제</a:t>
            </a:r>
            <a:r>
              <a:rPr lang="en-US" altLang="ko-KR" sz="1050" dirty="0" smtClean="0"/>
              <a:t>:</a:t>
            </a:r>
          </a:p>
          <a:p>
            <a:r>
              <a:rPr lang="en-US" altLang="ko-KR" sz="1050" dirty="0" smtClean="0"/>
              <a:t>Print </a:t>
            </a:r>
            <a:r>
              <a:rPr lang="ko-KR" altLang="en-US" sz="1050" dirty="0" smtClean="0"/>
              <a:t>함수를 통해서 </a:t>
            </a:r>
            <a:r>
              <a:rPr lang="en-US" altLang="ko-KR" sz="1050" dirty="0" smtClean="0"/>
              <a:t>“</a:t>
            </a:r>
            <a:r>
              <a:rPr lang="ko-KR" altLang="en-US" sz="1050" dirty="0" smtClean="0"/>
              <a:t>누구나 따라하는 </a:t>
            </a:r>
            <a:r>
              <a:rPr lang="ko-KR" altLang="en-US" sz="1050" dirty="0" err="1" smtClean="0"/>
              <a:t>파이썬</a:t>
            </a:r>
            <a:r>
              <a:rPr lang="en-US" altLang="ko-KR" sz="1050" dirty="0" smtClean="0"/>
              <a:t>!” </a:t>
            </a:r>
            <a:r>
              <a:rPr lang="ko-KR" altLang="en-US" sz="1050" dirty="0" smtClean="0"/>
              <a:t>출력해보세요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Q2.</a:t>
            </a:r>
            <a:r>
              <a:rPr lang="ko-KR" altLang="en-US" sz="1050" dirty="0" smtClean="0"/>
              <a:t>수식 계산 문제</a:t>
            </a:r>
            <a:endParaRPr lang="en-US" altLang="ko-KR" sz="1050" dirty="0"/>
          </a:p>
          <a:p>
            <a:r>
              <a:rPr lang="ko-KR" altLang="en-US" sz="1050" dirty="0" smtClean="0"/>
              <a:t>세가지 이상의 연산자를 복합적으로 사용하여 결과 출력해보세요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Q3.</a:t>
            </a:r>
            <a:r>
              <a:rPr lang="ko-KR" altLang="en-US" sz="1050" dirty="0" smtClean="0"/>
              <a:t>연산 순서 문제</a:t>
            </a:r>
            <a:r>
              <a:rPr lang="en-US" altLang="ko-KR" sz="1050" dirty="0" smtClean="0"/>
              <a:t>:</a:t>
            </a:r>
          </a:p>
          <a:p>
            <a:r>
              <a:rPr lang="ko-KR" altLang="en-US" sz="1050" dirty="0" smtClean="0"/>
              <a:t>아래의 연산 결과를 예측해보세요</a:t>
            </a:r>
            <a:r>
              <a:rPr lang="en-US" altLang="ko-KR" sz="1050" dirty="0" smtClean="0"/>
              <a:t>.</a:t>
            </a:r>
          </a:p>
          <a:p>
            <a:endParaRPr lang="en-US" altLang="ko-KR" sz="1050" b="1" dirty="0" smtClean="0"/>
          </a:p>
          <a:p>
            <a:r>
              <a:rPr lang="en-US" altLang="ko-KR" sz="1050" b="1" dirty="0" smtClean="0"/>
              <a:t>3 * 2**6 + 12</a:t>
            </a:r>
          </a:p>
          <a:p>
            <a:r>
              <a:rPr lang="en-US" altLang="ko-KR" sz="1050" b="1" dirty="0" smtClean="0"/>
              <a:t>32 + 50 * 10 // 3</a:t>
            </a:r>
          </a:p>
          <a:p>
            <a:r>
              <a:rPr lang="en-US" altLang="ko-KR" sz="1050" b="1" dirty="0" smtClean="0"/>
              <a:t>6 / 3 + 15 * 4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Q4. </a:t>
            </a:r>
            <a:r>
              <a:rPr lang="ko-KR" altLang="en-US" sz="1050" dirty="0" smtClean="0"/>
              <a:t>함수 적응 연습</a:t>
            </a:r>
            <a:endParaRPr lang="en-US" altLang="ko-KR" sz="1050" dirty="0" smtClean="0"/>
          </a:p>
          <a:p>
            <a:r>
              <a:rPr lang="ko-KR" altLang="en-US" sz="1050" dirty="0" err="1" smtClean="0"/>
              <a:t>파이썬에서는</a:t>
            </a:r>
            <a:r>
              <a:rPr lang="ko-KR" altLang="en-US" sz="1050" dirty="0" smtClean="0"/>
              <a:t> 다양한 내장 </a:t>
            </a:r>
            <a:r>
              <a:rPr lang="ko-KR" altLang="en-US" sz="1050" dirty="0" err="1" smtClean="0"/>
              <a:t>함수를제공하고</a:t>
            </a:r>
            <a:r>
              <a:rPr lang="ko-KR" altLang="en-US" sz="1050" dirty="0" smtClean="0"/>
              <a:t>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앞서 </a:t>
            </a:r>
            <a:r>
              <a:rPr lang="ko-KR" altLang="en-US" sz="1050" dirty="0" err="1" smtClean="0"/>
              <a:t>설명드린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print </a:t>
            </a:r>
            <a:r>
              <a:rPr lang="ko-KR" altLang="en-US" sz="1050" dirty="0" smtClean="0"/>
              <a:t>함수이기에 우리가 직접 그 기능을 구현하지 않아도 사용할 수 있었던 것입니다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예를 들어서 </a:t>
            </a:r>
            <a:r>
              <a:rPr lang="en-US" altLang="ko-KR" sz="1050" dirty="0" smtClean="0"/>
              <a:t>abs </a:t>
            </a:r>
            <a:r>
              <a:rPr lang="ko-KR" altLang="en-US" sz="1050" dirty="0" smtClean="0"/>
              <a:t>함수는 넘겨받은</a:t>
            </a:r>
            <a:r>
              <a:rPr lang="en-US" altLang="ko-KR" sz="1050" dirty="0" smtClean="0"/>
              <a:t>…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578863" y="500297"/>
            <a:ext cx="2611865" cy="402528"/>
          </a:xfrm>
          <a:prstGeom prst="rect">
            <a:avLst/>
          </a:prstGeom>
          <a:solidFill>
            <a:srgbClr val="3C3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 python </a:t>
            </a:r>
            <a:r>
              <a:rPr lang="ko-KR" altLang="en-US" sz="1600" dirty="0" smtClean="0"/>
              <a:t>강좌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9578863" y="4551437"/>
            <a:ext cx="2622922" cy="415999"/>
            <a:chOff x="9578863" y="4551437"/>
            <a:chExt cx="2622922" cy="398541"/>
          </a:xfrm>
        </p:grpSpPr>
        <p:sp>
          <p:nvSpPr>
            <p:cNvPr id="31" name="직사각형 30"/>
            <p:cNvSpPr/>
            <p:nvPr/>
          </p:nvSpPr>
          <p:spPr>
            <a:xfrm>
              <a:off x="9578863" y="4551437"/>
              <a:ext cx="1322778" cy="398541"/>
            </a:xfrm>
            <a:prstGeom prst="rect">
              <a:avLst/>
            </a:prstGeom>
            <a:solidFill>
              <a:srgbClr val="3C3F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이전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911426" y="4551437"/>
              <a:ext cx="1290359" cy="398541"/>
            </a:xfrm>
            <a:prstGeom prst="rect">
              <a:avLst/>
            </a:prstGeom>
            <a:solidFill>
              <a:srgbClr val="3C3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다음</a:t>
              </a:r>
              <a:endParaRPr lang="ko-KR" altLang="en-US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0911426" y="4551437"/>
              <a:ext cx="0" cy="3985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9578863" y="1540934"/>
            <a:ext cx="2602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578863" y="2201334"/>
            <a:ext cx="2602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9578863" y="3285067"/>
            <a:ext cx="2602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751731" y="902825"/>
            <a:ext cx="0" cy="3648612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22"/>
          <p:cNvSpPr/>
          <p:nvPr/>
        </p:nvSpPr>
        <p:spPr>
          <a:xfrm>
            <a:off x="11760198" y="1549074"/>
            <a:ext cx="429732" cy="647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Group 6"/>
          <p:cNvGrpSpPr/>
          <p:nvPr/>
        </p:nvGrpSpPr>
        <p:grpSpPr>
          <a:xfrm rot="10800000">
            <a:off x="11901197" y="1748999"/>
            <a:ext cx="159823" cy="215454"/>
            <a:chOff x="9383122" y="668334"/>
            <a:chExt cx="46628" cy="68805"/>
          </a:xfrm>
        </p:grpSpPr>
        <p:cxnSp>
          <p:nvCxnSpPr>
            <p:cNvPr id="66" name="직선 연결선 65"/>
            <p:cNvCxnSpPr/>
            <p:nvPr/>
          </p:nvCxnSpPr>
          <p:spPr>
            <a:xfrm rot="10800000" flipV="1">
              <a:off x="9383122" y="668334"/>
              <a:ext cx="43447" cy="34269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0800000" flipH="1" flipV="1">
              <a:off x="9383122" y="701215"/>
              <a:ext cx="46628" cy="35924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22"/>
          <p:cNvSpPr/>
          <p:nvPr/>
        </p:nvSpPr>
        <p:spPr>
          <a:xfrm>
            <a:off x="11760996" y="2204795"/>
            <a:ext cx="429732" cy="10752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Group 6"/>
          <p:cNvGrpSpPr/>
          <p:nvPr/>
        </p:nvGrpSpPr>
        <p:grpSpPr>
          <a:xfrm rot="10800000">
            <a:off x="11901197" y="2619646"/>
            <a:ext cx="159823" cy="215454"/>
            <a:chOff x="9383122" y="668334"/>
            <a:chExt cx="46628" cy="68805"/>
          </a:xfrm>
        </p:grpSpPr>
        <p:cxnSp>
          <p:nvCxnSpPr>
            <p:cNvPr id="71" name="직선 연결선 70"/>
            <p:cNvCxnSpPr/>
            <p:nvPr/>
          </p:nvCxnSpPr>
          <p:spPr>
            <a:xfrm rot="10800000" flipV="1">
              <a:off x="9383122" y="668334"/>
              <a:ext cx="43447" cy="34269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0800000" flipH="1" flipV="1">
              <a:off x="9383122" y="701215"/>
              <a:ext cx="46628" cy="35924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22"/>
          <p:cNvSpPr/>
          <p:nvPr/>
        </p:nvSpPr>
        <p:spPr>
          <a:xfrm>
            <a:off x="11761745" y="3289056"/>
            <a:ext cx="429732" cy="12673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Group 6"/>
          <p:cNvGrpSpPr/>
          <p:nvPr/>
        </p:nvGrpSpPr>
        <p:grpSpPr>
          <a:xfrm rot="10800000">
            <a:off x="11901197" y="3846956"/>
            <a:ext cx="159823" cy="215454"/>
            <a:chOff x="9383122" y="668334"/>
            <a:chExt cx="46628" cy="68805"/>
          </a:xfrm>
        </p:grpSpPr>
        <p:cxnSp>
          <p:nvCxnSpPr>
            <p:cNvPr id="75" name="직선 연결선 74"/>
            <p:cNvCxnSpPr/>
            <p:nvPr/>
          </p:nvCxnSpPr>
          <p:spPr>
            <a:xfrm rot="10800000" flipV="1">
              <a:off x="9383122" y="668334"/>
              <a:ext cx="43447" cy="34269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0800000" flipH="1" flipV="1">
              <a:off x="9383122" y="701215"/>
              <a:ext cx="46628" cy="35924"/>
            </a:xfrm>
            <a:prstGeom prst="line">
              <a:avLst/>
            </a:prstGeom>
            <a:ln w="28575">
              <a:solidFill>
                <a:srgbClr val="00B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1862758" y="989325"/>
            <a:ext cx="228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751731" y="1337733"/>
            <a:ext cx="429732" cy="20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help</a:t>
            </a:r>
            <a:endParaRPr lang="ko-KR" altLang="en-US" sz="900" dirty="0"/>
          </a:p>
        </p:txBody>
      </p:sp>
      <p:grpSp>
        <p:nvGrpSpPr>
          <p:cNvPr id="51" name="Group 53"/>
          <p:cNvGrpSpPr/>
          <p:nvPr/>
        </p:nvGrpSpPr>
        <p:grpSpPr>
          <a:xfrm>
            <a:off x="9684327" y="619775"/>
            <a:ext cx="227979" cy="149177"/>
            <a:chOff x="-1597306" y="2812648"/>
            <a:chExt cx="439838" cy="24306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-1597306" y="2812648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-1597306" y="2934183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-1597306" y="3055717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6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0" y="1"/>
            <a:ext cx="12192000" cy="53334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Rectangle 6"/>
          <p:cNvSpPr/>
          <p:nvPr/>
        </p:nvSpPr>
        <p:spPr>
          <a:xfrm>
            <a:off x="0" y="763929"/>
            <a:ext cx="2106592" cy="419003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Rectangle 6"/>
          <p:cNvSpPr/>
          <p:nvPr/>
        </p:nvSpPr>
        <p:spPr>
          <a:xfrm>
            <a:off x="2106593" y="533340"/>
            <a:ext cx="7472270" cy="44206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Rectangle 6"/>
          <p:cNvSpPr/>
          <p:nvPr/>
        </p:nvSpPr>
        <p:spPr>
          <a:xfrm>
            <a:off x="0" y="4953965"/>
            <a:ext cx="12192000" cy="190403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0" y="-1863"/>
            <a:ext cx="12192000" cy="539188"/>
            <a:chOff x="-670561" y="449032"/>
            <a:chExt cx="16057295" cy="75795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t="1515" r="39250"/>
            <a:stretch/>
          </p:blipFill>
          <p:spPr>
            <a:xfrm>
              <a:off x="-670561" y="452577"/>
              <a:ext cx="7406641" cy="75235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rcRect l="53583" t="1515"/>
            <a:stretch/>
          </p:blipFill>
          <p:spPr>
            <a:xfrm>
              <a:off x="9727616" y="449032"/>
              <a:ext cx="5659118" cy="752354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265951" y="454634"/>
              <a:ext cx="9434903" cy="752354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9" t="7360" b="3484"/>
          <a:stretch/>
        </p:blipFill>
        <p:spPr>
          <a:xfrm>
            <a:off x="3519233" y="294057"/>
            <a:ext cx="228968" cy="20624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0" y="533340"/>
            <a:ext cx="2111997" cy="4445060"/>
            <a:chOff x="0" y="588739"/>
            <a:chExt cx="2111997" cy="438966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11"/>
            <a:stretch/>
          </p:blipFill>
          <p:spPr>
            <a:xfrm>
              <a:off x="0" y="588739"/>
              <a:ext cx="2111997" cy="4389661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0" y="1943500"/>
              <a:ext cx="2106591" cy="3013596"/>
            </a:xfrm>
            <a:prstGeom prst="rect">
              <a:avLst/>
            </a:prstGeom>
            <a:solidFill>
              <a:srgbClr val="3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8962148" y="4956828"/>
            <a:ext cx="261186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10633" r="21202" b="23960"/>
          <a:stretch/>
        </p:blipFill>
        <p:spPr>
          <a:xfrm>
            <a:off x="2092316" y="472473"/>
            <a:ext cx="7500824" cy="4505927"/>
          </a:xfrm>
          <a:prstGeom prst="rect">
            <a:avLst/>
          </a:prstGeom>
        </p:spPr>
      </p:pic>
      <p:pic>
        <p:nvPicPr>
          <p:cNvPr id="68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04" b="-593"/>
          <a:stretch/>
        </p:blipFill>
        <p:spPr>
          <a:xfrm>
            <a:off x="0" y="4917440"/>
            <a:ext cx="12192000" cy="19812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9567289" y="500297"/>
            <a:ext cx="2634496" cy="4467139"/>
            <a:chOff x="9567289" y="500297"/>
            <a:chExt cx="2634496" cy="4467139"/>
          </a:xfrm>
        </p:grpSpPr>
        <p:sp>
          <p:nvSpPr>
            <p:cNvPr id="11" name="Rectangle 6"/>
            <p:cNvSpPr/>
            <p:nvPr/>
          </p:nvSpPr>
          <p:spPr>
            <a:xfrm>
              <a:off x="9584268" y="533340"/>
              <a:ext cx="2607732" cy="4420625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9578863" y="500297"/>
              <a:ext cx="2611865" cy="0"/>
            </a:xfrm>
            <a:prstGeom prst="line">
              <a:avLst/>
            </a:prstGeom>
            <a:ln w="12700">
              <a:solidFill>
                <a:srgbClr val="2E2F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9567289" y="500297"/>
              <a:ext cx="11574" cy="4456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/>
            <p:cNvGrpSpPr/>
            <p:nvPr/>
          </p:nvGrpSpPr>
          <p:grpSpPr>
            <a:xfrm>
              <a:off x="9661606" y="614752"/>
              <a:ext cx="227979" cy="149177"/>
              <a:chOff x="-1597306" y="2812648"/>
              <a:chExt cx="439838" cy="24306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-1597306" y="2812648"/>
                <a:ext cx="43983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-1597306" y="2934183"/>
                <a:ext cx="43983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-1597306" y="3055717"/>
                <a:ext cx="43983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직선 연결선 63"/>
            <p:cNvCxnSpPr/>
            <p:nvPr/>
          </p:nvCxnSpPr>
          <p:spPr>
            <a:xfrm>
              <a:off x="9588128" y="510905"/>
              <a:ext cx="0" cy="4439072"/>
            </a:xfrm>
            <a:prstGeom prst="line">
              <a:avLst/>
            </a:prstGeom>
            <a:ln w="19050">
              <a:solidFill>
                <a:srgbClr val="535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/>
            <p:cNvSpPr/>
            <p:nvPr/>
          </p:nvSpPr>
          <p:spPr>
            <a:xfrm>
              <a:off x="9589675" y="736837"/>
              <a:ext cx="2601054" cy="3892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584269" y="777028"/>
              <a:ext cx="222673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50" dirty="0" smtClean="0"/>
            </a:p>
            <a:p>
              <a:r>
                <a:rPr lang="en-US" altLang="ko-KR" sz="1050" dirty="0" smtClean="0"/>
                <a:t>Q1. </a:t>
              </a:r>
              <a:r>
                <a:rPr lang="ko-KR" altLang="en-US" sz="1050" dirty="0" smtClean="0"/>
                <a:t>출력 문제</a:t>
              </a:r>
              <a:r>
                <a:rPr lang="en-US" altLang="ko-KR" sz="1050" dirty="0" smtClean="0"/>
                <a:t>:</a:t>
              </a:r>
            </a:p>
            <a:p>
              <a:r>
                <a:rPr lang="en-US" altLang="ko-KR" sz="1050" dirty="0" smtClean="0"/>
                <a:t>Print </a:t>
              </a:r>
              <a:r>
                <a:rPr lang="ko-KR" altLang="en-US" sz="1050" dirty="0" smtClean="0"/>
                <a:t>함수를 통해서 </a:t>
              </a:r>
              <a:r>
                <a:rPr lang="en-US" altLang="ko-KR" sz="1050" dirty="0" smtClean="0"/>
                <a:t>“</a:t>
              </a:r>
              <a:r>
                <a:rPr lang="ko-KR" altLang="en-US" sz="1050" dirty="0" smtClean="0"/>
                <a:t>누구나 따라하는 </a:t>
              </a:r>
              <a:r>
                <a:rPr lang="ko-KR" altLang="en-US" sz="1050" dirty="0" err="1" smtClean="0"/>
                <a:t>파이썬</a:t>
              </a:r>
              <a:r>
                <a:rPr lang="en-US" altLang="ko-KR" sz="1050" dirty="0" smtClean="0"/>
                <a:t>!” </a:t>
              </a:r>
              <a:r>
                <a:rPr lang="ko-KR" altLang="en-US" sz="1050" dirty="0" smtClean="0"/>
                <a:t>출력해보세요</a:t>
              </a:r>
              <a:r>
                <a:rPr lang="en-US" altLang="ko-KR" sz="1050" dirty="0" smtClean="0"/>
                <a:t>.</a:t>
              </a:r>
            </a:p>
            <a:p>
              <a:endParaRPr lang="en-US" altLang="ko-KR" sz="1050" dirty="0" smtClean="0"/>
            </a:p>
            <a:p>
              <a:r>
                <a:rPr lang="en-US" altLang="ko-KR" sz="1050" dirty="0" smtClean="0"/>
                <a:t>Q2.</a:t>
              </a:r>
              <a:r>
                <a:rPr lang="ko-KR" altLang="en-US" sz="1050" dirty="0" smtClean="0"/>
                <a:t>수식 계산 문제</a:t>
              </a:r>
              <a:endParaRPr lang="en-US" altLang="ko-KR" sz="1050" dirty="0"/>
            </a:p>
            <a:p>
              <a:r>
                <a:rPr lang="ko-KR" altLang="en-US" sz="1050" dirty="0" smtClean="0"/>
                <a:t>세가지 이상의 연산자를 복합적으로 사용하여 결과 출력해보세요</a:t>
              </a:r>
              <a:r>
                <a:rPr lang="en-US" altLang="ko-KR" sz="1050" dirty="0" smtClean="0"/>
                <a:t>.</a:t>
              </a:r>
            </a:p>
            <a:p>
              <a:endParaRPr lang="en-US" altLang="ko-KR" sz="1050" dirty="0" smtClean="0"/>
            </a:p>
            <a:p>
              <a:r>
                <a:rPr lang="en-US" altLang="ko-KR" sz="1050" dirty="0" smtClean="0"/>
                <a:t>Q3.</a:t>
              </a:r>
              <a:r>
                <a:rPr lang="ko-KR" altLang="en-US" sz="1050" dirty="0" smtClean="0"/>
                <a:t>연산 순서 문제</a:t>
              </a:r>
              <a:r>
                <a:rPr lang="en-US" altLang="ko-KR" sz="1050" dirty="0" smtClean="0"/>
                <a:t>:</a:t>
              </a:r>
            </a:p>
            <a:p>
              <a:r>
                <a:rPr lang="ko-KR" altLang="en-US" sz="1050" dirty="0" smtClean="0"/>
                <a:t>아래의 연산 결과를 예측해보세요</a:t>
              </a:r>
              <a:r>
                <a:rPr lang="en-US" altLang="ko-KR" sz="1050" dirty="0" smtClean="0"/>
                <a:t>.</a:t>
              </a:r>
            </a:p>
            <a:p>
              <a:endParaRPr lang="en-US" altLang="ko-KR" sz="1050" b="1" dirty="0" smtClean="0"/>
            </a:p>
            <a:p>
              <a:r>
                <a:rPr lang="en-US" altLang="ko-KR" sz="1050" b="1" dirty="0" smtClean="0"/>
                <a:t>3 * 2**6 + 12</a:t>
              </a:r>
            </a:p>
            <a:p>
              <a:r>
                <a:rPr lang="en-US" altLang="ko-KR" sz="1050" b="1" dirty="0" smtClean="0"/>
                <a:t>32 + 50 * 10 // 3</a:t>
              </a:r>
            </a:p>
            <a:p>
              <a:r>
                <a:rPr lang="en-US" altLang="ko-KR" sz="1050" b="1" dirty="0" smtClean="0"/>
                <a:t>6 / 3 + 15 * 4</a:t>
              </a:r>
            </a:p>
            <a:p>
              <a:endParaRPr lang="en-US" altLang="ko-KR" sz="1050" dirty="0" smtClean="0"/>
            </a:p>
            <a:p>
              <a:r>
                <a:rPr lang="en-US" altLang="ko-KR" sz="1050" dirty="0" smtClean="0"/>
                <a:t>Q4. </a:t>
              </a:r>
              <a:r>
                <a:rPr lang="ko-KR" altLang="en-US" sz="1050" dirty="0" smtClean="0"/>
                <a:t>함수 적응 연습</a:t>
              </a:r>
              <a:endParaRPr lang="en-US" altLang="ko-KR" sz="1050" dirty="0" smtClean="0"/>
            </a:p>
            <a:p>
              <a:r>
                <a:rPr lang="ko-KR" altLang="en-US" sz="1050" dirty="0" err="1" smtClean="0"/>
                <a:t>파이썬에서는</a:t>
              </a:r>
              <a:r>
                <a:rPr lang="ko-KR" altLang="en-US" sz="1050" dirty="0" smtClean="0"/>
                <a:t> 다양한 내장 </a:t>
              </a:r>
              <a:r>
                <a:rPr lang="ko-KR" altLang="en-US" sz="1050" dirty="0" err="1" smtClean="0"/>
                <a:t>함수를제공하고</a:t>
              </a:r>
              <a:r>
                <a:rPr lang="ko-KR" altLang="en-US" sz="1050" dirty="0" smtClean="0"/>
                <a:t> 있습니다</a:t>
              </a:r>
              <a:r>
                <a:rPr lang="en-US" altLang="ko-KR" sz="1050" dirty="0" smtClean="0"/>
                <a:t>. </a:t>
              </a:r>
              <a:r>
                <a:rPr lang="ko-KR" altLang="en-US" sz="1050" dirty="0" smtClean="0"/>
                <a:t>앞서 </a:t>
              </a:r>
              <a:r>
                <a:rPr lang="ko-KR" altLang="en-US" sz="1050" dirty="0" err="1" smtClean="0"/>
                <a:t>설명드린</a:t>
              </a: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print </a:t>
              </a:r>
              <a:r>
                <a:rPr lang="ko-KR" altLang="en-US" sz="1050" dirty="0" smtClean="0"/>
                <a:t>함수이기에 우리가 직접 그 기능을 구현하지 않아도 사용할 수 있었던 것입니다</a:t>
              </a:r>
              <a:r>
                <a:rPr lang="en-US" altLang="ko-KR" sz="1050" dirty="0" smtClean="0"/>
                <a:t>. </a:t>
              </a:r>
              <a:r>
                <a:rPr lang="ko-KR" altLang="en-US" sz="1050" dirty="0" smtClean="0"/>
                <a:t>예를 들어서 </a:t>
              </a:r>
              <a:r>
                <a:rPr lang="en-US" altLang="ko-KR" sz="1050" dirty="0" smtClean="0"/>
                <a:t>abs </a:t>
              </a:r>
              <a:r>
                <a:rPr lang="ko-KR" altLang="en-US" sz="1050" dirty="0" smtClean="0"/>
                <a:t>함수는 넘겨받은</a:t>
              </a:r>
              <a:r>
                <a:rPr lang="en-US" altLang="ko-KR" sz="1050" dirty="0" smtClean="0"/>
                <a:t>…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578863" y="500297"/>
              <a:ext cx="2611865" cy="402528"/>
            </a:xfrm>
            <a:prstGeom prst="rect">
              <a:avLst/>
            </a:prstGeom>
            <a:solidFill>
              <a:srgbClr val="3C3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 python </a:t>
              </a:r>
              <a:r>
                <a:rPr lang="ko-KR" altLang="en-US" sz="1600" dirty="0" smtClean="0"/>
                <a:t>강좌</a:t>
              </a:r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9578863" y="4551437"/>
              <a:ext cx="2622922" cy="415999"/>
              <a:chOff x="9578863" y="4551437"/>
              <a:chExt cx="2622922" cy="398541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9578863" y="4551437"/>
                <a:ext cx="1322778" cy="398541"/>
              </a:xfrm>
              <a:prstGeom prst="rect">
                <a:avLst/>
              </a:prstGeom>
              <a:solidFill>
                <a:srgbClr val="3C3F6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이전</a:t>
                </a:r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0911426" y="4551437"/>
                <a:ext cx="1290359" cy="398541"/>
              </a:xfrm>
              <a:prstGeom prst="rect">
                <a:avLst/>
              </a:prstGeom>
              <a:solidFill>
                <a:srgbClr val="3C3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다음</a:t>
                </a:r>
                <a:endParaRPr lang="ko-KR" altLang="en-US" dirty="0"/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>
                <a:off x="10911426" y="4551437"/>
                <a:ext cx="0" cy="39854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연결선 13"/>
            <p:cNvCxnSpPr/>
            <p:nvPr/>
          </p:nvCxnSpPr>
          <p:spPr>
            <a:xfrm>
              <a:off x="9578863" y="1540934"/>
              <a:ext cx="26026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9578863" y="2201334"/>
              <a:ext cx="26026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9578863" y="3285067"/>
              <a:ext cx="26026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1751731" y="902825"/>
              <a:ext cx="0" cy="3648612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22"/>
            <p:cNvSpPr/>
            <p:nvPr/>
          </p:nvSpPr>
          <p:spPr>
            <a:xfrm>
              <a:off x="11760198" y="1549074"/>
              <a:ext cx="429732" cy="6472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Group 6"/>
            <p:cNvGrpSpPr/>
            <p:nvPr/>
          </p:nvGrpSpPr>
          <p:grpSpPr>
            <a:xfrm rot="10800000">
              <a:off x="11901197" y="1748999"/>
              <a:ext cx="159823" cy="215454"/>
              <a:chOff x="9383122" y="668334"/>
              <a:chExt cx="46628" cy="68805"/>
            </a:xfrm>
          </p:grpSpPr>
          <p:cxnSp>
            <p:nvCxnSpPr>
              <p:cNvPr id="66" name="직선 연결선 65"/>
              <p:cNvCxnSpPr/>
              <p:nvPr/>
            </p:nvCxnSpPr>
            <p:spPr>
              <a:xfrm rot="10800000" flipV="1">
                <a:off x="9383122" y="668334"/>
                <a:ext cx="43447" cy="34269"/>
              </a:xfrm>
              <a:prstGeom prst="line">
                <a:avLst/>
              </a:prstGeom>
              <a:ln w="28575">
                <a:solidFill>
                  <a:srgbClr val="00B6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rot="10800000" flipH="1" flipV="1">
                <a:off x="9383122" y="701215"/>
                <a:ext cx="46628" cy="35924"/>
              </a:xfrm>
              <a:prstGeom prst="line">
                <a:avLst/>
              </a:prstGeom>
              <a:ln w="28575">
                <a:solidFill>
                  <a:srgbClr val="00B6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ectangle 22"/>
            <p:cNvSpPr/>
            <p:nvPr/>
          </p:nvSpPr>
          <p:spPr>
            <a:xfrm>
              <a:off x="11760996" y="2207907"/>
              <a:ext cx="429732" cy="1082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Group 6"/>
            <p:cNvGrpSpPr/>
            <p:nvPr/>
          </p:nvGrpSpPr>
          <p:grpSpPr>
            <a:xfrm rot="10800000">
              <a:off x="11901197" y="2619646"/>
              <a:ext cx="159823" cy="215454"/>
              <a:chOff x="9383122" y="668334"/>
              <a:chExt cx="46628" cy="68805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V="1">
                <a:off x="9383122" y="668334"/>
                <a:ext cx="43447" cy="34269"/>
              </a:xfrm>
              <a:prstGeom prst="line">
                <a:avLst/>
              </a:prstGeom>
              <a:ln w="28575">
                <a:solidFill>
                  <a:srgbClr val="00B6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rot="10800000" flipH="1" flipV="1">
                <a:off x="9383122" y="701215"/>
                <a:ext cx="46628" cy="35924"/>
              </a:xfrm>
              <a:prstGeom prst="line">
                <a:avLst/>
              </a:prstGeom>
              <a:ln w="28575">
                <a:solidFill>
                  <a:srgbClr val="00B6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22"/>
            <p:cNvSpPr/>
            <p:nvPr/>
          </p:nvSpPr>
          <p:spPr>
            <a:xfrm>
              <a:off x="11761745" y="3301605"/>
              <a:ext cx="429732" cy="1243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Group 6"/>
            <p:cNvGrpSpPr/>
            <p:nvPr/>
          </p:nvGrpSpPr>
          <p:grpSpPr>
            <a:xfrm rot="10800000">
              <a:off x="11901197" y="3846956"/>
              <a:ext cx="159823" cy="215454"/>
              <a:chOff x="9383122" y="668334"/>
              <a:chExt cx="46628" cy="68805"/>
            </a:xfrm>
          </p:grpSpPr>
          <p:cxnSp>
            <p:nvCxnSpPr>
              <p:cNvPr id="75" name="직선 연결선 74"/>
              <p:cNvCxnSpPr/>
              <p:nvPr/>
            </p:nvCxnSpPr>
            <p:spPr>
              <a:xfrm rot="10800000" flipV="1">
                <a:off x="9383122" y="668334"/>
                <a:ext cx="43447" cy="34269"/>
              </a:xfrm>
              <a:prstGeom prst="line">
                <a:avLst/>
              </a:prstGeom>
              <a:ln w="28575">
                <a:solidFill>
                  <a:srgbClr val="00B6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rot="10800000" flipH="1" flipV="1">
                <a:off x="9383122" y="701215"/>
                <a:ext cx="46628" cy="35924"/>
              </a:xfrm>
              <a:prstGeom prst="line">
                <a:avLst/>
              </a:prstGeom>
              <a:ln w="28575">
                <a:solidFill>
                  <a:srgbClr val="00B6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11862758" y="989325"/>
              <a:ext cx="2286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751731" y="1337733"/>
              <a:ext cx="429732" cy="203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help</a:t>
              </a:r>
              <a:endParaRPr lang="ko-KR" altLang="en-US" sz="900" dirty="0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1848385" y="975855"/>
              <a:ext cx="271725" cy="172626"/>
              <a:chOff x="364067" y="1689523"/>
              <a:chExt cx="614045" cy="390102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364067" y="1825625"/>
                <a:ext cx="254000" cy="2540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flipV="1">
                <a:off x="597112" y="1689523"/>
                <a:ext cx="381000" cy="38629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3"/>
          <p:cNvGrpSpPr/>
          <p:nvPr/>
        </p:nvGrpSpPr>
        <p:grpSpPr>
          <a:xfrm>
            <a:off x="9684327" y="619775"/>
            <a:ext cx="227979" cy="149177"/>
            <a:chOff x="-1597306" y="2812648"/>
            <a:chExt cx="439838" cy="243069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-1597306" y="2812648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-1597306" y="2934183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-1597306" y="3055717"/>
              <a:ext cx="439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1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LOAD_ORIGINIMG" val="C:\Users\jamin\Documents\pptlabs_pictureSlidesLab\img-739961780d3e951d.jpg"/>
  <p:tag name="RELOAD_CROPPEDIMG" val="C:\Users\jamin\Documents\pptlabs_pictureSlidesLab\crop--2042355940c2de12f.jpg"/>
  <p:tag name="RELOAD_IMGCONTEXT" val="C:\Users\jamin\Desktop\code-008.jpg"/>
  <p:tag name="RELOAD_IMGSOURCE" val="local drive"/>
  <p:tag name="RELOAD_RECTX" val="0"/>
  <p:tag name="RELOAD_RECTY" val="0"/>
  <p:tag name="RELOAD_RECTWIDTH" val="0"/>
  <p:tag name="RELOAD_RECTHEIGHT" val="0"/>
  <p:tag name="RELOAD_ISUSEFROSTEDGLASSBANNERSTYLE" val="False"/>
  <p:tag name="RELOAD_FROSTEDGLASSBANNERCOLOR" val="#000000"/>
  <p:tag name="RELOAD_FROSTEDGLASSBANNERTRANSPARENCY" val="80"/>
  <p:tag name="RELOAD_ISUSEFROSTEDGLASSTEXTBOXSTYLE" val="False"/>
  <p:tag name="RELOAD_FROSTEDGLASSTEXTBOXCOLOR" val="#000000"/>
  <p:tag name="RELOAD_FROSTEDGLASSTEXTBOXTRANSPARENCY" val="80"/>
  <p:tag name="RELOAD_PICTUREINDEX" val="0"/>
  <p:tag name="RELOAD_ISUSEBANNERSTYLE" val="False"/>
  <p:tag name="RELOAD_BANNERSHAPE" val="0"/>
  <p:tag name="RELOAD_BANNERDIRECTION" val="0"/>
  <p:tag name="RELOAD_BANNERCOLOR" val="#000000"/>
  <p:tag name="RELOAD_BANNERTRANSPARENCY" val="25"/>
  <p:tag name="RELOAD_ISUSEBLURSTYLE" val="False"/>
  <p:tag name="RELOAD_BLURDEGREE" val="0"/>
  <p:tag name="RELOAD_ISUSECIRCLESTYLE" val="True"/>
  <p:tag name="RELOAD_CIRCLECOLOR" val="#FFFFFF"/>
  <p:tag name="RELOAD_CIRCLETRANSPARENCY" val="25"/>
  <p:tag name="RELOAD_ISUSEFRAMESTYLE" val="False"/>
  <p:tag name="RELOAD_FRAMECOLOR" val="#FFFFFF"/>
  <p:tag name="RELOAD_FRAMETRANSPARENCY" val="30"/>
  <p:tag name="RELOAD_OPTIONNAME" val="Default"/>
  <p:tag name="RELOAD_STYLENAME" val="Circle Style"/>
  <p:tag name="RELOAD_ISUSEOUTLINESTYLE" val="False"/>
  <p:tag name="RELOAD_OUTLINECOLOR" val="#FFFFFF"/>
  <p:tag name="RELOAD_ISUSEOVERLAYSTYLE" val="False"/>
  <p:tag name="RELOAD_OVERLAYCOLOR" val="#000000"/>
  <p:tag name="RELOAD_OVERLAYTRANSPARENCY" val="100"/>
  <p:tag name="RELOAD_CITATIONFONTSIZE" val="14"/>
  <p:tag name="RELOAD_IMAGEREFERENCEALIGNMENT" val="0"/>
  <p:tag name="RELOAD_ISUSESPECIALEFFECTSTYLE" val="False"/>
  <p:tag name="RELOAD_SPECIALEFFECT" val="-1"/>
  <p:tag name="RELOAD_ISUSETEXTFORMAT" val="True"/>
  <p:tag name="RELOAD_FONTFAMILY" val="Impact"/>
  <p:tag name="RELOAD_FONTSIZEINCREASE" val="0"/>
  <p:tag name="RELOAD_FONTCOLOR" val="#000000"/>
  <p:tag name="RELOAD_TEXTTRANSPARENCY" val="0"/>
  <p:tag name="RELOAD_TEXTBOXPOSITION" val="5"/>
  <p:tag name="RELOAD_TEXTBOXALIGNMENT" val="0"/>
  <p:tag name="RELOAD_ISUSETEXTBOXSTYLE" val="False"/>
  <p:tag name="RELOAD_TEXTBOXCOLOR" val="#000000"/>
  <p:tag name="RELOAD_TEXTBOXTRANSPARENCY" val="25"/>
  <p:tag name="RELOAD_ISUSETEXTGLOW" val="False"/>
  <p:tag name="RELOAD_ISUSETRIANGLESTYLE" val="False"/>
  <p:tag name="RELOAD_TRIANGLECOLOR" val="#000000"/>
  <p:tag name="RELOAD_TRIANGLETRANSPARENC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SHAPEWIDTH" val="720"/>
  <p:tag name="ORIGINALFONTSIZE" val="6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663</Words>
  <Application>Microsoft Office PowerPoint</Application>
  <PresentationFormat>와이드스크린</PresentationFormat>
  <Paragraphs>137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코디네이션 -IDE&amp;튜토리얼-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Help가 눌렸을 때 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34</cp:revision>
  <dcterms:created xsi:type="dcterms:W3CDTF">2016-10-22T13:26:59Z</dcterms:created>
  <dcterms:modified xsi:type="dcterms:W3CDTF">2016-10-23T18:14:16Z</dcterms:modified>
</cp:coreProperties>
</file>