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305" r:id="rId2"/>
    <p:sldId id="260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83" r:id="rId15"/>
    <p:sldId id="300" r:id="rId16"/>
    <p:sldId id="286" r:id="rId17"/>
    <p:sldId id="301" r:id="rId18"/>
    <p:sldId id="302" r:id="rId19"/>
    <p:sldId id="290" r:id="rId20"/>
    <p:sldId id="289" r:id="rId21"/>
    <p:sldId id="295" r:id="rId22"/>
    <p:sldId id="303" r:id="rId23"/>
    <p:sldId id="332" r:id="rId24"/>
    <p:sldId id="333" r:id="rId25"/>
    <p:sldId id="334" r:id="rId26"/>
    <p:sldId id="335" r:id="rId27"/>
    <p:sldId id="336" r:id="rId28"/>
    <p:sldId id="337" r:id="rId29"/>
    <p:sldId id="351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CCFF99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0" autoAdjust="0"/>
  </p:normalViewPr>
  <p:slideViewPr>
    <p:cSldViewPr>
      <p:cViewPr>
        <p:scale>
          <a:sx n="75" d="100"/>
          <a:sy n="75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notesMaster" Target="notesMasters/notesMaster1.xml" /><Relationship Id="rId48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7352EC74-E836-4103-838C-DCB709607E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7213" y="314325"/>
            <a:ext cx="36576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defRPr sz="1700" b="1" i="1"/>
            </a:lvl1pPr>
          </a:lstStyle>
          <a:p>
            <a:r>
              <a:rPr lang="en-US" altLang="en-US"/>
              <a:t>Design and Analysis of Algorithms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1EE53637-337C-43DA-9B45-5FB0163E3F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314325"/>
            <a:ext cx="26130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700" b="1" i="1"/>
            </a:lvl1pPr>
          </a:lstStyle>
          <a:p>
            <a:r>
              <a:rPr lang="en-US" altLang="en-US"/>
              <a:t>Chapter 1</a:t>
            </a:r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C6D281D1-F6A5-47CC-9388-89CCA32D0D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 altLang="en-US"/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893A0564-BF18-4484-BD53-7F4A291782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43E56D3-1D64-41A6-898E-12C91EB853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12D3868-E6B1-42F2-851C-233ED04058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 altLang="en-US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53E4BE6-1D68-45C8-9C46-66DFA97409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 altLang="en-US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664C7985-68D9-462E-B4B1-12A665C568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009C9225-2A5F-439E-80DA-DF9E846CDA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4156A906-E057-42A2-AD08-CA91B89F52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 altLang="en-US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C48EC0CB-79BD-465F-95E9-CB970995E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1C5E5E37-94EA-40EA-AD3D-0DDCF20381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dads/HTML/undirectgraf.html" TargetMode="External" /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Relationship Id="rId6" Type="http://schemas.openxmlformats.org/officeDocument/2006/relationships/hyperlink" Target="http://www.nist.gov/dads/HTML/directedGraph.html" TargetMode="External" /><Relationship Id="rId5" Type="http://schemas.openxmlformats.org/officeDocument/2006/relationships/hyperlink" Target="http://www.nist.gov/dads/HTML/vertex.html" TargetMode="External" /><Relationship Id="rId4" Type="http://schemas.openxmlformats.org/officeDocument/2006/relationships/hyperlink" Target="http://www.nist.gov/dads/HTML/path.html" TargetMode="Externa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BE51D9-7C9B-4D78-9B9B-16B52FF0E0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3C9B3-7EA1-493E-BE75-6C4C7D4A04E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DF0D8F91-D423-478E-82F1-343F65FB8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3900"/>
            <a:ext cx="4786313" cy="35893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B016201-834C-4F8D-B335-F722A115B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388" tIns="49520" rIns="97388" bIns="49520" anchor="t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5A3EAE-3B03-4082-829F-AD80941EE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29E6D-9715-4A84-998B-AB9A9BB73C6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55697470-B973-44D0-8168-6FAA66AB4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BE3E71C4-B956-450E-B61A-2C17FC53F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Euclid’s algorithm is good for introducing the notion of an algorithm because it </a:t>
            </a:r>
          </a:p>
          <a:p>
            <a:r>
              <a:rPr lang="en-US" altLang="en-US"/>
              <a:t>makes a clear separation from a program that implements the algorithm.</a:t>
            </a:r>
          </a:p>
          <a:p>
            <a:r>
              <a:rPr lang="en-US" altLang="en-US"/>
              <a:t>It is also one that is familiar to most students.</a:t>
            </a:r>
          </a:p>
          <a:p>
            <a:endParaRPr lang="en-US" altLang="en-US"/>
          </a:p>
          <a:p>
            <a:r>
              <a:rPr lang="en-US" altLang="en-US"/>
              <a:t>Al Khowarizmi (many spellings possible...) – “algorism” (originally) and then</a:t>
            </a:r>
          </a:p>
          <a:p>
            <a:r>
              <a:rPr lang="en-US" altLang="en-US"/>
              <a:t> later “algorithm” come from his name.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E916D7-31C5-4592-9D05-36DC4C93E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2E460-9FB7-4C4E-BAB7-CD4439C23FB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78396F9D-A410-403D-BA21-977465990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479095C4-8B81-4400-8723-98CC15B63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272907-A54C-4F9A-9C27-F368C21B6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5F739-BB98-42FC-83D5-5962433B4DC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44BEB056-569C-4D24-B4FB-2F5173D7C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ED4B6C6-C79C-44FA-9A5F-7A24147D4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DDBF18-BA2A-4D18-8A58-7658FB637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9BDCD-4925-4799-A622-0F59B7C5B9D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AFAB77D8-6680-4E26-9197-DB3013E4E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456A844B-69FC-4EAB-8F06-C8C9121B2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02A03D-B459-4E89-A03D-C414A3CB7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0D326-0698-4650-BAB7-38C1D0A6F6B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6FB1E043-3E62-43EE-A0D8-2B8C93D36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EB10902D-6637-4C15-B43F-B32F014FD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37D544-0E1E-4B3E-81F1-DCA6175A4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748A6-A1AD-44D6-BCFC-33D4F377742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CC3B00CD-016C-43F4-AACA-443C483FB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E01E121-62C3-42C9-9714-AE509E928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AE3141-7622-4138-AF0F-37BAFF261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07068-BB59-4BCF-9929-040DC7DFDA1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C4418C2B-7158-485D-B72D-79CF06A1B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DE8E7F63-B12D-4B6C-B48B-F4D82721C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9F6B91-7C05-4586-9F04-C38EB1D90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7C1DB-06D1-4714-A071-38371E8A11F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9EBB8789-7E9E-439F-BC0B-5E2A384527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BA4E7EAC-AE29-4F90-8C00-54D96F42F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673340-1233-4FE9-BDEA-A47355FEF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8EF-46B7-4812-BCD9-E2658189878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3805FDA9-2DD9-4F40-A3C9-3A5587536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2032426-DCBD-4F16-B538-028907122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048109-0237-4995-8AFB-0373ABE7D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A83ED-909E-4C33-9B21-A9386028066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F5099C44-D478-4C46-B704-C7D41D38FC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C30CC9E-4288-4F29-92D8-1B3DA520D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en-US"/>
              <a:t> </a:t>
            </a:r>
          </a:p>
          <a:p>
            <a:endParaRPr lang="en-CA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A6023B-465A-4C1C-9D89-68890D88C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759F3-186A-4027-9C7C-A3389E89A11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2FE1326F-FB0C-4CE5-BBFF-FEF69FB1A10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23900"/>
            <a:ext cx="4786313" cy="3589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D51B6476-4187-4D45-8004-E8301AF8D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88" tIns="49520" rIns="97388" bIns="4952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365490-AB34-4A30-BA4A-DF1BB67E4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6BB0A-528B-4F8F-B781-10A3616149F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9B32A823-C3F8-4D43-BEBD-DBE3EA66D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9022BBA-CFB2-436C-A0C4-65641AD54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149634-A4CA-458A-B57A-E93388EEA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FF53D-C180-491B-B8E1-3E3B13E3DD5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BC575D33-2F76-4FBD-9BD7-9F10D9D9A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6F5F3673-8FAC-4B94-8B15-B28033CFE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F9BA39-5DA3-4EF3-8CA5-2A2BE9C163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F281A-25B2-487C-9D83-95C59F28987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BF86006D-40E8-4FF6-80EC-9544A518E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A8DF7AE8-B943-475D-8B28-087A59A43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267C23-4537-4C50-928F-825528900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3381D-67BB-477D-9369-9B86BA03A9F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89970776-CE2F-45BE-96E8-5528910DE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A755B306-017D-45E6-9FED-542B341C5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659AE3-B248-4888-8B8E-F971E00A0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F648B-9F08-4648-B195-42A18DB214E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C71D425B-561C-4DFD-AE58-7EEF224DD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7CF68CB1-DCCA-43ED-B894-FAD4FA50A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B96FEF-091D-42D4-A79C-B88C0D7B7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F71AE-816F-47C3-A899-407703AE490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525FF66D-A1A6-4928-9E87-9133CD09B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CD5D02EA-9F26-458C-9AB0-37AC17A30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20329-431C-4A04-A35F-8E5C17D01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14B4A-DC9D-4140-A97E-F420F648699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ED14C66A-4770-4E55-88AB-8D9AE31E2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46E66227-7F6C-45B7-A3D6-62344DF0C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562DFC-A482-48C9-9A46-8A8264237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31EE9-F36C-4BEF-9365-0C94D0DBC6A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432709A9-1EC5-4D73-983D-065A6A29F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E0E82FE9-D442-4575-A7E9-DEE46CF89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6A8B35-A0DB-4D42-889F-B9C2EA339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62EC0-CEF3-4AF9-BA8A-96732E95869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B97B9829-3104-4DFD-BE24-98A0CB4C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C2CB9E70-DF37-4870-95EE-19F083494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4B78BE-7250-4023-929C-7EB0FD648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7A62D-8240-46D4-8892-7EF2327FABA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FF374654-C99E-4ECA-89EE-9915F70BB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2BF866E5-7561-482D-A265-B6E4C3740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E1C1B0-A00B-497B-84B8-FA4F7E2B00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08420-295E-4252-8CAE-C7C7CCAC166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50F78127-38A2-4C86-BD34-97D98D831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3075900B-DA7B-4ABB-988A-D5B1578B5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Euclid’s algorithm is good for introducing the notion of an algorithm because it </a:t>
            </a:r>
          </a:p>
          <a:p>
            <a:r>
              <a:rPr lang="en-US" altLang="en-US"/>
              <a:t>makes a clear separation from a program that implements the algorithm.</a:t>
            </a:r>
          </a:p>
          <a:p>
            <a:r>
              <a:rPr lang="en-US" altLang="en-US"/>
              <a:t>It is also one that is familiar to most students.</a:t>
            </a:r>
          </a:p>
          <a:p>
            <a:endParaRPr lang="en-US" altLang="en-US"/>
          </a:p>
          <a:p>
            <a:r>
              <a:rPr lang="en-US" altLang="en-US"/>
              <a:t>Al Khowarizmi (many spellings possible...) – “algorism” (originally) and then</a:t>
            </a:r>
          </a:p>
          <a:p>
            <a:r>
              <a:rPr lang="en-US" altLang="en-US"/>
              <a:t> later “algorithm” come from his name.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92AE09-0ACD-4214-B5AD-8FB778376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DECB9-2A76-4EEF-9623-542C5CB78A9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E7134409-7CDE-44F5-9EED-9C7AAE5D6F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4F4CA182-4CFF-4773-B822-B50E30DE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6DC792-3BB0-44EE-AE26-78C8022AF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8A762-96C3-49E0-8560-14D95DD3B92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665DC19D-6B3A-403D-8231-8192AF02A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B7DE0986-A653-4222-8DD5-F8B9C6190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FD325A-05B1-4364-8386-15AB2A5CD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879AF-1A70-46FC-8D26-0E21E9A6440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88939AA9-27CD-4581-92A9-5A8732E86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7584BC6E-0E8F-48C8-B376-0A2F40B85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en-US"/>
              <a:t>Examples of a simple path and a not simple path.</a:t>
            </a:r>
          </a:p>
          <a:p>
            <a:r>
              <a:rPr lang="en-US" altLang="en-US"/>
              <a:t>Connected graphs: starting from any vertex, we can always find a path to reach all the other vertices. (Ball-String example.)</a:t>
            </a:r>
          </a:p>
          <a:p>
            <a:endParaRPr lang="en-US" altLang="en-US"/>
          </a:p>
          <a:p>
            <a:r>
              <a:rPr lang="en-US" altLang="en-US"/>
              <a:t>From NIST:</a:t>
            </a:r>
          </a:p>
          <a:p>
            <a:r>
              <a:rPr lang="en-US" altLang="en-US"/>
              <a:t>Connected graphs:</a:t>
            </a:r>
          </a:p>
          <a:p>
            <a:r>
              <a:rPr lang="en-US" altLang="en-US"/>
              <a:t>	</a:t>
            </a:r>
            <a:r>
              <a:rPr lang="en-CA" altLang="en-US" b="1"/>
              <a:t>Definition:</a:t>
            </a:r>
            <a:r>
              <a:rPr lang="en-CA" altLang="en-US"/>
              <a:t> An </a:t>
            </a:r>
            <a:r>
              <a:rPr lang="en-CA" altLang="en-US" i="1">
                <a:hlinkClick r:id="rId3"/>
              </a:rPr>
              <a:t>undirected graph</a:t>
            </a:r>
            <a:r>
              <a:rPr lang="en-CA" altLang="en-US"/>
              <a:t> that has a </a:t>
            </a:r>
            <a:r>
              <a:rPr lang="en-CA" altLang="en-US" i="1">
                <a:hlinkClick r:id="rId4"/>
              </a:rPr>
              <a:t>path</a:t>
            </a:r>
            <a:r>
              <a:rPr lang="en-CA" altLang="en-US"/>
              <a:t> between every pair of </a:t>
            </a:r>
            <a:r>
              <a:rPr lang="en-CA" altLang="en-US" i="1">
                <a:hlinkClick r:id="rId5"/>
              </a:rPr>
              <a:t>vertices</a:t>
            </a:r>
            <a:r>
              <a:rPr lang="en-CA" altLang="en-US"/>
              <a:t>. </a:t>
            </a:r>
            <a:endParaRPr lang="en-US" altLang="en-US"/>
          </a:p>
          <a:p>
            <a:r>
              <a:rPr lang="en-US" altLang="en-US"/>
              <a:t>Strongly connected graphs:</a:t>
            </a:r>
          </a:p>
          <a:p>
            <a:r>
              <a:rPr lang="en-US" altLang="en-US"/>
              <a:t>	</a:t>
            </a:r>
            <a:r>
              <a:rPr lang="en-CA" altLang="en-US" b="1"/>
              <a:t>Definition:</a:t>
            </a:r>
            <a:r>
              <a:rPr lang="en-CA" altLang="en-US"/>
              <a:t> A </a:t>
            </a:r>
            <a:r>
              <a:rPr lang="en-CA" altLang="en-US" i="1">
                <a:hlinkClick r:id="rId6"/>
              </a:rPr>
              <a:t>directed graph</a:t>
            </a:r>
            <a:r>
              <a:rPr lang="en-CA" altLang="en-US"/>
              <a:t> that has a </a:t>
            </a:r>
            <a:r>
              <a:rPr lang="en-CA" altLang="en-US" i="1">
                <a:hlinkClick r:id="rId4"/>
              </a:rPr>
              <a:t>path</a:t>
            </a:r>
            <a:r>
              <a:rPr lang="en-CA" altLang="en-US"/>
              <a:t> from each </a:t>
            </a:r>
            <a:r>
              <a:rPr lang="en-CA" altLang="en-US" i="1">
                <a:hlinkClick r:id="rId5"/>
              </a:rPr>
              <a:t>vertex</a:t>
            </a:r>
            <a:r>
              <a:rPr lang="en-CA" altLang="en-US"/>
              <a:t> to every other vertex. </a:t>
            </a:r>
            <a:endParaRPr lang="en-US" altLang="en-US"/>
          </a:p>
          <a:p>
            <a:r>
              <a:rPr lang="en-US" altLang="en-US"/>
              <a:t>Connected component: …</a:t>
            </a:r>
          </a:p>
          <a:p>
            <a:r>
              <a:rPr lang="en-US" altLang="en-US"/>
              <a:t>Strongly connected component:</a:t>
            </a:r>
          </a:p>
          <a:p>
            <a:r>
              <a:rPr lang="en-US" altLang="en-US"/>
              <a:t>	a strongly connected component of a digraph G is a maximal strongly connected subgraph of G.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01389-2BA6-4360-9BB1-8A3601038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37C16-B2FD-4FB3-BC34-9A52300BDC0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F14465A7-E740-48B4-B01B-F8BB43110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2AB75A9E-1334-439C-BDA6-DBFBD9A83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46F70A-BAAB-4DF3-A5A9-A125BF419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1F504-F7CE-4F34-83DB-3E9DE9EB85C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6A4AB2C9-25DB-4ECE-A6EA-8C12E3C35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FF476DDF-B15C-458B-809A-D5BE0C13B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8C2B5F-7692-47D0-ADC6-AF244D5FD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1D75A-307E-412E-BAD0-1295078AA3B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B0833A59-2F9A-478E-8E77-558C5733A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492F0DAB-7DD5-40C1-AD52-E76728770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1DB65D-9B91-4C2A-95B2-C88A4930E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181D1-9061-4260-B702-A43EFB87511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02272CB3-C07F-409F-AD9D-0817AEDB8C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34D80A1B-8907-45C0-9B90-38939DD53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063DF1-DCA6-4179-8A05-ED4F76D04C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E1A66-CD6A-44BD-B328-CA927E80D2F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167E5A8E-D633-45D1-BE26-4F5DDE178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C38975AE-96A4-4CED-8A6D-E45F73CDB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C62219-3945-44AE-9C7C-39C2C5E7D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63EB5-26BA-4C10-8C35-520786A560C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B4C565B1-5F06-4848-A6A5-BC3C0CCDF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E9518091-EC6A-4CDC-86A0-4CBF64C15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4063"/>
            <a:ext cx="57023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The algorithm is given *very* informally here. Show students the pseudocode in </a:t>
            </a:r>
          </a:p>
          <a:p>
            <a:r>
              <a:rPr lang="en-US" altLang="en-US"/>
              <a:t>section 3.1.</a:t>
            </a:r>
          </a:p>
          <a:p>
            <a:r>
              <a:rPr lang="en-US" altLang="en-US"/>
              <a:t>This is a good opportunity to discuss pseudocode conventions.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FF20A8-8937-452A-81E9-AC83DFACD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1CE91-86AB-4B70-AE46-DE155846B3C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C919DFBD-5A79-41DA-A5E4-F561F5464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45E00AA1-8012-4726-A399-417DDA32E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1-4 have well known efficient (polynomial-time) solutions</a:t>
            </a:r>
          </a:p>
          <a:p>
            <a:endParaRPr lang="en-US" altLang="en-US"/>
          </a:p>
          <a:p>
            <a:r>
              <a:rPr lang="en-US" altLang="en-US"/>
              <a:t>5: primality testing has recently been found to have an efficient solution</a:t>
            </a:r>
          </a:p>
          <a:p>
            <a:r>
              <a:rPr lang="en-US" altLang="en-US"/>
              <a:t>This is a great problem to discuss because it has recently been in the news</a:t>
            </a:r>
          </a:p>
          <a:p>
            <a:r>
              <a:rPr lang="en-US" altLang="en-US"/>
              <a:t> (see mathworld news at: http://mathworld.wolfram.com/news/2002-08-07_primetest/</a:t>
            </a:r>
          </a:p>
          <a:p>
            <a:r>
              <a:rPr lang="en-US" altLang="en-US"/>
              <a:t>  or original article: http://www.cse.iitk.ac.in/primality.pdf)</a:t>
            </a:r>
          </a:p>
          <a:p>
            <a:endParaRPr lang="en-US" altLang="en-US"/>
          </a:p>
          <a:p>
            <a:r>
              <a:rPr lang="en-US" altLang="en-US"/>
              <a:t>6(TSP)-9(chess) are all problems for which no efficient solution has been found</a:t>
            </a:r>
          </a:p>
          <a:p>
            <a:r>
              <a:rPr lang="en-US" altLang="en-US"/>
              <a:t>it is possible to informally discuss the “try all possibilities” approach that is required </a:t>
            </a:r>
          </a:p>
          <a:p>
            <a:r>
              <a:rPr lang="en-US" altLang="en-US"/>
              <a:t>to get exact solutions to such problems</a:t>
            </a:r>
          </a:p>
          <a:p>
            <a:endParaRPr lang="en-US" altLang="en-US"/>
          </a:p>
          <a:p>
            <a:r>
              <a:rPr lang="en-US" altLang="en-US"/>
              <a:t>10: Towers of Hanoi is a problem that has only exponential-time solutions (simply</a:t>
            </a:r>
          </a:p>
          <a:p>
            <a:r>
              <a:rPr lang="en-US" altLang="en-US"/>
              <a:t>because the output required is so large)</a:t>
            </a:r>
          </a:p>
          <a:p>
            <a:endParaRPr lang="en-US" altLang="en-US"/>
          </a:p>
          <a:p>
            <a:r>
              <a:rPr lang="en-US" altLang="en-US"/>
              <a:t>11: Program termination is undecidable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CC31B0-508A-410A-96CC-C8B42FFBF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79C59-CEE0-41F2-B9BC-AC9ACF5392A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590B11CE-4C73-4851-A6AD-6A1CFE5DD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A1618FF9-B7C6-4538-AC3F-E2ED74EDF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B268B8-31CA-437E-8706-AD93B5CB3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D3AB5-7BDF-4724-B1FC-AED761C7C93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02FBD76C-8170-4817-B3B8-D0C566A20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2DD537DE-CD62-4620-AE3A-60759AF4C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A4957A-B223-43FB-A5F7-E9F5EDEEA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4E0B3-F498-47E9-A2D7-B6B6066F602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FC4BE1BF-C0B5-43B9-B3FA-A6FCF99E5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77FE9594-6C2B-45CA-9E6B-055D3F858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9531EF-641D-474A-9704-5E1D66B14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754FF-4E09-4B5A-AC5A-B31B6C18854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87357557-520D-4FEA-AF71-C9A496FAA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3ED10467-C365-4EBA-9FBF-51DC9583D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The formalization of the notion of an algorithm led to great breakthroughs in the</a:t>
            </a:r>
          </a:p>
          <a:p>
            <a:r>
              <a:rPr lang="en-US" altLang="en-US"/>
              <a:t>foundations of mathematics in the 1930s.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1C1D8955-8E0A-4D4B-A94A-FBD65C2A615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Rectangle 3">
              <a:extLst>
                <a:ext uri="{FF2B5EF4-FFF2-40B4-BE49-F238E27FC236}">
                  <a16:creationId xmlns:a16="http://schemas.microsoft.com/office/drawing/2014/main" id="{D9245D4D-0669-4297-93D3-399884E0A9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" name="Rectangle 4">
              <a:extLst>
                <a:ext uri="{FF2B5EF4-FFF2-40B4-BE49-F238E27FC236}">
                  <a16:creationId xmlns:a16="http://schemas.microsoft.com/office/drawing/2014/main" id="{FF1746C1-CC0C-46C7-9237-01FEB5B7E9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E5376C4A-BEAD-4731-A757-84FDAF4F90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588412A-71B8-4A8E-894B-09A9170D4B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447E26E-6350-4699-8E87-C7E8645C6C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1C7DDA-8A9D-4270-88F7-63187E0ACA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Design and Analysis of Algorithms - Chapter 1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8641874F-CCE0-4546-8642-86AEF27CFA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2A3594-C7A4-4B6E-A825-F4EAE9B4EC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5A10EE71-B7E0-4E0F-9876-C63A7EAE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83B6-4A30-4311-ADA4-5818B793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82B33-6171-451F-A364-F89861FC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243D-0C49-458C-8507-CA0D15FB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FEEC8-FD19-4BD7-ABEC-CE43626D63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F6A80D6-FB13-441E-B412-A823CC4265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3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C27A2-B817-4470-A45E-71FD3272B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970EA-9667-4ED9-8D4E-0A15F6A4E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5AA2-73D5-4AE9-9E92-CDE46071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3124A-525A-4E7F-95BB-F411C61E2A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0C7ACEB-9A03-4B66-B4D6-FF8D538A20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42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2FAA-24F8-430B-BF3B-C72CDF1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5DAB-69B2-47E9-8ABE-A4919542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B61B-7E1C-4DF5-A7B4-B49B581C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F0169-62F2-45C4-AF16-12F5019B9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3D9EBD3-B46B-4CD1-84A7-8A882204F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09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0EE2-480C-4791-94B5-B9C49341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F1303-0358-4708-9F01-C3689819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15A6B-9BA4-471A-A2BF-E397A2FF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6B443-5B57-4EDC-B03E-4302E7A50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335F774-B36A-4233-BF19-666138A3E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0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C537-E740-4864-8AC7-81FA9FCC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06FB-56C6-45E0-9CF1-86ACE2434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FD52-BD65-477A-943E-73B75FCA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D337E-18F0-4A3A-9B33-71774C27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883F-56F2-4497-B523-813EFE9903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461B3F3-CC53-4B8E-B65A-C1B1A1E97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37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289D-62C5-4465-BC4F-765F86E7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698C-3DAC-4DA3-BFB2-12FCC1CD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A5A97-666B-4951-A05D-996B57374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1D1DC-170E-4DB6-A2DF-98F309F6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96A86-AF56-4F1B-A1DC-94C6324C4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8118D-E7B3-45B5-8147-350E7DB6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A521D4-4677-4B01-A510-DB764AF92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C6CA864-0032-4B72-A4C9-DFA28D6D29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82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0AF8-0680-419E-A66B-89FA5C53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13FB1-5C8F-4CE1-9694-BEC527A0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6C29F-837B-4392-9057-6FC6CA2572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62DFF2D-33EF-498B-A291-65B0B21DF8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E76AC-E35D-4681-9D65-510E0C32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F4577-26F5-425C-B89A-D1815AEB9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E5CE648-EAFB-454D-827A-8417A7502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3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FEB4-5F8A-47AD-9063-190C3BAE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58E2-8FBE-4994-82C3-ADA9E91C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CC058-66FC-4324-B490-9F197E4A3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9744-248C-4038-B308-70705B46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2F47-2600-4D41-9888-8EB97D036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92745A5-6763-4A69-9C5D-ADA0592E09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8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55AE-1C45-4A11-8936-07EE3FD8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3700F-8407-4607-BA81-728BF01B6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1F98-97FA-4A21-B20B-988EFD37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07936-657B-43EA-8441-32FC1D55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9C02-A96E-4A80-AC09-F3529B067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5338F30-2C82-4938-B358-0066D289A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44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>
            <a:extLst>
              <a:ext uri="{FF2B5EF4-FFF2-40B4-BE49-F238E27FC236}">
                <a16:creationId xmlns:a16="http://schemas.microsoft.com/office/drawing/2014/main" id="{04DFF0FB-8130-411B-A996-3F8C52E0F098}"/>
              </a:ext>
            </a:extLst>
          </p:cNvPr>
          <p:cNvGrpSpPr>
            <a:grpSpLocks/>
          </p:cNvGrpSpPr>
          <p:nvPr/>
        </p:nvGrpSpPr>
        <p:grpSpPr bwMode="auto"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3076" name="AutoShape 4">
              <a:extLst>
                <a:ext uri="{FF2B5EF4-FFF2-40B4-BE49-F238E27FC236}">
                  <a16:creationId xmlns:a16="http://schemas.microsoft.com/office/drawing/2014/main" id="{182C084F-44E4-4C1F-A136-26BEFA3FFF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AutoShape 5">
              <a:extLst>
                <a:ext uri="{FF2B5EF4-FFF2-40B4-BE49-F238E27FC236}">
                  <a16:creationId xmlns:a16="http://schemas.microsoft.com/office/drawing/2014/main" id="{BDD82D2C-27E5-4D3E-86DD-BC3233417C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AutoShape 6">
              <a:extLst>
                <a:ext uri="{FF2B5EF4-FFF2-40B4-BE49-F238E27FC236}">
                  <a16:creationId xmlns:a16="http://schemas.microsoft.com/office/drawing/2014/main" id="{8550AB2A-E300-43E7-9B0A-7708CAB4DF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7">
            <a:extLst>
              <a:ext uri="{FF2B5EF4-FFF2-40B4-BE49-F238E27FC236}">
                <a16:creationId xmlns:a16="http://schemas.microsoft.com/office/drawing/2014/main" id="{76301F73-3C6E-473C-ABCB-C0CDE1B2DA8F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3080" name="AutoShape 8">
              <a:extLst>
                <a:ext uri="{FF2B5EF4-FFF2-40B4-BE49-F238E27FC236}">
                  <a16:creationId xmlns:a16="http://schemas.microsoft.com/office/drawing/2014/main" id="{8AB14BC1-253F-4D6D-B995-048CF196B4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AutoShape 9">
              <a:extLst>
                <a:ext uri="{FF2B5EF4-FFF2-40B4-BE49-F238E27FC236}">
                  <a16:creationId xmlns:a16="http://schemas.microsoft.com/office/drawing/2014/main" id="{7E8A9D4D-571A-4368-A203-7B55B6405F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AutoShape 10">
              <a:extLst>
                <a:ext uri="{FF2B5EF4-FFF2-40B4-BE49-F238E27FC236}">
                  <a16:creationId xmlns:a16="http://schemas.microsoft.com/office/drawing/2014/main" id="{1B9F3970-93F6-4353-BBD0-72F0D1400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3" name="Rectangle 11">
            <a:extLst>
              <a:ext uri="{FF2B5EF4-FFF2-40B4-BE49-F238E27FC236}">
                <a16:creationId xmlns:a16="http://schemas.microsoft.com/office/drawing/2014/main" id="{9AA661D4-4AB9-4450-90FA-C1AA36DB4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5E6C3F7F-0718-49EF-AC31-7E1440DC4B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CB4EADB8-2B3C-4BE0-BF03-31534EE5DD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1-</a:t>
            </a:r>
            <a:fld id="{53BE2B5F-C764-4EFE-99DB-A7776C466A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6B785419-0955-4C10-BB2B-65AA0706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DBBB0990-6F43-4CD9-9611-2BFD3D04128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8ECB08CA-221C-45FD-ACEF-2A0F7FB5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0" name="Group 18">
            <a:extLst>
              <a:ext uri="{FF2B5EF4-FFF2-40B4-BE49-F238E27FC236}">
                <a16:creationId xmlns:a16="http://schemas.microsoft.com/office/drawing/2014/main" id="{91B2BBDA-4A9A-4D85-B3DE-E0D823A4314F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3091" name="AutoShape 19">
              <a:extLst>
                <a:ext uri="{FF2B5EF4-FFF2-40B4-BE49-F238E27FC236}">
                  <a16:creationId xmlns:a16="http://schemas.microsoft.com/office/drawing/2014/main" id="{78CD4166-66ED-4E77-A60D-BF51F460AD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3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AutoShape 20">
              <a:extLst>
                <a:ext uri="{FF2B5EF4-FFF2-40B4-BE49-F238E27FC236}">
                  <a16:creationId xmlns:a16="http://schemas.microsoft.com/office/drawing/2014/main" id="{629D3053-4191-45C0-BDE7-3C6D7BEEF2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AutoShape 21">
              <a:extLst>
                <a:ext uri="{FF2B5EF4-FFF2-40B4-BE49-F238E27FC236}">
                  <a16:creationId xmlns:a16="http://schemas.microsoft.com/office/drawing/2014/main" id="{1BF96B47-A1DE-4617-89E5-05603E042B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4" name="Rectangle 22">
            <a:extLst>
              <a:ext uri="{FF2B5EF4-FFF2-40B4-BE49-F238E27FC236}">
                <a16:creationId xmlns:a16="http://schemas.microsoft.com/office/drawing/2014/main" id="{36B6469B-22C1-4D77-B53B-A962A1789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95" name="Group 23">
            <a:extLst>
              <a:ext uri="{FF2B5EF4-FFF2-40B4-BE49-F238E27FC236}">
                <a16:creationId xmlns:a16="http://schemas.microsoft.com/office/drawing/2014/main" id="{4D0665B8-AD01-46CB-989E-AF20C1061BC7}"/>
              </a:ext>
            </a:extLst>
          </p:cNvPr>
          <p:cNvGrpSpPr>
            <a:grpSpLocks/>
          </p:cNvGrpSpPr>
          <p:nvPr/>
        </p:nvGrpSpPr>
        <p:grpSpPr bwMode="auto"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3096" name="AutoShape 24">
              <a:extLst>
                <a:ext uri="{FF2B5EF4-FFF2-40B4-BE49-F238E27FC236}">
                  <a16:creationId xmlns:a16="http://schemas.microsoft.com/office/drawing/2014/main" id="{BAE9A044-CE92-4582-B8B8-0C37D3E0D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AutoShape 25">
              <a:extLst>
                <a:ext uri="{FF2B5EF4-FFF2-40B4-BE49-F238E27FC236}">
                  <a16:creationId xmlns:a16="http://schemas.microsoft.com/office/drawing/2014/main" id="{24B46338-8252-4F53-BA0D-9B2218DC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>
              <a:extLst>
                <a:ext uri="{FF2B5EF4-FFF2-40B4-BE49-F238E27FC236}">
                  <a16:creationId xmlns:a16="http://schemas.microsoft.com/office/drawing/2014/main" id="{91B0F2B2-1CDA-489F-B489-6D7CE4A00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0" name="Rectangle 28">
            <a:extLst>
              <a:ext uri="{FF2B5EF4-FFF2-40B4-BE49-F238E27FC236}">
                <a16:creationId xmlns:a16="http://schemas.microsoft.com/office/drawing/2014/main" id="{2869335B-5E66-4098-9F37-3913D8389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61976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en-US" sz="800">
                <a:latin typeface="Arial" panose="020B0604020202020204" pitchFamily="34" charset="0"/>
                <a:ea typeface="ヒラギノ角ゴ Pro W3" pitchFamily="84" charset="-128"/>
              </a:rPr>
              <a:t>Copyright © 2007 Pearson Addison-Wesley. All rights reserved.</a:t>
            </a:r>
            <a:endParaRPr lang="en-US" altLang="en-US" sz="900">
              <a:latin typeface="Arial" panose="020B0604020202020204" pitchFamily="34" charset="0"/>
              <a:ea typeface="ヒラギノ角ゴ Pro W3" pitchFamily="84" charset="-128"/>
            </a:endParaRPr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8BDB5B15-3AB9-44E5-B2B0-176E2613BA1C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2743200" y="647700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 Narrow" panose="020B0606020202030204" pitchFamily="34" charset="0"/>
                <a:ea typeface="ヒラギノ角ゴ Pro W3" pitchFamily="84" charset="-128"/>
              </a:rPr>
              <a:t>A. Levitin </a:t>
            </a:r>
            <a:r>
              <a:rPr lang="en-US" altLang="en-US" sz="1000">
                <a:latin typeface="Arial" panose="020B0604020202020204" pitchFamily="34" charset="0"/>
                <a:ea typeface="ヒラギノ角ゴ Pro W3" pitchFamily="84" charset="-128"/>
              </a:rPr>
              <a:t>“</a:t>
            </a:r>
            <a:r>
              <a:rPr lang="en-US" altLang="en-US" sz="1000">
                <a:latin typeface="Arial Narrow" panose="020B0606020202030204" pitchFamily="34" charset="0"/>
                <a:ea typeface="ヒラギノ角ゴ Pro W3" pitchFamily="84" charset="-128"/>
              </a:rPr>
              <a:t>Introduction to the Design &amp; Analysis of Algorithms,</a:t>
            </a:r>
            <a:r>
              <a:rPr lang="en-US" altLang="en-US" sz="1000">
                <a:latin typeface="Arial" panose="020B0604020202020204" pitchFamily="34" charset="0"/>
                <a:ea typeface="ヒラギノ角ゴ Pro W3" pitchFamily="84" charset="-128"/>
              </a:rPr>
              <a:t>”</a:t>
            </a:r>
            <a:r>
              <a:rPr lang="en-US" altLang="en-US" sz="1000">
                <a:latin typeface="Arial Narrow" panose="020B0606020202030204" pitchFamily="34" charset="0"/>
                <a:ea typeface="ヒラギノ角ゴ Pro W3" pitchFamily="84" charset="-128"/>
              </a:rPr>
              <a:t> 2</a:t>
            </a:r>
            <a:r>
              <a:rPr lang="en-US" altLang="en-US" sz="1000" baseline="30000">
                <a:latin typeface="Arial Narrow" panose="020B0606020202030204" pitchFamily="34" charset="0"/>
                <a:ea typeface="ヒラギノ角ゴ Pro W3" pitchFamily="84" charset="-128"/>
              </a:rPr>
              <a:t>nd</a:t>
            </a:r>
            <a:r>
              <a:rPr lang="en-US" altLang="en-US" sz="1000">
                <a:latin typeface="Arial Narrow" panose="020B0606020202030204" pitchFamily="34" charset="0"/>
                <a:ea typeface="ヒラギノ角ゴ Pro W3" pitchFamily="84" charset="-128"/>
              </a:rPr>
              <a:t> ed., Ch. 1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wmf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.virginia.edu/science/parshall/khwariz.html" TargetMode="Externa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05FE52C6-2141-4310-A1CA-F9AC103C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62103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 eaLnBrk="1" hangingPunct="1"/>
            <a:r>
              <a:rPr lang="en-US" altLang="en-US" sz="800">
                <a:latin typeface="Arial" panose="020B0604020202020204" pitchFamily="34" charset="0"/>
              </a:rPr>
              <a:t>Copyright © 2007 Pearson Addison-Wesley. All rights reserved.</a:t>
            </a:r>
            <a:endParaRPr lang="en-US" altLang="en-US" sz="900">
              <a:latin typeface="Arial" panose="020B0604020202020204" pitchFamily="34" charset="0"/>
            </a:endParaRP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055D47FA-B20E-4DFA-8624-A74AAF8F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3657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600">
                <a:latin typeface="B Frutiger Bold" pitchFamily="-124" charset="0"/>
              </a:rPr>
              <a:t>Chapter 1</a:t>
            </a:r>
            <a:endParaRPr lang="en-US" altLang="en-US" sz="3100">
              <a:latin typeface="B Frutiger Bold" pitchFamily="-124" charset="0"/>
            </a:endParaRPr>
          </a:p>
        </p:txBody>
      </p:sp>
      <p:pic>
        <p:nvPicPr>
          <p:cNvPr id="225284" name="Picture 4">
            <a:extLst>
              <a:ext uri="{FF2B5EF4-FFF2-40B4-BE49-F238E27FC236}">
                <a16:creationId xmlns:a16="http://schemas.microsoft.com/office/drawing/2014/main" id="{82A1DF98-8E45-4A09-8532-CD9AA5E87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97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5" name="Rectangle 5">
            <a:extLst>
              <a:ext uri="{FF2B5EF4-FFF2-40B4-BE49-F238E27FC236}">
                <a16:creationId xmlns:a16="http://schemas.microsoft.com/office/drawing/2014/main" id="{974C32A9-07CC-4B91-AEBE-54120A0D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3505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defRPr kumimoji="1" sz="24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A50021"/>
              </a:buClr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/>
              <a:t>Introduction</a:t>
            </a:r>
            <a:endParaRPr lang="en-US" altLang="en-US"/>
          </a:p>
        </p:txBody>
      </p:sp>
      <p:pic>
        <p:nvPicPr>
          <p:cNvPr id="225286" name="Picture 6">
            <a:extLst>
              <a:ext uri="{FF2B5EF4-FFF2-40B4-BE49-F238E27FC236}">
                <a16:creationId xmlns:a16="http://schemas.microsoft.com/office/drawing/2014/main" id="{87304BE2-2F73-44FD-8677-288F9DAE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3400"/>
            <a:ext cx="468947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7F86FF-480F-40E3-8C44-44369FBBC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F25F8304-F0D9-43F5-9DA0-2768B7CC469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485584E3-6D07-43BD-862B-0B64AEE1B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 design strategies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2EA7AD00-7A78-421C-AF5B-274AD90103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09800"/>
            <a:ext cx="4076700" cy="3152775"/>
          </a:xfrm>
        </p:spPr>
        <p:txBody>
          <a:bodyPr/>
          <a:lstStyle/>
          <a:p>
            <a:r>
              <a:rPr lang="en-US" altLang="en-US" sz="1800"/>
              <a:t>Brute force</a:t>
            </a:r>
          </a:p>
          <a:p>
            <a:endParaRPr lang="en-US" altLang="en-US" sz="1800"/>
          </a:p>
          <a:p>
            <a:r>
              <a:rPr lang="en-US" altLang="en-US" sz="1800"/>
              <a:t>Divide and conquer</a:t>
            </a:r>
          </a:p>
          <a:p>
            <a:endParaRPr lang="en-US" altLang="en-US" sz="1800"/>
          </a:p>
          <a:p>
            <a:r>
              <a:rPr lang="en-US" altLang="en-US" sz="1800"/>
              <a:t>Decrease and conquer</a:t>
            </a:r>
          </a:p>
          <a:p>
            <a:endParaRPr lang="en-US" altLang="en-US" sz="1800"/>
          </a:p>
          <a:p>
            <a:r>
              <a:rPr lang="en-US" altLang="en-US" sz="1800"/>
              <a:t>Transform and conquer</a:t>
            </a:r>
          </a:p>
          <a:p>
            <a:endParaRPr lang="en-US" altLang="en-US" sz="1800"/>
          </a:p>
          <a:p>
            <a:endParaRPr lang="en-US" altLang="en-US" sz="1800"/>
          </a:p>
        </p:txBody>
      </p:sp>
      <p:sp>
        <p:nvSpPr>
          <p:cNvPr id="238596" name="Rectangle 4">
            <a:extLst>
              <a:ext uri="{FF2B5EF4-FFF2-40B4-BE49-F238E27FC236}">
                <a16:creationId xmlns:a16="http://schemas.microsoft.com/office/drawing/2014/main" id="{17F4A1D8-5AF3-41E7-B924-4FBE40D9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4800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Greedy approach</a:t>
            </a:r>
          </a:p>
          <a:p>
            <a:endParaRPr lang="en-US" altLang="en-US"/>
          </a:p>
          <a:p>
            <a:r>
              <a:rPr lang="en-US" altLang="en-US"/>
              <a:t>Dynamic programming</a:t>
            </a:r>
          </a:p>
          <a:p>
            <a:endParaRPr lang="en-US" altLang="en-US"/>
          </a:p>
          <a:p>
            <a:r>
              <a:rPr lang="en-US" altLang="en-US"/>
              <a:t>Backtracking and branch-and-bound</a:t>
            </a:r>
          </a:p>
          <a:p>
            <a:endParaRPr lang="en-US" altLang="en-US"/>
          </a:p>
          <a:p>
            <a:r>
              <a:rPr lang="en-US" altLang="en-US"/>
              <a:t>Space and time tradeoffs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8267074-8105-40B6-88DC-52218E520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D63A6C8-6F53-43BB-A6F5-73074234630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0642" name="Rectangle 1026">
            <a:extLst>
              <a:ext uri="{FF2B5EF4-FFF2-40B4-BE49-F238E27FC236}">
                <a16:creationId xmlns:a16="http://schemas.microsoft.com/office/drawing/2014/main" id="{65A353A5-423B-43A8-9972-ADCBBA96A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240643" name="Rectangle 1027">
            <a:extLst>
              <a:ext uri="{FF2B5EF4-FFF2-40B4-BE49-F238E27FC236}">
                <a16:creationId xmlns:a16="http://schemas.microsoft.com/office/drawing/2014/main" id="{EB80B937-B164-4406-B9D0-D4D021FF0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good is the algorithm?</a:t>
            </a:r>
          </a:p>
          <a:p>
            <a:pPr lvl="1"/>
            <a:r>
              <a:rPr lang="en-US" altLang="en-US"/>
              <a:t>Correctness</a:t>
            </a:r>
          </a:p>
          <a:p>
            <a:pPr lvl="1"/>
            <a:r>
              <a:rPr lang="en-US" altLang="en-US"/>
              <a:t>Time efficiency</a:t>
            </a:r>
          </a:p>
          <a:p>
            <a:pPr lvl="1"/>
            <a:r>
              <a:rPr lang="en-US" altLang="en-US"/>
              <a:t>Space efficiency</a:t>
            </a:r>
          </a:p>
          <a:p>
            <a:endParaRPr lang="en-US" altLang="en-US"/>
          </a:p>
          <a:p>
            <a:r>
              <a:rPr lang="en-US" altLang="en-US"/>
              <a:t>Does there exist a better algorithm?</a:t>
            </a:r>
          </a:p>
          <a:p>
            <a:pPr lvl="1"/>
            <a:r>
              <a:rPr lang="en-US" altLang="en-US"/>
              <a:t>Lower bounds</a:t>
            </a:r>
          </a:p>
          <a:p>
            <a:pPr lvl="1"/>
            <a:r>
              <a:rPr lang="en-US" altLang="en-US"/>
              <a:t>Optimality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C429CDC-E2E9-466B-B2F6-2EC7B8B122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FB7A554-3F2B-4CC5-AE4A-AB6C1E8292A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2690" name="Rectangle 1026">
            <a:extLst>
              <a:ext uri="{FF2B5EF4-FFF2-40B4-BE49-F238E27FC236}">
                <a16:creationId xmlns:a16="http://schemas.microsoft.com/office/drawing/2014/main" id="{D8998A18-B436-42E7-903F-9F8168256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an algorithm?</a:t>
            </a:r>
          </a:p>
        </p:txBody>
      </p:sp>
      <p:sp>
        <p:nvSpPr>
          <p:cNvPr id="242691" name="Rectangle 1027">
            <a:extLst>
              <a:ext uri="{FF2B5EF4-FFF2-40B4-BE49-F238E27FC236}">
                <a16:creationId xmlns:a16="http://schemas.microsoft.com/office/drawing/2014/main" id="{6181A20E-4A81-4458-951E-BB7C86D9A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/>
              <a:t>Recipe, process, method, technique, procedure, routine,… with the following requirements: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/>
              <a:t>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 altLang="en-US"/>
              <a:t>terminates after a finite number of steps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/>
              <a:t>Definiteness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 altLang="en-US"/>
              <a:t>rigorously and unambiguously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/>
              <a:t>Clearly specified input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 altLang="en-US"/>
              <a:t>valid inputs are clearly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/>
              <a:t>Clearly specified/expected output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 altLang="en-US"/>
              <a:t>can be proved to produce the correct output given a valid input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/>
              <a:t>Effectiveness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 altLang="en-US"/>
              <a:t>steps are sufficiently simple and basic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F035-70F9-495F-A52C-7F781DBF9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0C47D48-3297-42C5-AB5C-901E9432473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D70BDBDC-42B7-418B-8BBB-5518DF8C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study algorithms?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2D86EF5F-70F5-41E5-A5DF-886F07720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Theoretical importance</a:t>
            </a:r>
          </a:p>
          <a:p>
            <a:endParaRPr lang="en-US" altLang="en-US"/>
          </a:p>
          <a:p>
            <a:pPr lvl="1"/>
            <a:r>
              <a:rPr lang="en-US" altLang="en-US"/>
              <a:t>the core of computer science</a:t>
            </a:r>
          </a:p>
          <a:p>
            <a:pPr lvl="1"/>
            <a:endParaRPr lang="en-US" altLang="en-US"/>
          </a:p>
          <a:p>
            <a:r>
              <a:rPr lang="en-US" altLang="en-US"/>
              <a:t>Practical importance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 practitioner’s toolkit of known algorithms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Framework for designing and analyzing algorithms for new problems</a:t>
            </a:r>
          </a:p>
          <a:p>
            <a:pPr lvl="4"/>
            <a:endParaRPr lang="en-US" altLang="en-US"/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12CCB461-5C18-4473-8B5C-2EC3AD3B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6600"/>
                </a:solidFill>
              </a:rPr>
              <a:t>Example: Google’s PageRank Technology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1987FE9-B61E-4A48-A549-C936804D2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7EED7EA-68DE-4335-B7E9-EFD45303F88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FDAA0C36-334C-438B-9C7D-CFD24F345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Euclid’s Algorithm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492B0060-D79B-4808-A743-55FFAA5FE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Problem: Find gcd(</a:t>
            </a:r>
            <a:r>
              <a:rPr lang="en-US" altLang="en-US" i="1"/>
              <a:t>m,n</a:t>
            </a:r>
            <a:r>
              <a:rPr lang="en-US" altLang="en-US"/>
              <a:t>), the greatest common divisor of two nonnegative, not both zero integers </a:t>
            </a:r>
            <a:r>
              <a:rPr lang="en-US" altLang="en-US" i="1"/>
              <a:t>m </a:t>
            </a:r>
            <a:r>
              <a:rPr lang="en-US" altLang="en-US"/>
              <a:t>and </a:t>
            </a:r>
            <a:r>
              <a:rPr lang="en-US" altLang="en-US" i="1"/>
              <a:t>n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Examples:  gcd(60,24) = 12,    gcd(60,0) = 60,    gcd(0,0) = ? 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Euclid’s algorithm is based on repeated application of equality</a:t>
            </a:r>
          </a:p>
          <a:p>
            <a:pPr algn="ctr">
              <a:buFont typeface="Monotype Sorts" pitchFamily="2" charset="2"/>
              <a:buNone/>
            </a:pPr>
            <a:r>
              <a:rPr lang="en-US" altLang="en-US"/>
              <a:t>gcd(</a:t>
            </a:r>
            <a:r>
              <a:rPr lang="en-US" altLang="en-US" i="1"/>
              <a:t>m,n</a:t>
            </a:r>
            <a:r>
              <a:rPr lang="en-US" altLang="en-US"/>
              <a:t>) = gcd(</a:t>
            </a:r>
            <a:r>
              <a:rPr lang="en-US" altLang="en-US" i="1"/>
              <a:t>n, m </a:t>
            </a:r>
            <a:r>
              <a:rPr lang="en-US" altLang="en-US"/>
              <a:t>mod 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until the second number becomes 0, which makes the problem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trivial.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Example: gcd(60,24) = gcd(24,12) = gcd(12,0) = 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7649760-D639-4122-AD01-F945906D2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F018C5F2-0296-4BF5-8455-314C1C315DB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253A193D-F868-4AF7-A3BD-DB7810F25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Two descriptions of Euclid’s algorithm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B93A481D-F47B-4C8E-BF1C-0B27F2FE8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Step 1  If </a:t>
            </a:r>
            <a:r>
              <a:rPr lang="pt-BR" altLang="en-US" i="1"/>
              <a:t>n</a:t>
            </a:r>
            <a:r>
              <a:rPr lang="pt-BR" altLang="en-US"/>
              <a:t> = 0, return </a:t>
            </a:r>
            <a:r>
              <a:rPr lang="pt-BR" altLang="en-US" i="1"/>
              <a:t>m</a:t>
            </a:r>
            <a:r>
              <a:rPr lang="pt-BR" altLang="en-US"/>
              <a:t> and stop; otherwise go to Step 2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Step 2 </a:t>
            </a:r>
            <a:r>
              <a:rPr lang="pt-BR" altLang="en-US"/>
              <a:t> Divide </a:t>
            </a:r>
            <a:r>
              <a:rPr lang="pt-BR" altLang="en-US" i="1"/>
              <a:t>m</a:t>
            </a:r>
            <a:r>
              <a:rPr lang="pt-BR" altLang="en-US"/>
              <a:t> by </a:t>
            </a:r>
            <a:r>
              <a:rPr lang="pt-BR" altLang="en-US" i="1"/>
              <a:t>n </a:t>
            </a:r>
            <a:r>
              <a:rPr lang="pt-BR" altLang="en-US"/>
              <a:t>and assign the value of the remainder to</a:t>
            </a:r>
            <a:r>
              <a:rPr lang="pt-BR" altLang="en-US" i="1"/>
              <a:t> r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Step 3  Assign the value of </a:t>
            </a:r>
            <a:r>
              <a:rPr lang="en-US" altLang="en-US" i="1"/>
              <a:t>n </a:t>
            </a:r>
            <a:r>
              <a:rPr lang="en-US" altLang="en-US"/>
              <a:t>to </a:t>
            </a:r>
            <a:r>
              <a:rPr lang="en-US" altLang="en-US" i="1"/>
              <a:t>m</a:t>
            </a:r>
            <a:r>
              <a:rPr lang="en-US" altLang="en-US"/>
              <a:t> and the value of </a:t>
            </a:r>
            <a:r>
              <a:rPr lang="en-US" altLang="en-US" i="1"/>
              <a:t>r</a:t>
            </a:r>
            <a:r>
              <a:rPr lang="en-US" altLang="en-US"/>
              <a:t> to </a:t>
            </a:r>
            <a:r>
              <a:rPr lang="en-US" altLang="en-US" i="1"/>
              <a:t>n.  </a:t>
            </a:r>
            <a:r>
              <a:rPr lang="en-US" altLang="en-US"/>
              <a:t>Go to</a:t>
            </a:r>
            <a:br>
              <a:rPr lang="en-US" altLang="en-US"/>
            </a:br>
            <a:r>
              <a:rPr lang="en-US" altLang="en-US"/>
              <a:t>        Step 1.</a:t>
            </a:r>
            <a:br>
              <a:rPr lang="en-US" altLang="en-US"/>
            </a:b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	   </a:t>
            </a:r>
          </a:p>
          <a:p>
            <a:pPr>
              <a:buFont typeface="Monotype Sorts" pitchFamily="2" charset="2"/>
              <a:buNone/>
            </a:pPr>
            <a:r>
              <a:rPr lang="pt-BR" altLang="en-US"/>
              <a:t>while</a:t>
            </a:r>
            <a:r>
              <a:rPr lang="pt-BR" altLang="en-US" i="1"/>
              <a:t> </a:t>
            </a:r>
            <a:r>
              <a:rPr lang="pt-BR" altLang="en-US" b="0" i="1"/>
              <a:t>n</a:t>
            </a:r>
            <a:r>
              <a:rPr lang="pt-BR" altLang="en-US" b="0"/>
              <a:t> ≠ 0</a:t>
            </a:r>
            <a:r>
              <a:rPr lang="pt-BR" altLang="en-US"/>
              <a:t> do</a:t>
            </a:r>
            <a:r>
              <a:rPr lang="pt-BR" altLang="en-US" i="1"/>
              <a:t>            </a:t>
            </a:r>
          </a:p>
          <a:p>
            <a:pPr>
              <a:buFont typeface="Monotype Sorts" pitchFamily="2" charset="2"/>
              <a:buNone/>
            </a:pPr>
            <a:r>
              <a:rPr lang="pt-BR" altLang="en-US" i="1"/>
              <a:t>	</a:t>
            </a:r>
            <a:r>
              <a:rPr lang="pt-BR" altLang="en-US" b="0" i="1"/>
              <a:t>r ← m </a:t>
            </a:r>
            <a:r>
              <a:rPr lang="pt-BR" altLang="en-US" b="0"/>
              <a:t>mod </a:t>
            </a:r>
            <a:r>
              <a:rPr lang="pt-BR" altLang="en-US" b="0" i="1"/>
              <a:t>n</a:t>
            </a:r>
          </a:p>
          <a:p>
            <a:pPr>
              <a:buFont typeface="Monotype Sorts" pitchFamily="2" charset="2"/>
              <a:buNone/>
            </a:pPr>
            <a:r>
              <a:rPr lang="pt-BR" altLang="en-US" i="1"/>
              <a:t>    </a:t>
            </a:r>
            <a:r>
              <a:rPr lang="pt-BR" altLang="en-US" b="0" i="1"/>
              <a:t>m← n   </a:t>
            </a:r>
          </a:p>
          <a:p>
            <a:pPr>
              <a:buFont typeface="Monotype Sorts" pitchFamily="2" charset="2"/>
              <a:buNone/>
            </a:pPr>
            <a:r>
              <a:rPr lang="pt-BR" altLang="en-US" b="0" i="1"/>
              <a:t>    n ← r</a:t>
            </a:r>
            <a:r>
              <a:rPr lang="pt-BR" altLang="en-US" i="1"/>
              <a:t>    </a:t>
            </a:r>
          </a:p>
          <a:p>
            <a:pPr>
              <a:buFont typeface="Monotype Sorts" pitchFamily="2" charset="2"/>
              <a:buNone/>
            </a:pPr>
            <a:r>
              <a:rPr lang="pt-BR" altLang="en-US"/>
              <a:t>return</a:t>
            </a:r>
            <a:r>
              <a:rPr lang="pt-BR" altLang="en-US" i="1"/>
              <a:t> </a:t>
            </a:r>
            <a:r>
              <a:rPr lang="pt-BR" altLang="en-US" b="0" i="1"/>
              <a:t>m</a:t>
            </a:r>
            <a:endParaRPr lang="en-US" altLang="en-US" b="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A0911A-FF89-4260-8D67-D06DA8B66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A8D507A0-6FAF-4026-ABB3-C8EC3269738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2F1600CB-FFD0-47AC-A0C4-6F6A6BC3A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685800"/>
          </a:xfrm>
        </p:spPr>
        <p:txBody>
          <a:bodyPr/>
          <a:lstStyle/>
          <a:p>
            <a:r>
              <a:rPr lang="en-US" altLang="en-US"/>
              <a:t>Other methods for computing gcd(</a:t>
            </a:r>
            <a:r>
              <a:rPr lang="en-US" altLang="en-US" i="1"/>
              <a:t>m,n</a:t>
            </a:r>
            <a:r>
              <a:rPr lang="en-US" altLang="en-US"/>
              <a:t>)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6F144B50-502D-44DE-8177-E3ADAC16B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/>
              <a:t>Consecutive integer checking algorithm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Step 1  Assign the value of min{</a:t>
            </a:r>
            <a:r>
              <a:rPr lang="en-US" altLang="en-US" i="1"/>
              <a:t>m,n</a:t>
            </a:r>
            <a:r>
              <a:rPr lang="en-US" altLang="en-US"/>
              <a:t>} to </a:t>
            </a:r>
            <a:r>
              <a:rPr lang="en-US" altLang="en-US" i="1"/>
              <a:t>t</a:t>
            </a:r>
            <a:endParaRPr lang="pt-BR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Step 2  </a:t>
            </a:r>
            <a:r>
              <a:rPr lang="pt-BR" altLang="en-US"/>
              <a:t>Divide </a:t>
            </a:r>
            <a:r>
              <a:rPr lang="pt-BR" altLang="en-US" i="1"/>
              <a:t>m</a:t>
            </a:r>
            <a:r>
              <a:rPr lang="pt-BR" altLang="en-US"/>
              <a:t> by </a:t>
            </a:r>
            <a:r>
              <a:rPr lang="pt-BR" altLang="en-US" i="1"/>
              <a:t>t.  </a:t>
            </a:r>
            <a:r>
              <a:rPr lang="pt-BR" altLang="en-US"/>
              <a:t>If the remainder is 0, go to Step 3;</a:t>
            </a:r>
            <a:br>
              <a:rPr lang="pt-BR" altLang="en-US"/>
            </a:br>
            <a:r>
              <a:rPr lang="pt-BR" altLang="en-US"/>
              <a:t>        otherwise, go to Step 4</a:t>
            </a:r>
            <a:endParaRPr lang="pt-BR" altLang="en-US" i="1"/>
          </a:p>
          <a:p>
            <a:pPr>
              <a:buFont typeface="Monotype Sorts" pitchFamily="2" charset="2"/>
              <a:buNone/>
            </a:pPr>
            <a:r>
              <a:rPr lang="en-US" altLang="en-US"/>
              <a:t>Step 3  </a:t>
            </a:r>
            <a:r>
              <a:rPr lang="pt-BR" altLang="en-US"/>
              <a:t>Divide </a:t>
            </a:r>
            <a:r>
              <a:rPr lang="pt-BR" altLang="en-US" i="1"/>
              <a:t>n</a:t>
            </a:r>
            <a:r>
              <a:rPr lang="pt-BR" altLang="en-US"/>
              <a:t> by </a:t>
            </a:r>
            <a:r>
              <a:rPr lang="pt-BR" altLang="en-US" i="1"/>
              <a:t>t.  </a:t>
            </a:r>
            <a:r>
              <a:rPr lang="pt-BR" altLang="en-US"/>
              <a:t>If the remainder is 0, return </a:t>
            </a:r>
            <a:r>
              <a:rPr lang="pt-BR" altLang="en-US" i="1"/>
              <a:t>t</a:t>
            </a:r>
            <a:r>
              <a:rPr lang="pt-BR" altLang="en-US"/>
              <a:t> and stop;</a:t>
            </a:r>
            <a:br>
              <a:rPr lang="pt-BR" altLang="en-US"/>
            </a:br>
            <a:r>
              <a:rPr lang="pt-BR" altLang="en-US"/>
              <a:t>        otherwise, go to Step 4</a:t>
            </a:r>
            <a:endParaRPr lang="pt-BR" altLang="en-US" i="1"/>
          </a:p>
          <a:p>
            <a:pPr>
              <a:buFont typeface="Monotype Sorts" pitchFamily="2" charset="2"/>
              <a:buNone/>
            </a:pPr>
            <a:r>
              <a:rPr lang="en-US" altLang="en-US"/>
              <a:t>Step 4  Decrease </a:t>
            </a:r>
            <a:r>
              <a:rPr lang="en-US" altLang="en-US" i="1"/>
              <a:t>t </a:t>
            </a:r>
            <a:r>
              <a:rPr lang="en-US" altLang="en-US"/>
              <a:t>by 1 and go to Step 2</a:t>
            </a:r>
          </a:p>
          <a:p>
            <a:pPr>
              <a:buFont typeface="Monotype Sorts" pitchFamily="2" charset="2"/>
              <a:buNone/>
            </a:pPr>
            <a:endParaRPr lang="en-US" altLang="en-US" sz="3600"/>
          </a:p>
          <a:p>
            <a:pPr>
              <a:buFont typeface="Monotype Sorts" pitchFamily="2" charset="2"/>
              <a:buNone/>
            </a:pPr>
            <a:endParaRPr lang="en-US" altLang="en-US" sz="3600"/>
          </a:p>
          <a:p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163844" name="Text Box 4">
            <a:extLst>
              <a:ext uri="{FF2B5EF4-FFF2-40B4-BE49-F238E27FC236}">
                <a16:creationId xmlns:a16="http://schemas.microsoft.com/office/drawing/2014/main" id="{F48BE073-8FBC-4B30-9C87-9B550762D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533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Is this slower than Euclid’s algorithm? How much slower? </a:t>
            </a:r>
          </a:p>
        </p:txBody>
      </p:sp>
      <p:sp>
        <p:nvSpPr>
          <p:cNvPr id="163845" name="Text Box 5">
            <a:extLst>
              <a:ext uri="{FF2B5EF4-FFF2-40B4-BE49-F238E27FC236}">
                <a16:creationId xmlns:a16="http://schemas.microsoft.com/office/drawing/2014/main" id="{ABD996AD-494E-45A9-B550-7B4FB3BDB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FF9933"/>
                </a:solidFill>
              </a:rPr>
              <a:t>O(n),</a:t>
            </a:r>
            <a:r>
              <a:rPr lang="en-US" altLang="en-US"/>
              <a:t> if n &lt;= m , vs </a:t>
            </a:r>
            <a:r>
              <a:rPr lang="en-US" altLang="en-US">
                <a:solidFill>
                  <a:srgbClr val="FF9933"/>
                </a:solidFill>
              </a:rPr>
              <a:t>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C3675-C7FF-4377-A872-30469543E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623649F-AC3C-4B94-AF8F-B6D3EEA60A5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2CEB9E56-7102-4754-A482-F80B3C2D5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685800"/>
          </a:xfrm>
        </p:spPr>
        <p:txBody>
          <a:bodyPr/>
          <a:lstStyle/>
          <a:p>
            <a:r>
              <a:rPr lang="en-US" altLang="en-US"/>
              <a:t>Other methods for gcd(</a:t>
            </a:r>
            <a:r>
              <a:rPr lang="en-US" altLang="en-US" i="1"/>
              <a:t>m,n</a:t>
            </a:r>
            <a:r>
              <a:rPr lang="en-US" altLang="en-US"/>
              <a:t>) [cont.]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0E7CF00A-7833-4B79-A111-2838ECC23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/>
              <a:t>Middle-school procedure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Step 1  Find the prime factorization of </a:t>
            </a:r>
            <a:r>
              <a:rPr lang="en-US" altLang="en-US" i="1"/>
              <a:t>m</a:t>
            </a:r>
            <a:endParaRPr lang="pt-BR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Step 2  Find the prime factorization of </a:t>
            </a:r>
            <a:r>
              <a:rPr lang="en-US" altLang="en-US" i="1"/>
              <a:t>n</a:t>
            </a:r>
            <a:endParaRPr lang="pt-BR" altLang="en-US" i="1"/>
          </a:p>
          <a:p>
            <a:pPr>
              <a:buFont typeface="Monotype Sorts" pitchFamily="2" charset="2"/>
              <a:buNone/>
            </a:pPr>
            <a:r>
              <a:rPr lang="en-US" altLang="en-US"/>
              <a:t>Step 3  Find all the common prime factors</a:t>
            </a:r>
            <a:endParaRPr lang="pt-BR" altLang="en-US" i="1"/>
          </a:p>
          <a:p>
            <a:pPr>
              <a:buFont typeface="Monotype Sorts" pitchFamily="2" charset="2"/>
              <a:buNone/>
            </a:pPr>
            <a:r>
              <a:rPr lang="en-US" altLang="en-US"/>
              <a:t>Step 4  Compute the product of all the  common prime factors</a:t>
            </a:r>
            <a:br>
              <a:rPr lang="en-US" altLang="en-US"/>
            </a:br>
            <a:r>
              <a:rPr lang="en-US" altLang="en-US"/>
              <a:t>        and return it as gcd</a:t>
            </a:r>
            <a:r>
              <a:rPr lang="en-US" altLang="en-US" i="1"/>
              <a:t>(m,n</a:t>
            </a:r>
            <a:r>
              <a:rPr lang="en-US" altLang="en-US"/>
              <a:t>)</a:t>
            </a:r>
            <a:endParaRPr lang="en-US" altLang="en-US" i="1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Is this an algorithm?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How efficient is it?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08900" name="Text Box 4">
            <a:extLst>
              <a:ext uri="{FF2B5EF4-FFF2-40B4-BE49-F238E27FC236}">
                <a16:creationId xmlns:a16="http://schemas.microsoft.com/office/drawing/2014/main" id="{8C0D7146-EB82-4842-A540-CA189981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7150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6600"/>
                </a:solidFill>
              </a:rPr>
              <a:t>Time complexity: O(sqrt(n))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B2BF-A880-4F4D-AE40-214E26446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D907E8B-0D71-4DC4-AA2E-CC5A154E11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74A94B99-C853-4973-970B-A86A6D3E5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685800"/>
          </a:xfrm>
        </p:spPr>
        <p:txBody>
          <a:bodyPr/>
          <a:lstStyle/>
          <a:p>
            <a:r>
              <a:rPr lang="en-US" altLang="en-US"/>
              <a:t>Sieve of Eratosthenes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A089FC31-7A76-4AED-89E2-01D658DC5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0"/>
              <a:t>Input: </a:t>
            </a:r>
            <a:r>
              <a:rPr lang="en-US" altLang="en-US" b="0">
                <a:cs typeface="Times New Roman" panose="02020603050405020304" pitchFamily="18" charset="0"/>
              </a:rPr>
              <a:t>Integer </a:t>
            </a:r>
            <a:r>
              <a:rPr lang="en-US" altLang="en-US" b="0" i="1">
                <a:cs typeface="Times New Roman" panose="02020603050405020304" pitchFamily="18" charset="0"/>
              </a:rPr>
              <a:t>n </a:t>
            </a:r>
            <a:r>
              <a:rPr lang="en-US" altLang="en-US" b="0">
                <a:latin typeface="Lucida Grande" pitchFamily="84" charset="0"/>
                <a:cs typeface="Times New Roman" panose="02020603050405020304" pitchFamily="18" charset="0"/>
              </a:rPr>
              <a:t>≥</a:t>
            </a:r>
            <a:r>
              <a:rPr lang="en-US" altLang="en-US" b="0">
                <a:cs typeface="Times New Roman" panose="02020603050405020304" pitchFamily="18" charset="0"/>
              </a:rPr>
              <a:t> 2</a:t>
            </a:r>
          </a:p>
          <a:p>
            <a:pPr>
              <a:buFont typeface="Monotype Sorts" pitchFamily="2" charset="2"/>
              <a:buNone/>
            </a:pPr>
            <a:r>
              <a:rPr lang="en-US" altLang="en-US" b="0">
                <a:cs typeface="Times New Roman" panose="02020603050405020304" pitchFamily="18" charset="0"/>
              </a:rPr>
              <a:t>Output: List of primes less than or equal to </a:t>
            </a:r>
            <a:r>
              <a:rPr lang="en-US" altLang="en-US" b="0" i="1">
                <a:cs typeface="Times New Roman" panose="02020603050405020304" pitchFamily="18" charset="0"/>
              </a:rPr>
              <a:t>n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for </a:t>
            </a:r>
            <a:r>
              <a:rPr lang="en-US" altLang="en-US" b="0" i="1">
                <a:cs typeface="Times New Roman" panose="02020603050405020304" pitchFamily="18" charset="0"/>
              </a:rPr>
              <a:t>p </a:t>
            </a:r>
            <a:r>
              <a:rPr lang="pt-BR" altLang="en-US" b="0"/>
              <a:t>← 2</a:t>
            </a:r>
            <a:r>
              <a:rPr lang="pt-BR" altLang="en-US"/>
              <a:t> to </a:t>
            </a:r>
            <a:r>
              <a:rPr lang="pt-BR" altLang="en-US" b="0" i="1"/>
              <a:t>n</a:t>
            </a:r>
            <a:r>
              <a:rPr lang="pt-BR" altLang="en-US"/>
              <a:t> do  </a:t>
            </a:r>
            <a:r>
              <a:rPr lang="pt-BR" altLang="en-US" b="0" i="1"/>
              <a:t>A</a:t>
            </a:r>
            <a:r>
              <a:rPr lang="pt-BR" altLang="en-US" b="0"/>
              <a:t>[</a:t>
            </a:r>
            <a:r>
              <a:rPr lang="pt-BR" altLang="en-US" b="0" i="1"/>
              <a:t>p</a:t>
            </a:r>
            <a:r>
              <a:rPr lang="pt-BR" altLang="en-US" b="0"/>
              <a:t>] ← </a:t>
            </a:r>
            <a:r>
              <a:rPr lang="pt-BR" altLang="en-US" b="0" i="1"/>
              <a:t>p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for </a:t>
            </a:r>
            <a:r>
              <a:rPr lang="en-US" altLang="en-US" b="0" i="1">
                <a:cs typeface="Times New Roman" panose="02020603050405020304" pitchFamily="18" charset="0"/>
              </a:rPr>
              <a:t>p </a:t>
            </a:r>
            <a:r>
              <a:rPr lang="pt-BR" altLang="en-US" b="0"/>
              <a:t>← 2</a:t>
            </a:r>
            <a:r>
              <a:rPr lang="pt-BR" altLang="en-US"/>
              <a:t> to </a:t>
            </a:r>
            <a:r>
              <a:rPr lang="pt-BR" altLang="en-US" b="0" i="1"/>
              <a:t>n</a:t>
            </a:r>
            <a:r>
              <a:rPr lang="pt-BR" altLang="en-US"/>
              <a:t> do</a:t>
            </a:r>
            <a:r>
              <a:rPr lang="pt-BR" altLang="en-US" sz="2800"/>
              <a:t>  </a:t>
            </a:r>
            <a:endParaRPr lang="en-US" altLang="en-US" sz="280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/>
              <a:t>	  if </a:t>
            </a:r>
            <a:r>
              <a:rPr lang="en-US" altLang="en-US" b="0" i="1"/>
              <a:t>A</a:t>
            </a:r>
            <a:r>
              <a:rPr lang="en-US" altLang="en-US" b="0"/>
              <a:t>[</a:t>
            </a:r>
            <a:r>
              <a:rPr lang="en-US" altLang="en-US" b="0" i="1"/>
              <a:t>p</a:t>
            </a:r>
            <a:r>
              <a:rPr lang="en-US" altLang="en-US" b="0"/>
              <a:t>] </a:t>
            </a:r>
            <a:r>
              <a:rPr lang="en-US" altLang="en-US" b="0">
                <a:sym typeface="Symbol" panose="05050102010706020507" pitchFamily="18" charset="2"/>
              </a:rPr>
              <a:t> 0  //</a:t>
            </a:r>
            <a:r>
              <a:rPr lang="en-US" altLang="en-US" b="0" i="1">
                <a:sym typeface="Symbol" panose="05050102010706020507" pitchFamily="18" charset="2"/>
              </a:rPr>
              <a:t>p </a:t>
            </a:r>
            <a:r>
              <a:rPr lang="en-US" altLang="en-US" b="0">
                <a:sym typeface="Symbol" panose="05050102010706020507" pitchFamily="18" charset="2"/>
              </a:rPr>
              <a:t>hasn’t been previously eliminated from the list</a:t>
            </a:r>
            <a:br>
              <a:rPr lang="en-US" altLang="en-US" b="0">
                <a:sym typeface="Symbol" panose="05050102010706020507" pitchFamily="18" charset="2"/>
              </a:rPr>
            </a:br>
            <a:r>
              <a:rPr lang="en-US" altLang="en-US" b="0">
                <a:sym typeface="Symbol" panose="05050102010706020507" pitchFamily="18" charset="2"/>
              </a:rPr>
              <a:t>      </a:t>
            </a:r>
            <a:r>
              <a:rPr lang="en-US" altLang="en-US" b="0" i="1">
                <a:sym typeface="Symbol" panose="05050102010706020507" pitchFamily="18" charset="2"/>
              </a:rPr>
              <a:t>j </a:t>
            </a:r>
            <a:r>
              <a:rPr lang="pt-BR" altLang="en-US" sz="2800" b="0"/>
              <a:t>← </a:t>
            </a:r>
            <a:r>
              <a:rPr lang="pt-BR" altLang="en-US" b="0" i="1"/>
              <a:t>p</a:t>
            </a:r>
            <a:r>
              <a:rPr lang="en-US" altLang="en-US" sz="2800" b="0" i="1" baseline="-2000">
                <a:cs typeface="Times New Roman" panose="02020603050405020304" pitchFamily="18" charset="0"/>
              </a:rPr>
              <a:t>*</a:t>
            </a:r>
            <a:r>
              <a:rPr lang="en-US" altLang="en-US" b="0">
                <a:sym typeface="Symbol" panose="05050102010706020507" pitchFamily="18" charset="2"/>
              </a:rPr>
              <a:t> </a:t>
            </a:r>
            <a:r>
              <a:rPr lang="en-US" altLang="en-US" b="0" i="1">
                <a:sym typeface="Symbol" panose="05050102010706020507" pitchFamily="18" charset="2"/>
              </a:rPr>
              <a:t>p</a:t>
            </a:r>
          </a:p>
          <a:p>
            <a:pPr>
              <a:buFont typeface="Monotype Sorts" pitchFamily="2" charset="2"/>
              <a:buNone/>
            </a:pPr>
            <a:r>
              <a:rPr lang="en-US" altLang="en-US" i="1">
                <a:sym typeface="Symbol" panose="05050102010706020507" pitchFamily="18" charset="2"/>
              </a:rPr>
              <a:t>          </a:t>
            </a:r>
            <a:r>
              <a:rPr lang="en-US" altLang="en-US">
                <a:sym typeface="Symbol" panose="05050102010706020507" pitchFamily="18" charset="2"/>
              </a:rPr>
              <a:t>while </a:t>
            </a:r>
            <a:r>
              <a:rPr lang="en-US" altLang="en-US" b="0" i="1">
                <a:sym typeface="Symbol" panose="05050102010706020507" pitchFamily="18" charset="2"/>
              </a:rPr>
              <a:t>j </a:t>
            </a:r>
            <a:r>
              <a:rPr lang="en-US" altLang="en-US" b="0">
                <a:latin typeface="Lucida Grande" pitchFamily="84" charset="0"/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en-US" b="0" i="1"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do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         </a:t>
            </a:r>
            <a:r>
              <a:rPr lang="en-US" altLang="en-US" b="0" i="1"/>
              <a:t>A</a:t>
            </a:r>
            <a:r>
              <a:rPr lang="en-US" altLang="en-US" b="0"/>
              <a:t>[</a:t>
            </a:r>
            <a:r>
              <a:rPr lang="en-US" altLang="en-US" b="0" i="1"/>
              <a:t>j</a:t>
            </a:r>
            <a:r>
              <a:rPr lang="en-US" altLang="en-US" b="0"/>
              <a:t>] </a:t>
            </a:r>
            <a:r>
              <a:rPr lang="pt-BR" altLang="en-US" b="0"/>
              <a:t>← 0</a:t>
            </a:r>
            <a:r>
              <a:rPr lang="pt-BR" altLang="en-US" sz="2800" b="0"/>
              <a:t>  </a:t>
            </a:r>
            <a:r>
              <a:rPr lang="pt-BR" altLang="en-US" b="0"/>
              <a:t>//mark element as eliminated</a:t>
            </a:r>
            <a:r>
              <a:rPr lang="pt-BR" altLang="en-US" sz="2800"/>
              <a:t> </a:t>
            </a:r>
            <a:r>
              <a:rPr lang="en-US" alt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             </a:t>
            </a:r>
            <a:r>
              <a:rPr lang="en-US" altLang="en-US" b="0" i="1">
                <a:sym typeface="Symbol" panose="05050102010706020507" pitchFamily="18" charset="2"/>
              </a:rPr>
              <a:t>j </a:t>
            </a:r>
            <a:r>
              <a:rPr lang="pt-BR" altLang="en-US" b="0"/>
              <a:t>← </a:t>
            </a:r>
            <a:r>
              <a:rPr lang="en-US" altLang="en-US" b="0" i="1">
                <a:sym typeface="Symbol" panose="05050102010706020507" pitchFamily="18" charset="2"/>
              </a:rPr>
              <a:t>j</a:t>
            </a:r>
            <a:r>
              <a:rPr lang="pt-BR" altLang="en-US" b="0"/>
              <a:t> </a:t>
            </a:r>
            <a:r>
              <a:rPr lang="pt-BR" altLang="en-US" b="0" i="1"/>
              <a:t>+ p</a:t>
            </a:r>
          </a:p>
          <a:p>
            <a:pPr>
              <a:buFont typeface="Monotype Sorts" pitchFamily="2" charset="2"/>
              <a:buNone/>
            </a:pPr>
            <a:endParaRPr lang="pt-BR" altLang="en-US" i="1"/>
          </a:p>
          <a:p>
            <a:pPr>
              <a:buFont typeface="Monotype Sorts" pitchFamily="2" charset="2"/>
              <a:buNone/>
            </a:pPr>
            <a:r>
              <a:rPr lang="en-US" altLang="en-US"/>
              <a:t>Example: 2  3  4  5  6  7  8  9 10  11  12  13  14  15  16  17  18  19 20</a:t>
            </a:r>
          </a:p>
        </p:txBody>
      </p:sp>
      <p:sp>
        <p:nvSpPr>
          <p:cNvPr id="209924" name="Text Box 4">
            <a:extLst>
              <a:ext uri="{FF2B5EF4-FFF2-40B4-BE49-F238E27FC236}">
                <a16:creationId xmlns:a16="http://schemas.microsoft.com/office/drawing/2014/main" id="{30A1E028-8211-4995-B2DF-4F945CA8C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960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6600"/>
                </a:solidFill>
              </a:rPr>
              <a:t>Time complexity: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D1A82E7-02A2-48CC-8FB9-762A204EF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7FABA94-8960-4919-B22D-F67EBD09D9D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5867ACF8-70B1-40A3-95D2-49104AA0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main issues related to algorithms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5C995971-F971-433A-9CB5-A6487FA5D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How to design algorithms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How to analyze algorithm efficiency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5460FB1B-35B3-426A-8818-50A1C2E158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078FCB3-694C-49E0-9E4D-550267C6349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A3E3F1E0-694D-4C66-A458-780FD82AF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/>
              <a:t>What is an algorithm?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65CDD14-7DD1-479D-B0DE-06A09B779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339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Monotype Sorts" pitchFamily="2" charset="2"/>
              <a:buNone/>
            </a:pPr>
            <a:r>
              <a:rPr lang="en-US" altLang="en-US" sz="2800"/>
              <a:t>An </a:t>
            </a:r>
            <a:r>
              <a:rPr lang="en-US" altLang="en-US" sz="2800" i="1" u="sng"/>
              <a:t>algorithm</a:t>
            </a:r>
            <a:r>
              <a:rPr lang="en-US" altLang="en-US" sz="2800"/>
              <a:t> is a sequence of unambiguous instructions for solving a problem, i.e., for obtaining a required output for any </a:t>
            </a:r>
            <a:r>
              <a:rPr lang="en-US" altLang="en-US" sz="2800">
                <a:solidFill>
                  <a:srgbClr val="FF9933"/>
                </a:solidFill>
              </a:rPr>
              <a:t>legitimate</a:t>
            </a:r>
            <a:r>
              <a:rPr lang="en-US" altLang="en-US" sz="2800"/>
              <a:t> input in a finite amount of time.</a:t>
            </a: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EF6CF928-F904-4EB7-BD4F-A108E41BF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5334000"/>
            <a:ext cx="2743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chemeClr val="bg2"/>
                </a:solidFill>
              </a:rPr>
              <a:t>“computer” </a:t>
            </a:r>
          </a:p>
        </p:txBody>
      </p:sp>
      <p:sp>
        <p:nvSpPr>
          <p:cNvPr id="112653" name="Line 13">
            <a:extLst>
              <a:ext uri="{FF2B5EF4-FFF2-40B4-BE49-F238E27FC236}">
                <a16:creationId xmlns:a16="http://schemas.microsoft.com/office/drawing/2014/main" id="{51205264-8B30-455E-A664-CF745717F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36576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4">
            <a:extLst>
              <a:ext uri="{FF2B5EF4-FFF2-40B4-BE49-F238E27FC236}">
                <a16:creationId xmlns:a16="http://schemas.microsoft.com/office/drawing/2014/main" id="{428B9A52-CDF5-483A-9FD3-63D5B29F4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4876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Text Box 15">
            <a:extLst>
              <a:ext uri="{FF2B5EF4-FFF2-40B4-BE49-F238E27FC236}">
                <a16:creationId xmlns:a16="http://schemas.microsoft.com/office/drawing/2014/main" id="{D771D238-9242-4BEF-A6DE-4720B8479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3124200"/>
            <a:ext cx="12842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problem</a:t>
            </a:r>
          </a:p>
        </p:txBody>
      </p:sp>
      <p:sp>
        <p:nvSpPr>
          <p:cNvPr id="112656" name="Text Box 16">
            <a:extLst>
              <a:ext uri="{FF2B5EF4-FFF2-40B4-BE49-F238E27FC236}">
                <a16:creationId xmlns:a16="http://schemas.microsoft.com/office/drawing/2014/main" id="{40A27246-B7E7-455B-81CB-5EA3D04D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4267200"/>
            <a:ext cx="13700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algorithm</a:t>
            </a:r>
          </a:p>
        </p:txBody>
      </p:sp>
      <p:sp>
        <p:nvSpPr>
          <p:cNvPr id="112657" name="Text Box 17">
            <a:extLst>
              <a:ext uri="{FF2B5EF4-FFF2-40B4-BE49-F238E27FC236}">
                <a16:creationId xmlns:a16="http://schemas.microsoft.com/office/drawing/2014/main" id="{2A8EA2BB-211F-4674-AFBF-3349CEFD1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1198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input</a:t>
            </a:r>
          </a:p>
        </p:txBody>
      </p: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D78A19F0-6F0C-45F9-AF2F-BA1FBCD5B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86400"/>
            <a:ext cx="1198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112659" name="Line 19">
            <a:extLst>
              <a:ext uri="{FF2B5EF4-FFF2-40B4-BE49-F238E27FC236}">
                <a16:creationId xmlns:a16="http://schemas.microsoft.com/office/drawing/2014/main" id="{2C07D79C-9138-4AED-9A96-1871E5959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7912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Line 20">
            <a:extLst>
              <a:ext uri="{FF2B5EF4-FFF2-40B4-BE49-F238E27FC236}">
                <a16:creationId xmlns:a16="http://schemas.microsoft.com/office/drawing/2014/main" id="{4460B934-BC91-4B63-8D2E-0495E6F3D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7912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809B50-60E5-4A1E-8107-64C6D307F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0904679-E346-41DA-85EE-AD48A94C7A8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96C76C63-F765-42E7-A78D-5A36ED218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85800"/>
          </a:xfrm>
        </p:spPr>
        <p:txBody>
          <a:bodyPr/>
          <a:lstStyle/>
          <a:p>
            <a:r>
              <a:rPr lang="en-US" altLang="en-US"/>
              <a:t>Algorithm  design techniques/strategies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65BF264-2D96-45BE-87B6-E4C49B9613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3962400"/>
          </a:xfrm>
        </p:spPr>
        <p:txBody>
          <a:bodyPr/>
          <a:lstStyle/>
          <a:p>
            <a:r>
              <a:rPr lang="en-US" altLang="en-US"/>
              <a:t>Brute force</a:t>
            </a:r>
          </a:p>
          <a:p>
            <a:endParaRPr lang="en-US" altLang="en-US"/>
          </a:p>
          <a:p>
            <a:r>
              <a:rPr lang="en-US" altLang="en-US"/>
              <a:t>Divide and conquer</a:t>
            </a:r>
          </a:p>
          <a:p>
            <a:endParaRPr lang="en-US" altLang="en-US"/>
          </a:p>
          <a:p>
            <a:r>
              <a:rPr lang="en-US" altLang="en-US"/>
              <a:t>Decrease and conquer</a:t>
            </a:r>
          </a:p>
          <a:p>
            <a:endParaRPr lang="en-US" altLang="en-US"/>
          </a:p>
          <a:p>
            <a:r>
              <a:rPr lang="en-US" altLang="en-US"/>
              <a:t>Transform and conquer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Space and time tradeoffs</a:t>
            </a:r>
          </a:p>
          <a:p>
            <a:endParaRPr lang="en-US" altLang="en-US"/>
          </a:p>
          <a:p>
            <a:endParaRPr lang="en-US" altLang="en-US" sz="2000"/>
          </a:p>
        </p:txBody>
      </p:sp>
      <p:sp>
        <p:nvSpPr>
          <p:cNvPr id="166918" name="Rectangle 6">
            <a:extLst>
              <a:ext uri="{FF2B5EF4-FFF2-40B4-BE49-F238E27FC236}">
                <a16:creationId xmlns:a16="http://schemas.microsoft.com/office/drawing/2014/main" id="{71DBD13B-4A7E-436A-A25A-62753A35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76400"/>
            <a:ext cx="441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Greedy approach</a:t>
            </a:r>
          </a:p>
          <a:p>
            <a:endParaRPr lang="en-US" altLang="en-US" sz="2400"/>
          </a:p>
          <a:p>
            <a:r>
              <a:rPr lang="en-US" altLang="en-US" sz="2400"/>
              <a:t>Dynamic programming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Iterative improvement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Backtracking 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Branch and bound</a:t>
            </a:r>
          </a:p>
          <a:p>
            <a:endParaRPr lang="en-US" altLang="en-US" sz="2400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D4383E9-7C4C-4C10-8316-A4B62A491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9C460D8-CDCF-40A0-AADF-0BCF2C60140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5DF2DD2E-3354-44F5-8A89-2144FA889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algorithms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D356C16F-AF3B-43F0-A9E3-509E387C3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good is the algorithm?</a:t>
            </a:r>
          </a:p>
          <a:p>
            <a:pPr lvl="1"/>
            <a:r>
              <a:rPr lang="en-US" altLang="en-US" sz="2400"/>
              <a:t>time efficiency</a:t>
            </a:r>
          </a:p>
          <a:p>
            <a:pPr lvl="1"/>
            <a:r>
              <a:rPr lang="en-US" altLang="en-US" sz="2400"/>
              <a:t>space efficiency</a:t>
            </a:r>
          </a:p>
          <a:p>
            <a:pPr lvl="1"/>
            <a:r>
              <a:rPr lang="en-US" altLang="en-US" sz="2400">
                <a:solidFill>
                  <a:srgbClr val="FF9933"/>
                </a:solidFill>
              </a:rPr>
              <a:t>correctness ignored in this course</a:t>
            </a:r>
          </a:p>
          <a:p>
            <a:endParaRPr lang="en-US" altLang="en-US">
              <a:solidFill>
                <a:srgbClr val="FF9933"/>
              </a:solidFill>
            </a:endParaRPr>
          </a:p>
          <a:p>
            <a:r>
              <a:rPr lang="en-US" altLang="en-US"/>
              <a:t>Does there exist a better algorithm?</a:t>
            </a:r>
          </a:p>
          <a:p>
            <a:pPr lvl="1"/>
            <a:r>
              <a:rPr lang="en-US" altLang="en-US" sz="2400"/>
              <a:t>lower bounds</a:t>
            </a:r>
          </a:p>
          <a:p>
            <a:pPr lvl="1"/>
            <a:r>
              <a:rPr lang="en-US" altLang="en-US" sz="2400"/>
              <a:t>optimality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249EC9F-00EA-4860-B5D4-D7E72BA06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6A7A39F-8CA8-4A95-84BE-851E6B78CD9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D069A9EC-95BF-4F35-B426-35C2666D8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problem types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55AD6E08-CF8B-4481-96FB-93C560F66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05800" cy="5362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sorting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searching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string processing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graph problems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combinatorial problems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geometric problems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numerical problems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29B3620-F35D-4886-9189-AED03CA98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D665232E-FDD6-4D84-9306-34F6F1EDE97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D75F1B29-D18A-4421-9F9F-DFE264CF8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(I)</a:t>
            </a:r>
            <a:endParaRPr lang="en-CA" altLang="en-US"/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EF8E0F2D-D269-4703-A510-0076800D2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077200" cy="490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Rearrange the items of a given list in ascending order.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Input: A sequence of n numbers &lt;a</a:t>
            </a:r>
            <a:r>
              <a:rPr lang="en-US" altLang="en-US" sz="1800" baseline="-25000"/>
              <a:t>1</a:t>
            </a:r>
            <a:r>
              <a:rPr lang="en-US" altLang="en-US" sz="1800"/>
              <a:t>, </a:t>
            </a:r>
            <a:r>
              <a:rPr lang="en-US" altLang="en-US" sz="1800" baseline="-25000"/>
              <a:t>  </a:t>
            </a:r>
            <a:r>
              <a:rPr lang="en-US" altLang="en-US" sz="1800"/>
              <a:t>a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i="1" baseline="-25000"/>
              <a:t>n</a:t>
            </a:r>
            <a:r>
              <a:rPr lang="en-US" altLang="en-US" sz="1800"/>
              <a:t>&gt;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Output: A reordering &lt;a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baseline="-25000"/>
              <a:t>1</a:t>
            </a:r>
            <a:r>
              <a:rPr lang="en-US" altLang="en-US" sz="1800"/>
              <a:t>, </a:t>
            </a:r>
            <a:r>
              <a:rPr lang="en-US" altLang="en-US" sz="1800" baseline="-25000"/>
              <a:t>  </a:t>
            </a:r>
            <a:r>
              <a:rPr lang="en-US" altLang="en-US" sz="1800"/>
              <a:t>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/>
              <a:t>n</a:t>
            </a:r>
            <a:r>
              <a:rPr lang="en-US" altLang="en-US" sz="1800"/>
              <a:t>&gt; of the input sequence such that 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/>
              <a:t>1</a:t>
            </a:r>
            <a:r>
              <a:rPr lang="en-US" altLang="en-US" sz="1800">
                <a:cs typeface="Times New Roman" panose="02020603050405020304" pitchFamily="18" charset="0"/>
              </a:rPr>
              <a:t>≤ </a:t>
            </a:r>
            <a:r>
              <a:rPr lang="en-US" altLang="en-US" sz="1800"/>
              <a:t>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/>
              <a:t>2 </a:t>
            </a:r>
            <a:r>
              <a:rPr lang="en-US" altLang="en-US" sz="1800">
                <a:cs typeface="Times New Roman" panose="02020603050405020304" pitchFamily="18" charset="0"/>
              </a:rPr>
              <a:t>≤</a:t>
            </a:r>
            <a:r>
              <a:rPr lang="en-US" altLang="en-US" sz="1800" i="1" baseline="-25000"/>
              <a:t> … </a:t>
            </a:r>
            <a:r>
              <a:rPr lang="en-US" altLang="en-US" sz="1800">
                <a:cs typeface="Times New Roman" panose="02020603050405020304" pitchFamily="18" charset="0"/>
              </a:rPr>
              <a:t>≤</a:t>
            </a:r>
            <a:r>
              <a:rPr lang="en-US" altLang="en-US" sz="1800" i="1" baseline="-25000"/>
              <a:t> </a:t>
            </a:r>
            <a:r>
              <a:rPr lang="en-US" altLang="en-US" sz="1800"/>
              <a:t>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/>
              <a:t>n.</a:t>
            </a: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000"/>
              <a:t>Why sorting?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Help searching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Algorithms often use sorting as a key subroutine.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Sorting key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 specially chosen piece of information used to guide sorting. E.g., sort student records by names.</a:t>
            </a:r>
            <a:endParaRPr lang="en-CA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6E174D7-8904-4911-B18A-BB3A0C287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283FE969-AA14-4F14-B4C2-61F5740EC81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689F293C-D692-46D6-B551-8D2EF540A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(II)</a:t>
            </a:r>
            <a:endParaRPr lang="en-CA" altLang="en-US"/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C162B4B5-3D3B-4376-A553-2BB00751D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Examples of sorting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hlinkClick r:id="rId3" action="ppaction://hlinksldjump"/>
              </a:rPr>
              <a:t>Selection sort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600"/>
              <a:t>Bubble sort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Insertion sort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Merge sort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Heap sort …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Evaluate sorting algorithm complexity: the number of key comparisons.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Two properties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olidFill>
                  <a:schemeClr val="folHlink"/>
                </a:solidFill>
              </a:rPr>
              <a:t>Stability</a:t>
            </a:r>
            <a:r>
              <a:rPr lang="en-US" altLang="en-US" sz="1600"/>
              <a:t>: A sorting algorithm is called stable if it preserves the relative order of any two equal elements in its input.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olidFill>
                  <a:schemeClr val="folHlink"/>
                </a:solidFill>
              </a:rPr>
              <a:t>In place</a:t>
            </a:r>
            <a:r>
              <a:rPr lang="en-US" altLang="en-US" sz="1600"/>
              <a:t> : A sorting algorithm is in place if it does not require extra memory, except, possibly for a few memory units.</a:t>
            </a:r>
            <a:endParaRPr lang="en-CA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38907A2-D9A9-4F02-A42B-377FE6365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8826521-0CB3-4BD9-B327-1E3F5AD96B9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768981E9-A0E3-4A0F-A4B4-718B78DEE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  <a:endParaRPr lang="en-CA" altLang="en-US"/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849BE207-2852-4CDA-AD3A-7EB752FBC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01000" cy="4114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b="0"/>
              <a:t>Algorithm</a:t>
            </a:r>
            <a:r>
              <a:rPr lang="en-US" altLang="en-US"/>
              <a:t> </a:t>
            </a:r>
            <a:r>
              <a:rPr lang="en-US" altLang="en-US" sz="1800" i="1"/>
              <a:t>SelectionSort(A[0..n-1])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rgbClr val="FF9933"/>
                </a:solidFill>
              </a:rPr>
              <a:t>//The algorithm sorts a given array by selection sort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rgbClr val="FF9933"/>
                </a:solidFill>
              </a:rPr>
              <a:t>//Input: An array A[0..n-1] of orderable elements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rgbClr val="FF9933"/>
                </a:solidFill>
              </a:rPr>
              <a:t>//Output: Array A[0..n-1] sorted in ascending order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for i </a:t>
            </a:r>
            <a:r>
              <a:rPr lang="en-US" altLang="en-US" sz="1800">
                <a:sym typeface="Wingdings" panose="05000000000000000000" pitchFamily="2" charset="2"/>
              </a:rPr>
              <a:t> 0 to n – 2 do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	min  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	for j  i + 1 to n – 1 do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		if A[j] &lt; A[min] 	</a:t>
            </a:r>
            <a:endParaRPr lang="en-US" altLang="en-US" sz="1400">
              <a:solidFill>
                <a:srgbClr val="009900"/>
              </a:solidFill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			min  j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	swap A[i] and A[min]</a:t>
            </a:r>
            <a:endParaRPr lang="en-CA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49D52-78B7-4E52-BC07-C64B101AC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D9CD177-7B27-4978-B15B-CB8770A5F79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03434DAB-4C04-44E1-9B31-77A76A2C0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</a:t>
            </a:r>
            <a:endParaRPr lang="en-CA" altLang="en-US"/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A1806510-F509-40B8-A338-E8E4F140C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Find a given value, called a </a:t>
            </a:r>
            <a:r>
              <a:rPr lang="en-US" altLang="en-US">
                <a:solidFill>
                  <a:schemeClr val="folHlink"/>
                </a:solidFill>
              </a:rPr>
              <a:t>search key</a:t>
            </a:r>
            <a:r>
              <a:rPr lang="en-US" altLang="en-US"/>
              <a:t>, in a given set.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Examples of searching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Sequential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Binary search 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CA" altLang="en-US"/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D54A528A-AECB-4D8F-9350-39C69EBC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0"/>
            <a:ext cx="62484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Input: sorted array a_i &lt; … &lt; a_j and key x;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m </a:t>
            </a:r>
            <a:r>
              <a:rPr lang="en-US" altLang="en-US">
                <a:sym typeface="Wingdings" panose="05000000000000000000" pitchFamily="2" charset="2"/>
              </a:rPr>
              <a:t></a:t>
            </a:r>
            <a:r>
              <a:rPr lang="en-US" altLang="en-US"/>
              <a:t>(i+j)/2;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while i &lt; j and x != a_m do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     if x &lt; a_m then j </a:t>
            </a:r>
            <a:r>
              <a:rPr lang="en-US" altLang="en-US">
                <a:sym typeface="Wingdings" panose="05000000000000000000" pitchFamily="2" charset="2"/>
              </a:rPr>
              <a:t></a:t>
            </a:r>
            <a:r>
              <a:rPr lang="en-US" altLang="en-US"/>
              <a:t> m-1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                      else  i </a:t>
            </a:r>
            <a:r>
              <a:rPr lang="en-US" altLang="en-US">
                <a:sym typeface="Wingdings" panose="05000000000000000000" pitchFamily="2" charset="2"/>
              </a:rPr>
              <a:t> m+1;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ym typeface="Wingdings" panose="05000000000000000000" pitchFamily="2" charset="2"/>
              </a:rPr>
              <a:t> if x = a_m then output a_m;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 altLang="en-US">
              <a:sym typeface="Wingdings" panose="05000000000000000000" pitchFamily="2" charset="2"/>
            </a:endParaRPr>
          </a:p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FFFF99"/>
                </a:solidFill>
                <a:sym typeface="Wingdings" panose="05000000000000000000" pitchFamily="2" charset="2"/>
              </a:rPr>
              <a:t>Time: O(log n)</a:t>
            </a:r>
            <a:endParaRPr lang="en-US" altLang="en-US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F3ED8-AE8F-4831-A309-FE4D63896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3BC3286-8E67-4D80-87D1-12CF9CE35E1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89B4F555-144C-428B-A84C-36C229CF4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Processing</a:t>
            </a:r>
            <a:endParaRPr lang="en-CA" altLang="en-US"/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213D80C9-781B-4162-AF18-AB5FB38E4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string is a sequence of characters from an alphabet. </a:t>
            </a:r>
          </a:p>
          <a:p>
            <a:r>
              <a:rPr lang="en-US" altLang="en-US"/>
              <a:t>Text strings: letters, numbers, and special characters.</a:t>
            </a:r>
          </a:p>
          <a:p>
            <a:r>
              <a:rPr lang="en-US" altLang="en-US"/>
              <a:t>String matching: searching for a given word/pattern in a text.</a:t>
            </a:r>
            <a:endParaRPr lang="en-CA" altLang="en-US"/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FA3F67C8-3225-4AF3-B047-572894C2B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7239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4953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09700" indent="-4953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66900" indent="-4953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24100" indent="-4953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81300" indent="-495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38500" indent="-495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95700" indent="-495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52900" indent="-495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Examples:</a:t>
            </a:r>
          </a:p>
          <a:p>
            <a:pPr>
              <a:spcBef>
                <a:spcPct val="50000"/>
              </a:spcBef>
              <a:buFontTx/>
              <a:buAutoNum type="romanLcParenBoth"/>
            </a:pPr>
            <a:r>
              <a:rPr lang="en-US" altLang="en-US"/>
              <a:t>searching for a word or phrase on WWW or in a Word document</a:t>
            </a:r>
          </a:p>
          <a:p>
            <a:pPr>
              <a:spcBef>
                <a:spcPct val="50000"/>
              </a:spcBef>
              <a:buFontTx/>
              <a:buAutoNum type="romanLcParenBoth"/>
            </a:pPr>
            <a:r>
              <a:rPr lang="en-US" altLang="en-US"/>
              <a:t>searching for a short read in the reference genomic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76C8890-26E7-408C-858A-B5602628A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E93702E-BCA8-49BB-BE05-8D46A11669B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F1B67BC0-3523-4C3D-A172-17DCF1A96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Problems</a:t>
            </a:r>
            <a:endParaRPr lang="en-CA" altLang="en-US"/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6171F8F2-44CB-486D-A0D9-DF8FA0924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Informal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 graph is a collection of points called </a:t>
            </a:r>
            <a:r>
              <a:rPr lang="en-US" altLang="en-US" sz="2200">
                <a:solidFill>
                  <a:srgbClr val="FF9933"/>
                </a:solidFill>
              </a:rPr>
              <a:t>vertices</a:t>
            </a:r>
            <a:r>
              <a:rPr lang="en-US" altLang="en-US" sz="2200"/>
              <a:t>, some of which are connected by line segments called </a:t>
            </a:r>
            <a:r>
              <a:rPr lang="en-US" altLang="en-US" sz="2200">
                <a:solidFill>
                  <a:srgbClr val="FF9933"/>
                </a:solidFill>
              </a:rPr>
              <a:t>edges</a:t>
            </a:r>
            <a:r>
              <a:rPr lang="en-US" altLang="en-US" sz="22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Modeling real-life problems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Modeling WWW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Communication networks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Project scheduling …</a:t>
            </a:r>
            <a:endParaRPr lang="en-CA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Examples of graph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Graph traversal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Shortest-path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Topological sorting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5F55BE-C114-494D-ACC2-733857A17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92E563A-BA90-4AA9-A452-921881D7974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37CE6F97-82E6-48A4-9B41-218988A40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98438"/>
            <a:ext cx="8151812" cy="685800"/>
          </a:xfrm>
        </p:spPr>
        <p:txBody>
          <a:bodyPr/>
          <a:lstStyle/>
          <a:p>
            <a:r>
              <a:rPr lang="en-US" altLang="en-US"/>
              <a:t>Fundamental data structures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127727E3-9BCB-45AE-B6F9-04A7D0B936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267200" cy="5562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800"/>
              <a:t> list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array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linked list</a:t>
            </a:r>
          </a:p>
          <a:p>
            <a:pPr lvl="1">
              <a:lnSpc>
                <a:spcPct val="130000"/>
              </a:lnSpc>
            </a:pPr>
            <a:r>
              <a:rPr lang="en-US" altLang="en-US" sz="2800"/>
              <a:t>string 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 stack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 queue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 priority queue/heap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br>
              <a:rPr lang="en-US" altLang="en-US" sz="2000"/>
            </a:b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200"/>
          </a:p>
        </p:txBody>
      </p:sp>
      <p:sp>
        <p:nvSpPr>
          <p:cNvPr id="315396" name="Rectangle 4">
            <a:extLst>
              <a:ext uri="{FF2B5EF4-FFF2-40B4-BE49-F238E27FC236}">
                <a16:creationId xmlns:a16="http://schemas.microsoft.com/office/drawing/2014/main" id="{9E30212A-99BD-412E-BE46-F594A10F9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219200"/>
            <a:ext cx="419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2800"/>
              <a:t>graph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tree and binary tree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set and dictionary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468E7CE-3D61-476B-AA21-05775D922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2D353F0-3197-41A6-9646-12B8AB70A83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5D376639-BF01-409B-831B-F9D552D03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/>
              <a:t>Algorithm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6E1153EB-9080-45F0-81F3-0763F1093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9053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sz="2800"/>
              <a:t>An </a:t>
            </a:r>
            <a:r>
              <a:rPr lang="en-US" altLang="en-US" sz="2800" i="1" u="sng"/>
              <a:t>algorithm</a:t>
            </a:r>
            <a:r>
              <a:rPr lang="en-US" altLang="en-US" sz="2800"/>
              <a:t> is a sequence of unambiguous instructions for solving a problem, i.e., for obtaining a required output for any legitimate input in a finite amount of time.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E7513F2E-56E5-4FD5-AFB2-D9390B282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313" y="6218238"/>
            <a:ext cx="1841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CFAA67FE-C7AE-4DAC-A8E9-6A1D4722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6781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/>
              <a:t> Can be represented various forms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/>
              <a:t> Unambiguity/clearness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/>
              <a:t> Effectiveness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/>
              <a:t> Finiteness/termination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/>
              <a:t> Correctness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40522A39-D2F4-43E6-AE60-919FDB787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1C4B08D-9FC3-45D4-94E6-7EAF7ADE1CF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6AC19D41-F23F-48FB-823D-02286804D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Data Structures</a:t>
            </a:r>
            <a:endParaRPr lang="en-CA" altLang="en-US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F5FB2AAE-2865-4B99-8020-63574C4E6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57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FF9933"/>
                </a:solidFill>
              </a:rPr>
              <a:t>Arrays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 sequence of n items of the same data type that are stored contiguously in computer memory and made accessible by specifying a value of the array’s index.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FF9933"/>
                </a:solidFill>
              </a:rPr>
              <a:t>Linked List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 sequence of zero or more nodes each containing two kinds of information: some data and one or more links called pointers to other nodes of the linked list.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Singly linked list (next pointer)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Doubly linked list (next + previous pointers)</a:t>
            </a:r>
            <a:endParaRPr lang="en-CA" altLang="en-US" sz="1800"/>
          </a:p>
        </p:txBody>
      </p:sp>
      <p:sp>
        <p:nvSpPr>
          <p:cNvPr id="290820" name="Rectangle 4">
            <a:extLst>
              <a:ext uri="{FF2B5EF4-FFF2-40B4-BE49-F238E27FC236}">
                <a16:creationId xmlns:a16="http://schemas.microsoft.com/office/drawing/2014/main" id="{2EB30C51-65A1-4343-A959-FC959F0EE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764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Arrays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</a:rPr>
              <a:t>fixed length (need preliminary reservation of memory)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</a:rPr>
              <a:t>contiguous memory locations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</a:rPr>
              <a:t>direct access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</a:rPr>
              <a:t>Insert/delete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Linked Lists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</a:rPr>
              <a:t>dynamic length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</a:rPr>
              <a:t>arbitrary memory locations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</a:rPr>
              <a:t>access by following links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</a:rPr>
              <a:t>Insert/delete</a:t>
            </a:r>
            <a:endParaRPr lang="en-CA" altLang="en-US" sz="1800">
              <a:latin typeface="Tahoma" panose="020B0604030504040204" pitchFamily="34" charset="0"/>
            </a:endParaRPr>
          </a:p>
        </p:txBody>
      </p:sp>
      <p:grpSp>
        <p:nvGrpSpPr>
          <p:cNvPr id="290841" name="Group 25">
            <a:extLst>
              <a:ext uri="{FF2B5EF4-FFF2-40B4-BE49-F238E27FC236}">
                <a16:creationId xmlns:a16="http://schemas.microsoft.com/office/drawing/2014/main" id="{596F3485-D498-481B-81A0-1A3A850EC40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791200"/>
            <a:ext cx="2895600" cy="488950"/>
            <a:chOff x="1728" y="3792"/>
            <a:chExt cx="1824" cy="308"/>
          </a:xfrm>
        </p:grpSpPr>
        <p:grpSp>
          <p:nvGrpSpPr>
            <p:cNvPr id="290839" name="Group 23">
              <a:extLst>
                <a:ext uri="{FF2B5EF4-FFF2-40B4-BE49-F238E27FC236}">
                  <a16:creationId xmlns:a16="http://schemas.microsoft.com/office/drawing/2014/main" id="{3DAA190F-A1E3-4C95-B25C-21C79D083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792"/>
              <a:ext cx="1824" cy="308"/>
              <a:chOff x="1728" y="3792"/>
              <a:chExt cx="1824" cy="308"/>
            </a:xfrm>
          </p:grpSpPr>
          <p:sp>
            <p:nvSpPr>
              <p:cNvPr id="290834" name="Text Box 18">
                <a:extLst>
                  <a:ext uri="{FF2B5EF4-FFF2-40B4-BE49-F238E27FC236}">
                    <a16:creationId xmlns:a16="http://schemas.microsoft.com/office/drawing/2014/main" id="{C5F496FD-2ADF-46E6-A789-22D838097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7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…</a:t>
                </a:r>
              </a:p>
            </p:txBody>
          </p:sp>
          <p:grpSp>
            <p:nvGrpSpPr>
              <p:cNvPr id="290838" name="Group 22">
                <a:extLst>
                  <a:ext uri="{FF2B5EF4-FFF2-40B4-BE49-F238E27FC236}">
                    <a16:creationId xmlns:a16="http://schemas.microsoft.com/office/drawing/2014/main" id="{49532F04-B956-40F6-89F4-F7729D4635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3888"/>
                <a:ext cx="1824" cy="212"/>
                <a:chOff x="1728" y="3888"/>
                <a:chExt cx="1824" cy="212"/>
              </a:xfrm>
            </p:grpSpPr>
            <p:grpSp>
              <p:nvGrpSpPr>
                <p:cNvPr id="290824" name="Group 8">
                  <a:extLst>
                    <a:ext uri="{FF2B5EF4-FFF2-40B4-BE49-F238E27FC236}">
                      <a16:creationId xmlns:a16="http://schemas.microsoft.com/office/drawing/2014/main" id="{A178BBF4-5539-4D29-BD85-D14B5464EA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6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290821" name="Rectangle 5">
                    <a:extLst>
                      <a:ext uri="{FF2B5EF4-FFF2-40B4-BE49-F238E27FC236}">
                        <a16:creationId xmlns:a16="http://schemas.microsoft.com/office/drawing/2014/main" id="{DE8C9A33-8EA2-4BA1-88E5-3055BA718D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0822" name="Line 6">
                    <a:extLst>
                      <a:ext uri="{FF2B5EF4-FFF2-40B4-BE49-F238E27FC236}">
                        <a16:creationId xmlns:a16="http://schemas.microsoft.com/office/drawing/2014/main" id="{47936E3C-5EBE-4731-9A29-3EE8A3337C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88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0825" name="Group 9">
                  <a:extLst>
                    <a:ext uri="{FF2B5EF4-FFF2-40B4-BE49-F238E27FC236}">
                      <a16:creationId xmlns:a16="http://schemas.microsoft.com/office/drawing/2014/main" id="{BB7594AA-FDE3-45DF-B291-EAC24B6A87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4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290826" name="Rectangle 10">
                    <a:extLst>
                      <a:ext uri="{FF2B5EF4-FFF2-40B4-BE49-F238E27FC236}">
                        <a16:creationId xmlns:a16="http://schemas.microsoft.com/office/drawing/2014/main" id="{9269FB54-FE33-43FF-9EEA-E35502252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0827" name="Line 11">
                    <a:extLst>
                      <a:ext uri="{FF2B5EF4-FFF2-40B4-BE49-F238E27FC236}">
                        <a16:creationId xmlns:a16="http://schemas.microsoft.com/office/drawing/2014/main" id="{1C7BD3B0-D220-49B8-9F2F-8BC02CCE31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88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0828" name="Group 12">
                  <a:extLst>
                    <a:ext uri="{FF2B5EF4-FFF2-40B4-BE49-F238E27FC236}">
                      <a16:creationId xmlns:a16="http://schemas.microsoft.com/office/drawing/2014/main" id="{029DCE91-A157-4061-8992-ABD9313BE3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6" y="3888"/>
                  <a:ext cx="336" cy="192"/>
                  <a:chOff x="1776" y="3888"/>
                  <a:chExt cx="336" cy="192"/>
                </a:xfrm>
              </p:grpSpPr>
              <p:sp>
                <p:nvSpPr>
                  <p:cNvPr id="290829" name="Rectangle 13">
                    <a:extLst>
                      <a:ext uri="{FF2B5EF4-FFF2-40B4-BE49-F238E27FC236}">
                        <a16:creationId xmlns:a16="http://schemas.microsoft.com/office/drawing/2014/main" id="{10F996E0-BC5A-43D5-B095-6087C336E6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888"/>
                    <a:ext cx="336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0830" name="Line 14">
                    <a:extLst>
                      <a:ext uri="{FF2B5EF4-FFF2-40B4-BE49-F238E27FC236}">
                        <a16:creationId xmlns:a16="http://schemas.microsoft.com/office/drawing/2014/main" id="{4B3FF1A8-90C4-4FE5-823C-09D992574D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8" y="388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0831" name="Line 15">
                  <a:extLst>
                    <a:ext uri="{FF2B5EF4-FFF2-40B4-BE49-F238E27FC236}">
                      <a16:creationId xmlns:a16="http://schemas.microsoft.com/office/drawing/2014/main" id="{68D60484-DD31-418F-99C6-8C2508C017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39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832" name="Line 16">
                  <a:extLst>
                    <a:ext uri="{FF2B5EF4-FFF2-40B4-BE49-F238E27FC236}">
                      <a16:creationId xmlns:a16="http://schemas.microsoft.com/office/drawing/2014/main" id="{A9099B11-78DB-4CF3-9075-993CF32214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833" name="Line 17">
                  <a:extLst>
                    <a:ext uri="{FF2B5EF4-FFF2-40B4-BE49-F238E27FC236}">
                      <a16:creationId xmlns:a16="http://schemas.microsoft.com/office/drawing/2014/main" id="{89AA71A5-0721-4389-8184-0AEEC5976C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39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835" name="Text Box 19">
                  <a:extLst>
                    <a:ext uri="{FF2B5EF4-FFF2-40B4-BE49-F238E27FC236}">
                      <a16:creationId xmlns:a16="http://schemas.microsoft.com/office/drawing/2014/main" id="{27868074-1CB7-41D0-83E1-1F0DACA8E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3888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a1</a:t>
                  </a:r>
                </a:p>
              </p:txBody>
            </p:sp>
            <p:sp>
              <p:nvSpPr>
                <p:cNvPr id="290836" name="Text Box 20">
                  <a:extLst>
                    <a:ext uri="{FF2B5EF4-FFF2-40B4-BE49-F238E27FC236}">
                      <a16:creationId xmlns:a16="http://schemas.microsoft.com/office/drawing/2014/main" id="{B1E1BA03-A26C-4E1C-99DF-3A879EA540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" y="3888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an</a:t>
                  </a:r>
                </a:p>
              </p:txBody>
            </p:sp>
            <p:sp>
              <p:nvSpPr>
                <p:cNvPr id="290837" name="Text Box 21">
                  <a:extLst>
                    <a:ext uri="{FF2B5EF4-FFF2-40B4-BE49-F238E27FC236}">
                      <a16:creationId xmlns:a16="http://schemas.microsoft.com/office/drawing/2014/main" id="{9D41B230-5E76-4519-84B0-B23FD4C87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6" y="3888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1600"/>
                    <a:t>a2</a:t>
                  </a:r>
                </a:p>
              </p:txBody>
            </p:sp>
          </p:grpSp>
        </p:grpSp>
        <p:sp>
          <p:nvSpPr>
            <p:cNvPr id="290840" name="Text Box 24">
              <a:extLst>
                <a:ext uri="{FF2B5EF4-FFF2-40B4-BE49-F238E27FC236}">
                  <a16:creationId xmlns:a16="http://schemas.microsoft.com/office/drawing/2014/main" id="{3FA736DF-DA45-4CE3-A697-65B2B24CB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92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48A08C6-1D92-4B06-B0FE-810A7AB1B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F3C1A19-923E-4D25-A228-EB63BAF9262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7C6DC894-2E3C-4027-A4D6-62DE12250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Stacks and Queues</a:t>
            </a:r>
            <a:endParaRPr lang="en-CA" altLang="en-US" sz="3200"/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FFC4CD54-666B-4C52-87E5-5EDF9917D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altLang="en-US" sz="2000">
                <a:solidFill>
                  <a:srgbClr val="FF9933"/>
                </a:solidFill>
              </a:rPr>
              <a:t>Stacks</a:t>
            </a:r>
          </a:p>
          <a:p>
            <a:pPr lvl="1"/>
            <a:r>
              <a:rPr lang="en-US" altLang="en-US"/>
              <a:t>A stack of plates </a:t>
            </a:r>
          </a:p>
          <a:p>
            <a:pPr lvl="2"/>
            <a:r>
              <a:rPr lang="en-US" altLang="en-US" sz="2000"/>
              <a:t>insertion/deletion can be done only at the top.</a:t>
            </a:r>
          </a:p>
          <a:p>
            <a:pPr lvl="2"/>
            <a:r>
              <a:rPr lang="en-US" altLang="en-US" sz="2000"/>
              <a:t>LIFO</a:t>
            </a:r>
          </a:p>
          <a:p>
            <a:pPr lvl="1"/>
            <a:r>
              <a:rPr lang="en-US" altLang="en-US"/>
              <a:t>Two operations (push and pop)</a:t>
            </a:r>
          </a:p>
          <a:p>
            <a:r>
              <a:rPr lang="en-US" altLang="en-US" sz="2000">
                <a:solidFill>
                  <a:srgbClr val="FF9933"/>
                </a:solidFill>
              </a:rPr>
              <a:t>Queues</a:t>
            </a:r>
          </a:p>
          <a:p>
            <a:pPr lvl="1"/>
            <a:r>
              <a:rPr lang="en-US" altLang="en-US"/>
              <a:t>A queue of customers waiting for services </a:t>
            </a:r>
          </a:p>
          <a:p>
            <a:pPr lvl="2"/>
            <a:r>
              <a:rPr lang="en-US" altLang="en-US" sz="2000"/>
              <a:t>Insertion/enqueue  from the rear and deletion/dequeue from the front.</a:t>
            </a:r>
          </a:p>
          <a:p>
            <a:pPr lvl="2"/>
            <a:r>
              <a:rPr lang="en-US" altLang="en-US" sz="2000"/>
              <a:t>FIFO</a:t>
            </a:r>
          </a:p>
          <a:p>
            <a:pPr lvl="1"/>
            <a:r>
              <a:rPr lang="en-US" altLang="en-US"/>
              <a:t>Two operations (enqueue and dequeue)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B71CD8CD-8CAA-43CD-BB0E-A752F3A9E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C8B6432-2B87-4570-990F-83D48397063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AEE1EE2F-AE8A-454C-86A1-769B1D263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Priority Queue and Heap</a:t>
            </a:r>
            <a:endParaRPr lang="en-CA" altLang="en-US" sz="3200"/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58BB0F8B-4297-404B-A4F5-B3D4B240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7696200" cy="343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 sz="2800">
                <a:solidFill>
                  <a:srgbClr val="FF9933"/>
                </a:solidFill>
                <a:latin typeface="Tahoma" panose="020B0604030504040204" pitchFamily="34" charset="0"/>
              </a:rPr>
              <a:t>Priority queues</a:t>
            </a:r>
            <a:r>
              <a:rPr lang="en-US" altLang="en-US" sz="2800">
                <a:latin typeface="Tahoma" panose="020B0604030504040204" pitchFamily="34" charset="0"/>
              </a:rPr>
              <a:t> (implemented using </a:t>
            </a:r>
            <a:r>
              <a:rPr lang="en-US" altLang="en-US" sz="2800">
                <a:solidFill>
                  <a:srgbClr val="FF9933"/>
                </a:solidFill>
                <a:latin typeface="Tahoma" panose="020B0604030504040204" pitchFamily="34" charset="0"/>
              </a:rPr>
              <a:t>heaps</a:t>
            </a:r>
            <a:r>
              <a:rPr lang="en-US" altLang="en-US" sz="2800">
                <a:latin typeface="Tahoma" panose="020B0604030504040204" pitchFamily="34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A data structure for maintaining a </a:t>
            </a:r>
            <a:r>
              <a:rPr lang="en-US" altLang="en-US">
                <a:solidFill>
                  <a:srgbClr val="FF6600"/>
                </a:solidFill>
                <a:latin typeface="Tahoma" panose="020B0604030504040204" pitchFamily="34" charset="0"/>
              </a:rPr>
              <a:t>set</a:t>
            </a:r>
            <a:r>
              <a:rPr lang="en-US" altLang="en-US">
                <a:latin typeface="Tahoma" panose="020B0604030504040204" pitchFamily="34" charset="0"/>
              </a:rPr>
              <a:t> of elements, each associated with a key/priority, with the following operations</a:t>
            </a:r>
          </a:p>
          <a:p>
            <a:pPr lvl="2" algn="l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 Finding the element with the highest priority</a:t>
            </a:r>
          </a:p>
          <a:p>
            <a:pPr lvl="2" algn="l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 Deleting the element with the highest priority</a:t>
            </a:r>
          </a:p>
          <a:p>
            <a:pPr lvl="2" algn="l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 Inserting a new element</a:t>
            </a:r>
            <a:endParaRPr lang="en-US" altLang="en-US">
              <a:latin typeface="Tahoma" panose="020B0604030504040204" pitchFamily="34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>
                <a:latin typeface="Tahoma" panose="020B0604030504040204" pitchFamily="34" charset="0"/>
              </a:rPr>
              <a:t> Scheduling jobs on a shared computer</a:t>
            </a:r>
            <a:endParaRPr lang="en-CA" altLang="en-US">
              <a:latin typeface="Tahoma" panose="020B0604030504040204" pitchFamily="34" charset="0"/>
            </a:endParaRPr>
          </a:p>
        </p:txBody>
      </p:sp>
      <p:grpSp>
        <p:nvGrpSpPr>
          <p:cNvPr id="294939" name="Group 27">
            <a:extLst>
              <a:ext uri="{FF2B5EF4-FFF2-40B4-BE49-F238E27FC236}">
                <a16:creationId xmlns:a16="http://schemas.microsoft.com/office/drawing/2014/main" id="{8AC266A4-F566-43C9-B10D-22064124276F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495800"/>
            <a:ext cx="1600200" cy="990600"/>
            <a:chOff x="4368" y="2880"/>
            <a:chExt cx="1008" cy="624"/>
          </a:xfrm>
        </p:grpSpPr>
        <p:sp>
          <p:nvSpPr>
            <p:cNvPr id="294916" name="Oval 4">
              <a:extLst>
                <a:ext uri="{FF2B5EF4-FFF2-40B4-BE49-F238E27FC236}">
                  <a16:creationId xmlns:a16="http://schemas.microsoft.com/office/drawing/2014/main" id="{7F785A95-97DD-498C-89F9-B80DCC698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9</a:t>
              </a:r>
            </a:p>
          </p:txBody>
        </p:sp>
        <p:sp>
          <p:nvSpPr>
            <p:cNvPr id="294917" name="Oval 5">
              <a:extLst>
                <a:ext uri="{FF2B5EF4-FFF2-40B4-BE49-F238E27FC236}">
                  <a16:creationId xmlns:a16="http://schemas.microsoft.com/office/drawing/2014/main" id="{0CF48F8E-89F0-4008-85DB-8E7ACF69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4918" name="Oval 6">
              <a:extLst>
                <a:ext uri="{FF2B5EF4-FFF2-40B4-BE49-F238E27FC236}">
                  <a16:creationId xmlns:a16="http://schemas.microsoft.com/office/drawing/2014/main" id="{0BE3FED8-35B6-41F0-A0B8-E44780F4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4919" name="Oval 7">
              <a:extLst>
                <a:ext uri="{FF2B5EF4-FFF2-40B4-BE49-F238E27FC236}">
                  <a16:creationId xmlns:a16="http://schemas.microsoft.com/office/drawing/2014/main" id="{A30C0F4D-DD16-4619-9B84-FED120119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4920" name="Oval 8">
              <a:extLst>
                <a:ext uri="{FF2B5EF4-FFF2-40B4-BE49-F238E27FC236}">
                  <a16:creationId xmlns:a16="http://schemas.microsoft.com/office/drawing/2014/main" id="{9D9851F7-82FC-4689-968D-C51D1F34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4921" name="Oval 9">
              <a:extLst>
                <a:ext uri="{FF2B5EF4-FFF2-40B4-BE49-F238E27FC236}">
                  <a16:creationId xmlns:a16="http://schemas.microsoft.com/office/drawing/2014/main" id="{E6E6FEBD-ABB3-4682-B51C-96284CB61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3</a:t>
              </a:r>
            </a:p>
          </p:txBody>
        </p:sp>
        <p:cxnSp>
          <p:nvCxnSpPr>
            <p:cNvPr id="294923" name="AutoShape 11">
              <a:extLst>
                <a:ext uri="{FF2B5EF4-FFF2-40B4-BE49-F238E27FC236}">
                  <a16:creationId xmlns:a16="http://schemas.microsoft.com/office/drawing/2014/main" id="{02A8603C-3713-4717-8006-370C56427570}"/>
                </a:ext>
              </a:extLst>
            </p:cNvPr>
            <p:cNvCxnSpPr>
              <a:cxnSpLocks noChangeShapeType="1"/>
              <a:stCxn id="294916" idx="2"/>
              <a:endCxn id="294917" idx="7"/>
            </p:cNvCxnSpPr>
            <p:nvPr/>
          </p:nvCxnSpPr>
          <p:spPr bwMode="auto">
            <a:xfrm flipH="1">
              <a:off x="4676" y="2976"/>
              <a:ext cx="172" cy="12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924" name="AutoShape 12">
              <a:extLst>
                <a:ext uri="{FF2B5EF4-FFF2-40B4-BE49-F238E27FC236}">
                  <a16:creationId xmlns:a16="http://schemas.microsoft.com/office/drawing/2014/main" id="{EC5D98A4-1FE3-48AE-9CDE-1593F9FA6CA8}"/>
                </a:ext>
              </a:extLst>
            </p:cNvPr>
            <p:cNvCxnSpPr>
              <a:cxnSpLocks noChangeShapeType="1"/>
              <a:stCxn id="294916" idx="6"/>
              <a:endCxn id="294918" idx="1"/>
            </p:cNvCxnSpPr>
            <p:nvPr/>
          </p:nvCxnSpPr>
          <p:spPr bwMode="auto">
            <a:xfrm>
              <a:off x="5040" y="2976"/>
              <a:ext cx="172" cy="124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927" name="AutoShape 15">
              <a:extLst>
                <a:ext uri="{FF2B5EF4-FFF2-40B4-BE49-F238E27FC236}">
                  <a16:creationId xmlns:a16="http://schemas.microsoft.com/office/drawing/2014/main" id="{25E41094-BB7C-43EF-8B29-BAD2F502680F}"/>
                </a:ext>
              </a:extLst>
            </p:cNvPr>
            <p:cNvCxnSpPr>
              <a:cxnSpLocks noChangeShapeType="1"/>
              <a:stCxn id="294917" idx="3"/>
              <a:endCxn id="294919" idx="0"/>
            </p:cNvCxnSpPr>
            <p:nvPr/>
          </p:nvCxnSpPr>
          <p:spPr bwMode="auto">
            <a:xfrm flipH="1">
              <a:off x="4464" y="3236"/>
              <a:ext cx="76" cy="7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928" name="AutoShape 16">
              <a:extLst>
                <a:ext uri="{FF2B5EF4-FFF2-40B4-BE49-F238E27FC236}">
                  <a16:creationId xmlns:a16="http://schemas.microsoft.com/office/drawing/2014/main" id="{D20346B4-B44F-4B57-8A2C-4E4F3A46EDAF}"/>
                </a:ext>
              </a:extLst>
            </p:cNvPr>
            <p:cNvCxnSpPr>
              <a:cxnSpLocks noChangeShapeType="1"/>
              <a:stCxn id="294917" idx="5"/>
              <a:endCxn id="294920" idx="0"/>
            </p:cNvCxnSpPr>
            <p:nvPr/>
          </p:nvCxnSpPr>
          <p:spPr bwMode="auto">
            <a:xfrm>
              <a:off x="4676" y="3236"/>
              <a:ext cx="76" cy="7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4929" name="AutoShape 17">
              <a:extLst>
                <a:ext uri="{FF2B5EF4-FFF2-40B4-BE49-F238E27FC236}">
                  <a16:creationId xmlns:a16="http://schemas.microsoft.com/office/drawing/2014/main" id="{FD879F79-7126-477B-BA19-4B0F8128B7FC}"/>
                </a:ext>
              </a:extLst>
            </p:cNvPr>
            <p:cNvCxnSpPr>
              <a:cxnSpLocks noChangeShapeType="1"/>
              <a:stCxn id="294918" idx="3"/>
              <a:endCxn id="294921" idx="0"/>
            </p:cNvCxnSpPr>
            <p:nvPr/>
          </p:nvCxnSpPr>
          <p:spPr bwMode="auto">
            <a:xfrm flipH="1">
              <a:off x="5136" y="3236"/>
              <a:ext cx="76" cy="76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4940" name="Group 28">
            <a:extLst>
              <a:ext uri="{FF2B5EF4-FFF2-40B4-BE49-F238E27FC236}">
                <a16:creationId xmlns:a16="http://schemas.microsoft.com/office/drawing/2014/main" id="{B5955004-F38B-42FC-9935-DE26606D0650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6019800"/>
            <a:ext cx="1828800" cy="304800"/>
            <a:chOff x="4176" y="3792"/>
            <a:chExt cx="1152" cy="192"/>
          </a:xfrm>
        </p:grpSpPr>
        <p:sp>
          <p:nvSpPr>
            <p:cNvPr id="294933" name="Rectangle 21">
              <a:extLst>
                <a:ext uri="{FF2B5EF4-FFF2-40B4-BE49-F238E27FC236}">
                  <a16:creationId xmlns:a16="http://schemas.microsoft.com/office/drawing/2014/main" id="{5B355035-809B-449C-89DF-A7752F23B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9</a:t>
              </a:r>
            </a:p>
          </p:txBody>
        </p:sp>
        <p:sp>
          <p:nvSpPr>
            <p:cNvPr id="294934" name="Rectangle 22">
              <a:extLst>
                <a:ext uri="{FF2B5EF4-FFF2-40B4-BE49-F238E27FC236}">
                  <a16:creationId xmlns:a16="http://schemas.microsoft.com/office/drawing/2014/main" id="{838FCA13-BC6E-4F52-B4B9-46C88032C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294935" name="Rectangle 23">
              <a:extLst>
                <a:ext uri="{FF2B5EF4-FFF2-40B4-BE49-F238E27FC236}">
                  <a16:creationId xmlns:a16="http://schemas.microsoft.com/office/drawing/2014/main" id="{5FBDF6FC-A33B-4E47-9F26-BF3A247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294936" name="Rectangle 24">
              <a:extLst>
                <a:ext uri="{FF2B5EF4-FFF2-40B4-BE49-F238E27FC236}">
                  <a16:creationId xmlns:a16="http://schemas.microsoft.com/office/drawing/2014/main" id="{3C7BBDA0-E1B8-4B54-8A77-33CA9F462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294937" name="Rectangle 25">
              <a:extLst>
                <a:ext uri="{FF2B5EF4-FFF2-40B4-BE49-F238E27FC236}">
                  <a16:creationId xmlns:a16="http://schemas.microsoft.com/office/drawing/2014/main" id="{BEAFC10F-40D8-4C5E-9CE8-2F503ABC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4938" name="Rectangle 26">
              <a:extLst>
                <a:ext uri="{FF2B5EF4-FFF2-40B4-BE49-F238E27FC236}">
                  <a16:creationId xmlns:a16="http://schemas.microsoft.com/office/drawing/2014/main" id="{FE326859-F8AC-427F-898F-3AA1B343F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E5084D7C-3697-45A5-B993-1C8C9F166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FD2DD83-9521-4A3D-92D9-61B64CBA045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882C0CF7-70B3-48ED-AB0F-1A4076997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</a:t>
            </a:r>
            <a:endParaRPr lang="en-CA" altLang="en-US"/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F10537AA-182C-4164-B1E8-E1640CCD0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Formal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graph </a:t>
            </a:r>
            <a:r>
              <a:rPr lang="en-US" altLang="en-US" sz="2400" i="1"/>
              <a:t>G = &lt;V, E&gt;</a:t>
            </a:r>
            <a:r>
              <a:rPr lang="en-US" altLang="en-US" sz="2400"/>
              <a:t> is defined by a pair of two sets: a finite set V of items called </a:t>
            </a:r>
            <a:r>
              <a:rPr lang="en-US" altLang="en-US" sz="2400">
                <a:solidFill>
                  <a:srgbClr val="FF9933"/>
                </a:solidFill>
              </a:rPr>
              <a:t>vertices</a:t>
            </a:r>
            <a:r>
              <a:rPr lang="en-US" altLang="en-US" sz="2400"/>
              <a:t> and a set E of vertex pairs called </a:t>
            </a:r>
            <a:r>
              <a:rPr lang="en-US" altLang="en-US" sz="2400">
                <a:solidFill>
                  <a:srgbClr val="FF9933"/>
                </a:solidFill>
              </a:rPr>
              <a:t>edges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9933"/>
                </a:solidFill>
              </a:rPr>
              <a:t>Undirected </a:t>
            </a:r>
            <a:r>
              <a:rPr lang="en-US" altLang="en-US"/>
              <a:t>and </a:t>
            </a:r>
            <a:r>
              <a:rPr lang="en-US" altLang="en-US">
                <a:solidFill>
                  <a:srgbClr val="FF9933"/>
                </a:solidFill>
              </a:rPr>
              <a:t>directed</a:t>
            </a:r>
            <a:r>
              <a:rPr lang="en-US" altLang="en-US"/>
              <a:t> graphs (</a:t>
            </a:r>
            <a:r>
              <a:rPr lang="en-US" altLang="en-US">
                <a:solidFill>
                  <a:srgbClr val="FF9933"/>
                </a:solidFill>
              </a:rPr>
              <a:t>digraphs</a:t>
            </a:r>
            <a:r>
              <a:rPr lang="en-US" altLang="en-US"/>
              <a:t>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What’s the maximum number of edges in an undirected graph with |V| vertices?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9933"/>
                </a:solidFill>
              </a:rPr>
              <a:t>Complete, dense,</a:t>
            </a:r>
            <a:r>
              <a:rPr lang="en-US" altLang="en-US">
                <a:solidFill>
                  <a:schemeClr val="folHlink"/>
                </a:solidFill>
              </a:rPr>
              <a:t> </a:t>
            </a:r>
            <a:r>
              <a:rPr lang="en-US" altLang="en-US"/>
              <a:t>and</a:t>
            </a:r>
            <a:r>
              <a:rPr lang="en-US" altLang="en-US">
                <a:solidFill>
                  <a:schemeClr val="folHlink"/>
                </a:solidFill>
              </a:rPr>
              <a:t> </a:t>
            </a:r>
            <a:r>
              <a:rPr lang="en-US" altLang="en-US">
                <a:solidFill>
                  <a:srgbClr val="FF9933"/>
                </a:solidFill>
              </a:rPr>
              <a:t>sparse</a:t>
            </a:r>
            <a:r>
              <a:rPr lang="en-US" altLang="en-US"/>
              <a:t> graphs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graph with every pair of its vertices connected by an edge is called complete, K</a:t>
            </a:r>
            <a:r>
              <a:rPr lang="en-US" altLang="en-US" sz="2400" baseline="-25000"/>
              <a:t>|V|</a:t>
            </a:r>
            <a:endParaRPr lang="en-CA" altLang="en-US" sz="2400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296989" name="Group 29">
            <a:extLst>
              <a:ext uri="{FF2B5EF4-FFF2-40B4-BE49-F238E27FC236}">
                <a16:creationId xmlns:a16="http://schemas.microsoft.com/office/drawing/2014/main" id="{73686F8D-8C7C-49B9-813E-EC9D4847022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334000"/>
            <a:ext cx="1066800" cy="914400"/>
            <a:chOff x="1440" y="3360"/>
            <a:chExt cx="672" cy="576"/>
          </a:xfrm>
        </p:grpSpPr>
        <p:sp>
          <p:nvSpPr>
            <p:cNvPr id="296964" name="Oval 4">
              <a:extLst>
                <a:ext uri="{FF2B5EF4-FFF2-40B4-BE49-F238E27FC236}">
                  <a16:creationId xmlns:a16="http://schemas.microsoft.com/office/drawing/2014/main" id="{12382511-A7D4-4545-8430-0B349805C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96965" name="Oval 5">
              <a:extLst>
                <a:ext uri="{FF2B5EF4-FFF2-40B4-BE49-F238E27FC236}">
                  <a16:creationId xmlns:a16="http://schemas.microsoft.com/office/drawing/2014/main" id="{B6C4C208-B31B-4B26-BF16-90A99B9F0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96966" name="Oval 6">
              <a:extLst>
                <a:ext uri="{FF2B5EF4-FFF2-40B4-BE49-F238E27FC236}">
                  <a16:creationId xmlns:a16="http://schemas.microsoft.com/office/drawing/2014/main" id="{FD1466A6-7607-49E2-B7C8-CC682C7E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96967" name="Oval 7">
              <a:extLst>
                <a:ext uri="{FF2B5EF4-FFF2-40B4-BE49-F238E27FC236}">
                  <a16:creationId xmlns:a16="http://schemas.microsoft.com/office/drawing/2014/main" id="{FE559E7D-718C-4269-8226-A39342DD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296968" name="AutoShape 8">
              <a:extLst>
                <a:ext uri="{FF2B5EF4-FFF2-40B4-BE49-F238E27FC236}">
                  <a16:creationId xmlns:a16="http://schemas.microsoft.com/office/drawing/2014/main" id="{0718F19A-19D9-4E4D-BDB0-B366A02874F2}"/>
                </a:ext>
              </a:extLst>
            </p:cNvPr>
            <p:cNvCxnSpPr>
              <a:cxnSpLocks noChangeShapeType="1"/>
              <a:stCxn id="296964" idx="4"/>
              <a:endCxn id="296966" idx="0"/>
            </p:cNvCxnSpPr>
            <p:nvPr/>
          </p:nvCxnSpPr>
          <p:spPr bwMode="auto">
            <a:xfrm>
              <a:off x="1536" y="355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69" name="AutoShape 9">
              <a:extLst>
                <a:ext uri="{FF2B5EF4-FFF2-40B4-BE49-F238E27FC236}">
                  <a16:creationId xmlns:a16="http://schemas.microsoft.com/office/drawing/2014/main" id="{B8E03C52-8CBB-417F-8844-CEEEB4AD9F8C}"/>
                </a:ext>
              </a:extLst>
            </p:cNvPr>
            <p:cNvCxnSpPr>
              <a:cxnSpLocks noChangeShapeType="1"/>
              <a:stCxn id="296964" idx="6"/>
              <a:endCxn id="296965" idx="2"/>
            </p:cNvCxnSpPr>
            <p:nvPr/>
          </p:nvCxnSpPr>
          <p:spPr bwMode="auto">
            <a:xfrm>
              <a:off x="1632" y="345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0" name="AutoShape 10">
              <a:extLst>
                <a:ext uri="{FF2B5EF4-FFF2-40B4-BE49-F238E27FC236}">
                  <a16:creationId xmlns:a16="http://schemas.microsoft.com/office/drawing/2014/main" id="{7A7AFCFB-A062-4AB5-BDD1-F3AB64B6913D}"/>
                </a:ext>
              </a:extLst>
            </p:cNvPr>
            <p:cNvCxnSpPr>
              <a:cxnSpLocks noChangeShapeType="1"/>
              <a:stCxn id="296966" idx="6"/>
              <a:endCxn id="296967" idx="2"/>
            </p:cNvCxnSpPr>
            <p:nvPr/>
          </p:nvCxnSpPr>
          <p:spPr bwMode="auto">
            <a:xfrm>
              <a:off x="1632" y="384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1" name="AutoShape 11">
              <a:extLst>
                <a:ext uri="{FF2B5EF4-FFF2-40B4-BE49-F238E27FC236}">
                  <a16:creationId xmlns:a16="http://schemas.microsoft.com/office/drawing/2014/main" id="{DCC8CC8A-BA64-465C-9A09-FD4BDD962B2A}"/>
                </a:ext>
              </a:extLst>
            </p:cNvPr>
            <p:cNvCxnSpPr>
              <a:cxnSpLocks noChangeShapeType="1"/>
              <a:stCxn id="296965" idx="4"/>
              <a:endCxn id="296967" idx="0"/>
            </p:cNvCxnSpPr>
            <p:nvPr/>
          </p:nvCxnSpPr>
          <p:spPr bwMode="auto">
            <a:xfrm>
              <a:off x="2016" y="355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2" name="AutoShape 12">
              <a:extLst>
                <a:ext uri="{FF2B5EF4-FFF2-40B4-BE49-F238E27FC236}">
                  <a16:creationId xmlns:a16="http://schemas.microsoft.com/office/drawing/2014/main" id="{7A631B6E-C85C-4FE7-A31B-420E7D902504}"/>
                </a:ext>
              </a:extLst>
            </p:cNvPr>
            <p:cNvCxnSpPr>
              <a:cxnSpLocks noChangeShapeType="1"/>
              <a:stCxn id="296964" idx="5"/>
              <a:endCxn id="296967" idx="1"/>
            </p:cNvCxnSpPr>
            <p:nvPr/>
          </p:nvCxnSpPr>
          <p:spPr bwMode="auto">
            <a:xfrm>
              <a:off x="1604" y="352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3" name="AutoShape 13">
              <a:extLst>
                <a:ext uri="{FF2B5EF4-FFF2-40B4-BE49-F238E27FC236}">
                  <a16:creationId xmlns:a16="http://schemas.microsoft.com/office/drawing/2014/main" id="{6A390BE8-D77F-4F0C-AD65-3A4E4A4F3F92}"/>
                </a:ext>
              </a:extLst>
            </p:cNvPr>
            <p:cNvCxnSpPr>
              <a:cxnSpLocks noChangeShapeType="1"/>
              <a:stCxn id="296965" idx="3"/>
              <a:endCxn id="296966" idx="7"/>
            </p:cNvCxnSpPr>
            <p:nvPr/>
          </p:nvCxnSpPr>
          <p:spPr bwMode="auto">
            <a:xfrm flipH="1">
              <a:off x="1604" y="352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6992" name="Group 32">
            <a:extLst>
              <a:ext uri="{FF2B5EF4-FFF2-40B4-BE49-F238E27FC236}">
                <a16:creationId xmlns:a16="http://schemas.microsoft.com/office/drawing/2014/main" id="{FB80BEC7-4CD7-446D-AF33-7D14D3CF7E57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5302250"/>
            <a:ext cx="1066800" cy="914400"/>
            <a:chOff x="3244" y="3340"/>
            <a:chExt cx="672" cy="576"/>
          </a:xfrm>
        </p:grpSpPr>
        <p:sp>
          <p:nvSpPr>
            <p:cNvPr id="296974" name="Oval 14">
              <a:extLst>
                <a:ext uri="{FF2B5EF4-FFF2-40B4-BE49-F238E27FC236}">
                  <a16:creationId xmlns:a16="http://schemas.microsoft.com/office/drawing/2014/main" id="{42F6E611-27E4-49F5-B973-3EF879D7C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296975" name="Oval 15">
              <a:extLst>
                <a:ext uri="{FF2B5EF4-FFF2-40B4-BE49-F238E27FC236}">
                  <a16:creationId xmlns:a16="http://schemas.microsoft.com/office/drawing/2014/main" id="{A18A0F5F-FB73-4390-8A0D-3BDA23B89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6976" name="Oval 16">
              <a:extLst>
                <a:ext uri="{FF2B5EF4-FFF2-40B4-BE49-F238E27FC236}">
                  <a16:creationId xmlns:a16="http://schemas.microsoft.com/office/drawing/2014/main" id="{61EF5C2C-6A5B-41DF-8E9C-A00F94FB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6977" name="Oval 17">
              <a:extLst>
                <a:ext uri="{FF2B5EF4-FFF2-40B4-BE49-F238E27FC236}">
                  <a16:creationId xmlns:a16="http://schemas.microsoft.com/office/drawing/2014/main" id="{99BADF5B-67DD-4153-8677-4E2761E2F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cxnSp>
          <p:nvCxnSpPr>
            <p:cNvPr id="296984" name="AutoShape 24">
              <a:extLst>
                <a:ext uri="{FF2B5EF4-FFF2-40B4-BE49-F238E27FC236}">
                  <a16:creationId xmlns:a16="http://schemas.microsoft.com/office/drawing/2014/main" id="{CBBB5026-738B-41E8-A2CC-AA9AAF1E4E65}"/>
                </a:ext>
              </a:extLst>
            </p:cNvPr>
            <p:cNvCxnSpPr>
              <a:cxnSpLocks noChangeShapeType="1"/>
              <a:stCxn id="296974" idx="4"/>
              <a:endCxn id="296976" idx="0"/>
            </p:cNvCxnSpPr>
            <p:nvPr/>
          </p:nvCxnSpPr>
          <p:spPr bwMode="auto">
            <a:xfrm>
              <a:off x="334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86" name="AutoShape 26">
              <a:extLst>
                <a:ext uri="{FF2B5EF4-FFF2-40B4-BE49-F238E27FC236}">
                  <a16:creationId xmlns:a16="http://schemas.microsoft.com/office/drawing/2014/main" id="{CD17BF61-E20F-41C1-9163-50620C5DDEAB}"/>
                </a:ext>
              </a:extLst>
            </p:cNvPr>
            <p:cNvCxnSpPr>
              <a:cxnSpLocks noChangeShapeType="1"/>
              <a:stCxn id="296976" idx="6"/>
              <a:endCxn id="296977" idx="2"/>
            </p:cNvCxnSpPr>
            <p:nvPr/>
          </p:nvCxnSpPr>
          <p:spPr bwMode="auto">
            <a:xfrm>
              <a:off x="3436" y="382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87" name="AutoShape 27">
              <a:extLst>
                <a:ext uri="{FF2B5EF4-FFF2-40B4-BE49-F238E27FC236}">
                  <a16:creationId xmlns:a16="http://schemas.microsoft.com/office/drawing/2014/main" id="{8532256D-1F44-45DB-8339-5502B44B2B9A}"/>
                </a:ext>
              </a:extLst>
            </p:cNvPr>
            <p:cNvCxnSpPr>
              <a:cxnSpLocks noChangeShapeType="1"/>
              <a:stCxn id="296975" idx="4"/>
              <a:endCxn id="296977" idx="0"/>
            </p:cNvCxnSpPr>
            <p:nvPr/>
          </p:nvCxnSpPr>
          <p:spPr bwMode="auto">
            <a:xfrm>
              <a:off x="382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88" name="AutoShape 28">
              <a:extLst>
                <a:ext uri="{FF2B5EF4-FFF2-40B4-BE49-F238E27FC236}">
                  <a16:creationId xmlns:a16="http://schemas.microsoft.com/office/drawing/2014/main" id="{3AF567D1-AAFA-4273-9851-CB39E77DA932}"/>
                </a:ext>
              </a:extLst>
            </p:cNvPr>
            <p:cNvCxnSpPr>
              <a:cxnSpLocks noChangeShapeType="1"/>
              <a:stCxn id="296974" idx="6"/>
              <a:endCxn id="296975" idx="2"/>
            </p:cNvCxnSpPr>
            <p:nvPr/>
          </p:nvCxnSpPr>
          <p:spPr bwMode="auto">
            <a:xfrm>
              <a:off x="3436" y="343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91" name="AutoShape 31">
              <a:extLst>
                <a:ext uri="{FF2B5EF4-FFF2-40B4-BE49-F238E27FC236}">
                  <a16:creationId xmlns:a16="http://schemas.microsoft.com/office/drawing/2014/main" id="{08B257FA-3294-4C08-8521-1092497D9848}"/>
                </a:ext>
              </a:extLst>
            </p:cNvPr>
            <p:cNvCxnSpPr>
              <a:cxnSpLocks noChangeShapeType="1"/>
              <a:stCxn id="296974" idx="5"/>
              <a:endCxn id="296977" idx="1"/>
            </p:cNvCxnSpPr>
            <p:nvPr/>
          </p:nvCxnSpPr>
          <p:spPr bwMode="auto">
            <a:xfrm>
              <a:off x="3408" y="350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818AAF83-9472-42DF-AAE7-2ACDF7AB65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20D96CC6-3610-4762-8E09-1EBAF986003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C4D0EC97-1F78-4FAE-87EA-FABBD2E7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Representation</a:t>
            </a:r>
            <a:endParaRPr lang="en-CA" altLang="en-US"/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4365DBFD-33AE-4C65-8619-6B3D2F5A1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114800"/>
          </a:xfrm>
        </p:spPr>
        <p:txBody>
          <a:bodyPr/>
          <a:lstStyle/>
          <a:p>
            <a:r>
              <a:rPr lang="en-US" altLang="en-US" sz="2000">
                <a:solidFill>
                  <a:srgbClr val="FF9933"/>
                </a:solidFill>
              </a:rPr>
              <a:t>Adjacency matrix</a:t>
            </a:r>
          </a:p>
          <a:p>
            <a:pPr lvl="1"/>
            <a:r>
              <a:rPr lang="en-US" altLang="en-US"/>
              <a:t>n x n boolean matrix if |V| is n.</a:t>
            </a:r>
          </a:p>
          <a:p>
            <a:pPr lvl="1"/>
            <a:r>
              <a:rPr lang="en-US" altLang="en-US"/>
              <a:t>The element on the ith row and jth column is 1 if there’s an edge from ith vertex to the jth vertex; otherwise 0.</a:t>
            </a:r>
          </a:p>
          <a:p>
            <a:pPr lvl="1"/>
            <a:r>
              <a:rPr lang="en-US" altLang="en-US"/>
              <a:t>The adjacency matrix of an undirected graph is symmetric.</a:t>
            </a:r>
          </a:p>
          <a:p>
            <a:r>
              <a:rPr lang="en-US" altLang="en-US" sz="2000">
                <a:solidFill>
                  <a:srgbClr val="FF9933"/>
                </a:solidFill>
              </a:rPr>
              <a:t>Adjacency linked lists</a:t>
            </a:r>
          </a:p>
          <a:p>
            <a:pPr lvl="1"/>
            <a:r>
              <a:rPr lang="en-US" altLang="en-US"/>
              <a:t>A collection of linked lists, one for each vertex, that contain all the vertices adjacent to the list’s vertex.</a:t>
            </a:r>
            <a:endParaRPr lang="en-CA" altLang="en-US"/>
          </a:p>
          <a:p>
            <a:r>
              <a:rPr lang="en-US" altLang="en-US" sz="2000">
                <a:solidFill>
                  <a:schemeClr val="hlink"/>
                </a:solidFill>
              </a:rPr>
              <a:t>Which data structure would you use if the graph is a 100-node star shape?</a:t>
            </a:r>
          </a:p>
        </p:txBody>
      </p:sp>
      <p:sp>
        <p:nvSpPr>
          <p:cNvPr id="299045" name="Text Box 37">
            <a:extLst>
              <a:ext uri="{FF2B5EF4-FFF2-40B4-BE49-F238E27FC236}">
                <a16:creationId xmlns:a16="http://schemas.microsoft.com/office/drawing/2014/main" id="{69A20604-1F67-4FC6-A33F-AE93DD3B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953000"/>
            <a:ext cx="22098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/>
              <a:t>  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/>
              <a:t>    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/>
              <a:t>0 1 1 1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/>
              <a:t>0 0 0 1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/>
              <a:t>0 0 0 1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/>
              <a:t>0 0 0 0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99061" name="Group 53">
            <a:extLst>
              <a:ext uri="{FF2B5EF4-FFF2-40B4-BE49-F238E27FC236}">
                <a16:creationId xmlns:a16="http://schemas.microsoft.com/office/drawing/2014/main" id="{7D1C62B1-8D28-4E4E-9E27-536C7C8D125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334000"/>
            <a:ext cx="1905000" cy="1143000"/>
            <a:chOff x="3120" y="3360"/>
            <a:chExt cx="1200" cy="720"/>
          </a:xfrm>
        </p:grpSpPr>
        <p:sp>
          <p:nvSpPr>
            <p:cNvPr id="299046" name="Rectangle 38">
              <a:extLst>
                <a:ext uri="{FF2B5EF4-FFF2-40B4-BE49-F238E27FC236}">
                  <a16:creationId xmlns:a16="http://schemas.microsoft.com/office/drawing/2014/main" id="{6E7E5622-1B8E-408D-A902-A3879F82C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47" name="Rectangle 39">
              <a:extLst>
                <a:ext uri="{FF2B5EF4-FFF2-40B4-BE49-F238E27FC236}">
                  <a16:creationId xmlns:a16="http://schemas.microsoft.com/office/drawing/2014/main" id="{17A3F944-8B43-4F9D-BA6E-7A9D85B9E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299048" name="Rectangle 40">
              <a:extLst>
                <a:ext uri="{FF2B5EF4-FFF2-40B4-BE49-F238E27FC236}">
                  <a16:creationId xmlns:a16="http://schemas.microsoft.com/office/drawing/2014/main" id="{55F53003-03C4-4412-9E8E-ACDAB52ED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299049" name="Rectangle 41">
              <a:extLst>
                <a:ext uri="{FF2B5EF4-FFF2-40B4-BE49-F238E27FC236}">
                  <a16:creationId xmlns:a16="http://schemas.microsoft.com/office/drawing/2014/main" id="{D04041FF-963E-4278-AAE6-D073A08D8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9050" name="Rectangle 42">
              <a:extLst>
                <a:ext uri="{FF2B5EF4-FFF2-40B4-BE49-F238E27FC236}">
                  <a16:creationId xmlns:a16="http://schemas.microsoft.com/office/drawing/2014/main" id="{B58A1ABD-1F42-4A37-AD66-C0CEC6381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9051" name="Rectangle 43">
              <a:extLst>
                <a:ext uri="{FF2B5EF4-FFF2-40B4-BE49-F238E27FC236}">
                  <a16:creationId xmlns:a16="http://schemas.microsoft.com/office/drawing/2014/main" id="{FC8FD65E-25CF-407E-A2DC-0093F0C7C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552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52" name="Rectangle 44">
              <a:extLst>
                <a:ext uri="{FF2B5EF4-FFF2-40B4-BE49-F238E27FC236}">
                  <a16:creationId xmlns:a16="http://schemas.microsoft.com/office/drawing/2014/main" id="{0D98C115-A30B-4645-95F8-83480454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744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53" name="Rectangle 45">
              <a:extLst>
                <a:ext uri="{FF2B5EF4-FFF2-40B4-BE49-F238E27FC236}">
                  <a16:creationId xmlns:a16="http://schemas.microsoft.com/office/drawing/2014/main" id="{2D4DD609-359B-4F8B-B2C1-2A1604074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44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299054" name="Rectangle 46">
              <a:extLst>
                <a:ext uri="{FF2B5EF4-FFF2-40B4-BE49-F238E27FC236}">
                  <a16:creationId xmlns:a16="http://schemas.microsoft.com/office/drawing/2014/main" id="{ABBCD069-059A-4FAC-904C-2D9A5667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936"/>
              <a:ext cx="144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9056" name="AutoShape 48">
              <a:extLst>
                <a:ext uri="{FF2B5EF4-FFF2-40B4-BE49-F238E27FC236}">
                  <a16:creationId xmlns:a16="http://schemas.microsoft.com/office/drawing/2014/main" id="{2630805A-A952-484C-A942-4C50BF979C0C}"/>
                </a:ext>
              </a:extLst>
            </p:cNvPr>
            <p:cNvCxnSpPr>
              <a:cxnSpLocks noChangeShapeType="1"/>
              <a:stCxn id="299046" idx="3"/>
              <a:endCxn id="299047" idx="1"/>
            </p:cNvCxnSpPr>
            <p:nvPr/>
          </p:nvCxnSpPr>
          <p:spPr bwMode="auto">
            <a:xfrm>
              <a:off x="3264" y="3432"/>
              <a:ext cx="19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57" name="AutoShape 49">
              <a:extLst>
                <a:ext uri="{FF2B5EF4-FFF2-40B4-BE49-F238E27FC236}">
                  <a16:creationId xmlns:a16="http://schemas.microsoft.com/office/drawing/2014/main" id="{D48B38B8-EA86-4D84-8604-BE39753CDEA9}"/>
                </a:ext>
              </a:extLst>
            </p:cNvPr>
            <p:cNvCxnSpPr>
              <a:cxnSpLocks noChangeShapeType="1"/>
              <a:stCxn id="299047" idx="3"/>
              <a:endCxn id="299048" idx="1"/>
            </p:cNvCxnSpPr>
            <p:nvPr/>
          </p:nvCxnSpPr>
          <p:spPr bwMode="auto">
            <a:xfrm>
              <a:off x="3600" y="3432"/>
              <a:ext cx="19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58" name="AutoShape 50">
              <a:extLst>
                <a:ext uri="{FF2B5EF4-FFF2-40B4-BE49-F238E27FC236}">
                  <a16:creationId xmlns:a16="http://schemas.microsoft.com/office/drawing/2014/main" id="{4969F59F-0ED0-4AC0-9DD3-D520C7E8752C}"/>
                </a:ext>
              </a:extLst>
            </p:cNvPr>
            <p:cNvCxnSpPr>
              <a:cxnSpLocks noChangeShapeType="1"/>
              <a:stCxn id="299048" idx="3"/>
              <a:endCxn id="299049" idx="1"/>
            </p:cNvCxnSpPr>
            <p:nvPr/>
          </p:nvCxnSpPr>
          <p:spPr bwMode="auto">
            <a:xfrm>
              <a:off x="3936" y="3432"/>
              <a:ext cx="240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59" name="AutoShape 51">
              <a:extLst>
                <a:ext uri="{FF2B5EF4-FFF2-40B4-BE49-F238E27FC236}">
                  <a16:creationId xmlns:a16="http://schemas.microsoft.com/office/drawing/2014/main" id="{4F6B87A1-EFE5-447F-98F3-0B1C8692C671}"/>
                </a:ext>
              </a:extLst>
            </p:cNvPr>
            <p:cNvCxnSpPr>
              <a:cxnSpLocks noChangeShapeType="1"/>
              <a:stCxn id="299051" idx="3"/>
              <a:endCxn id="299050" idx="1"/>
            </p:cNvCxnSpPr>
            <p:nvPr/>
          </p:nvCxnSpPr>
          <p:spPr bwMode="auto">
            <a:xfrm>
              <a:off x="3264" y="3624"/>
              <a:ext cx="19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60" name="AutoShape 52">
              <a:extLst>
                <a:ext uri="{FF2B5EF4-FFF2-40B4-BE49-F238E27FC236}">
                  <a16:creationId xmlns:a16="http://schemas.microsoft.com/office/drawing/2014/main" id="{AFAD8E43-E2AE-4AEE-A57D-78A6CE11DF20}"/>
                </a:ext>
              </a:extLst>
            </p:cNvPr>
            <p:cNvCxnSpPr>
              <a:cxnSpLocks noChangeShapeType="1"/>
              <a:stCxn id="299052" idx="3"/>
              <a:endCxn id="299053" idx="1"/>
            </p:cNvCxnSpPr>
            <p:nvPr/>
          </p:nvCxnSpPr>
          <p:spPr bwMode="auto">
            <a:xfrm>
              <a:off x="3264" y="3816"/>
              <a:ext cx="192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1DBDA525-62F5-417C-82E6-A49CC350A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5BA23192-4B51-46D7-9CAB-D24012F7579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62B29D9D-AAD7-4613-B1EE-38961A65E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Graphs</a:t>
            </a:r>
            <a:endParaRPr lang="en-CA" altLang="en-US"/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A6A56C7D-BAB8-4863-AE10-604FAE764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9933"/>
                </a:solidFill>
              </a:rPr>
              <a:t>Weighted graphs</a:t>
            </a:r>
          </a:p>
          <a:p>
            <a:pPr lvl="1"/>
            <a:r>
              <a:rPr lang="en-US" altLang="en-US" sz="2400"/>
              <a:t>Graphs or digraphs with numbers assigned to the edges.</a:t>
            </a:r>
          </a:p>
          <a:p>
            <a:pPr>
              <a:buFont typeface="Monotype Sorts" pitchFamily="2" charset="2"/>
              <a:buNone/>
            </a:pPr>
            <a:endParaRPr lang="en-CA" altLang="en-US"/>
          </a:p>
        </p:txBody>
      </p:sp>
      <p:grpSp>
        <p:nvGrpSpPr>
          <p:cNvPr id="301060" name="Group 4">
            <a:extLst>
              <a:ext uri="{FF2B5EF4-FFF2-40B4-BE49-F238E27FC236}">
                <a16:creationId xmlns:a16="http://schemas.microsoft.com/office/drawing/2014/main" id="{A4DDC7D4-53ED-4E94-8A48-1D4EEC04122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124200"/>
            <a:ext cx="1066800" cy="914400"/>
            <a:chOff x="3244" y="3340"/>
            <a:chExt cx="672" cy="576"/>
          </a:xfrm>
        </p:grpSpPr>
        <p:sp>
          <p:nvSpPr>
            <p:cNvPr id="301061" name="Oval 5">
              <a:extLst>
                <a:ext uri="{FF2B5EF4-FFF2-40B4-BE49-F238E27FC236}">
                  <a16:creationId xmlns:a16="http://schemas.microsoft.com/office/drawing/2014/main" id="{FEDBE094-E2B7-4888-8DE0-CECAAF3B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301062" name="Oval 6">
              <a:extLst>
                <a:ext uri="{FF2B5EF4-FFF2-40B4-BE49-F238E27FC236}">
                  <a16:creationId xmlns:a16="http://schemas.microsoft.com/office/drawing/2014/main" id="{959E9D25-3702-4FC8-9EA6-AA00595AF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01063" name="Oval 7">
              <a:extLst>
                <a:ext uri="{FF2B5EF4-FFF2-40B4-BE49-F238E27FC236}">
                  <a16:creationId xmlns:a16="http://schemas.microsoft.com/office/drawing/2014/main" id="{E888338F-F419-45D4-8523-A0B344BFB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301064" name="Oval 8">
              <a:extLst>
                <a:ext uri="{FF2B5EF4-FFF2-40B4-BE49-F238E27FC236}">
                  <a16:creationId xmlns:a16="http://schemas.microsoft.com/office/drawing/2014/main" id="{DAC4F409-7546-4794-A019-0F1921BA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cxnSp>
          <p:nvCxnSpPr>
            <p:cNvPr id="301065" name="AutoShape 9">
              <a:extLst>
                <a:ext uri="{FF2B5EF4-FFF2-40B4-BE49-F238E27FC236}">
                  <a16:creationId xmlns:a16="http://schemas.microsoft.com/office/drawing/2014/main" id="{C5C19E0D-6884-49DF-8EE6-A30DE0F6593F}"/>
                </a:ext>
              </a:extLst>
            </p:cNvPr>
            <p:cNvCxnSpPr>
              <a:cxnSpLocks noChangeShapeType="1"/>
              <a:stCxn id="301061" idx="4"/>
              <a:endCxn id="301063" idx="0"/>
            </p:cNvCxnSpPr>
            <p:nvPr/>
          </p:nvCxnSpPr>
          <p:spPr bwMode="auto">
            <a:xfrm>
              <a:off x="334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66" name="AutoShape 10">
              <a:extLst>
                <a:ext uri="{FF2B5EF4-FFF2-40B4-BE49-F238E27FC236}">
                  <a16:creationId xmlns:a16="http://schemas.microsoft.com/office/drawing/2014/main" id="{1B60CDB8-075B-4DD7-B571-BB3A63A610E7}"/>
                </a:ext>
              </a:extLst>
            </p:cNvPr>
            <p:cNvCxnSpPr>
              <a:cxnSpLocks noChangeShapeType="1"/>
              <a:stCxn id="301063" idx="6"/>
              <a:endCxn id="301064" idx="2"/>
            </p:cNvCxnSpPr>
            <p:nvPr/>
          </p:nvCxnSpPr>
          <p:spPr bwMode="auto">
            <a:xfrm>
              <a:off x="3436" y="382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67" name="AutoShape 11">
              <a:extLst>
                <a:ext uri="{FF2B5EF4-FFF2-40B4-BE49-F238E27FC236}">
                  <a16:creationId xmlns:a16="http://schemas.microsoft.com/office/drawing/2014/main" id="{6277593F-9077-4F6B-89CC-93F3E06D2801}"/>
                </a:ext>
              </a:extLst>
            </p:cNvPr>
            <p:cNvCxnSpPr>
              <a:cxnSpLocks noChangeShapeType="1"/>
              <a:stCxn id="301062" idx="4"/>
              <a:endCxn id="301064" idx="0"/>
            </p:cNvCxnSpPr>
            <p:nvPr/>
          </p:nvCxnSpPr>
          <p:spPr bwMode="auto">
            <a:xfrm>
              <a:off x="382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68" name="AutoShape 12">
              <a:extLst>
                <a:ext uri="{FF2B5EF4-FFF2-40B4-BE49-F238E27FC236}">
                  <a16:creationId xmlns:a16="http://schemas.microsoft.com/office/drawing/2014/main" id="{9CA6BDEE-F499-43C2-A626-6CFF45F4D8F4}"/>
                </a:ext>
              </a:extLst>
            </p:cNvPr>
            <p:cNvCxnSpPr>
              <a:cxnSpLocks noChangeShapeType="1"/>
              <a:stCxn id="301061" idx="6"/>
              <a:endCxn id="301062" idx="2"/>
            </p:cNvCxnSpPr>
            <p:nvPr/>
          </p:nvCxnSpPr>
          <p:spPr bwMode="auto">
            <a:xfrm>
              <a:off x="3436" y="343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69" name="AutoShape 13">
              <a:extLst>
                <a:ext uri="{FF2B5EF4-FFF2-40B4-BE49-F238E27FC236}">
                  <a16:creationId xmlns:a16="http://schemas.microsoft.com/office/drawing/2014/main" id="{A0E67812-0501-4D9B-AD3B-980F3A723669}"/>
                </a:ext>
              </a:extLst>
            </p:cNvPr>
            <p:cNvCxnSpPr>
              <a:cxnSpLocks noChangeShapeType="1"/>
              <a:stCxn id="301061" idx="5"/>
              <a:endCxn id="301064" idx="1"/>
            </p:cNvCxnSpPr>
            <p:nvPr/>
          </p:nvCxnSpPr>
          <p:spPr bwMode="auto">
            <a:xfrm>
              <a:off x="3408" y="350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1070" name="Text Box 14">
            <a:extLst>
              <a:ext uri="{FF2B5EF4-FFF2-40B4-BE49-F238E27FC236}">
                <a16:creationId xmlns:a16="http://schemas.microsoft.com/office/drawing/2014/main" id="{B26AA7BE-206F-40E9-A882-4FC17302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01071" name="Text Box 15">
            <a:extLst>
              <a:ext uri="{FF2B5EF4-FFF2-40B4-BE49-F238E27FC236}">
                <a16:creationId xmlns:a16="http://schemas.microsoft.com/office/drawing/2014/main" id="{912689BF-078F-4532-8496-88084916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70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01072" name="Text Box 16">
            <a:extLst>
              <a:ext uri="{FF2B5EF4-FFF2-40B4-BE49-F238E27FC236}">
                <a16:creationId xmlns:a16="http://schemas.microsoft.com/office/drawing/2014/main" id="{6E2F9D8C-3C73-42F0-8ABF-C7617EBCD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95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1073" name="Text Box 17">
            <a:extLst>
              <a:ext uri="{FF2B5EF4-FFF2-40B4-BE49-F238E27FC236}">
                <a16:creationId xmlns:a16="http://schemas.microsoft.com/office/drawing/2014/main" id="{105CDAAD-7C28-4741-9655-03D652E58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01074" name="Text Box 18">
            <a:extLst>
              <a:ext uri="{FF2B5EF4-FFF2-40B4-BE49-F238E27FC236}">
                <a16:creationId xmlns:a16="http://schemas.microsoft.com/office/drawing/2014/main" id="{0D6CB654-310C-4EAA-8559-1A72B90E3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89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D03B81FA-90E6-4681-BE89-18F421DABB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F472172-DCCD-4C22-A4D3-947CE5FCC12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4200BC55-277A-4238-8CCC-5F5FE52DE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-304800"/>
            <a:ext cx="7953375" cy="1143000"/>
          </a:xfrm>
        </p:spPr>
        <p:txBody>
          <a:bodyPr/>
          <a:lstStyle/>
          <a:p>
            <a:r>
              <a:rPr lang="en-US" altLang="en-US" sz="2800"/>
              <a:t>Graph Properties -- Paths and Connectivity</a:t>
            </a:r>
            <a:endParaRPr lang="en-CA" altLang="en-US" sz="2800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013A9B71-AE82-4F7D-899F-88DBD89C5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Paths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path from vertex u to v of a graph G is defined as a sequence of adjacent (connected by an edge) vertices that starts with u and ends with v.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9933"/>
                </a:solidFill>
              </a:rPr>
              <a:t>Simple paths</a:t>
            </a:r>
            <a:r>
              <a:rPr lang="en-US" altLang="en-US"/>
              <a:t>: All edges of a path are distinct.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Path lengths: the number of edges, or the number of vertices – 1.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Connected graphs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graph is said to be connected if for every pair of its vertices u and v there is a path from u to v.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Connected component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maximum connected subgraph of a given graph.</a:t>
            </a:r>
            <a:endParaRPr lang="en-CA" altLang="en-US"/>
          </a:p>
        </p:txBody>
      </p:sp>
      <p:sp>
        <p:nvSpPr>
          <p:cNvPr id="303109" name="Oval 5">
            <a:extLst>
              <a:ext uri="{FF2B5EF4-FFF2-40B4-BE49-F238E27FC236}">
                <a16:creationId xmlns:a16="http://schemas.microsoft.com/office/drawing/2014/main" id="{F3AEF400-C531-4D0F-83BB-490308756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3110" name="Oval 6">
            <a:extLst>
              <a:ext uri="{FF2B5EF4-FFF2-40B4-BE49-F238E27FC236}">
                <a16:creationId xmlns:a16="http://schemas.microsoft.com/office/drawing/2014/main" id="{966939A2-EC3E-4C7B-AA8A-3DF7AB63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3111" name="Oval 7">
            <a:extLst>
              <a:ext uri="{FF2B5EF4-FFF2-40B4-BE49-F238E27FC236}">
                <a16:creationId xmlns:a16="http://schemas.microsoft.com/office/drawing/2014/main" id="{C68AA723-CDC0-4E31-93EE-326966F4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9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3112" name="Oval 8">
            <a:extLst>
              <a:ext uri="{FF2B5EF4-FFF2-40B4-BE49-F238E27FC236}">
                <a16:creationId xmlns:a16="http://schemas.microsoft.com/office/drawing/2014/main" id="{8005E4E2-1864-4C0B-869D-B112E34D7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096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03113" name="AutoShape 9">
            <a:extLst>
              <a:ext uri="{FF2B5EF4-FFF2-40B4-BE49-F238E27FC236}">
                <a16:creationId xmlns:a16="http://schemas.microsoft.com/office/drawing/2014/main" id="{FCDAD958-C07C-494D-AF80-1963419D964E}"/>
              </a:ext>
            </a:extLst>
          </p:cNvPr>
          <p:cNvCxnSpPr>
            <a:cxnSpLocks noChangeShapeType="1"/>
            <a:stCxn id="303109" idx="4"/>
            <a:endCxn id="303111" idx="0"/>
          </p:cNvCxnSpPr>
          <p:nvPr/>
        </p:nvCxnSpPr>
        <p:spPr bwMode="auto">
          <a:xfrm>
            <a:off x="2667000" y="5791200"/>
            <a:ext cx="0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14" name="AutoShape 10">
            <a:extLst>
              <a:ext uri="{FF2B5EF4-FFF2-40B4-BE49-F238E27FC236}">
                <a16:creationId xmlns:a16="http://schemas.microsoft.com/office/drawing/2014/main" id="{C15DC350-D1C8-41D8-9C2C-8BCD95924725}"/>
              </a:ext>
            </a:extLst>
          </p:cNvPr>
          <p:cNvCxnSpPr>
            <a:cxnSpLocks noChangeShapeType="1"/>
            <a:stCxn id="303109" idx="6"/>
            <a:endCxn id="303110" idx="2"/>
          </p:cNvCxnSpPr>
          <p:nvPr/>
        </p:nvCxnSpPr>
        <p:spPr bwMode="auto">
          <a:xfrm>
            <a:off x="2819400" y="5638800"/>
            <a:ext cx="4572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15" name="AutoShape 11">
            <a:extLst>
              <a:ext uri="{FF2B5EF4-FFF2-40B4-BE49-F238E27FC236}">
                <a16:creationId xmlns:a16="http://schemas.microsoft.com/office/drawing/2014/main" id="{B96CECB2-DA20-4206-B19E-A75B8EAC4580}"/>
              </a:ext>
            </a:extLst>
          </p:cNvPr>
          <p:cNvCxnSpPr>
            <a:cxnSpLocks noChangeShapeType="1"/>
            <a:stCxn id="303111" idx="6"/>
            <a:endCxn id="303112" idx="2"/>
          </p:cNvCxnSpPr>
          <p:nvPr/>
        </p:nvCxnSpPr>
        <p:spPr bwMode="auto">
          <a:xfrm>
            <a:off x="2819400" y="6248400"/>
            <a:ext cx="4572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16" name="AutoShape 12">
            <a:extLst>
              <a:ext uri="{FF2B5EF4-FFF2-40B4-BE49-F238E27FC236}">
                <a16:creationId xmlns:a16="http://schemas.microsoft.com/office/drawing/2014/main" id="{11A4C62A-F111-4A56-8006-270E78FEE801}"/>
              </a:ext>
            </a:extLst>
          </p:cNvPr>
          <p:cNvCxnSpPr>
            <a:cxnSpLocks noChangeShapeType="1"/>
            <a:stCxn id="303110" idx="4"/>
            <a:endCxn id="303112" idx="0"/>
          </p:cNvCxnSpPr>
          <p:nvPr/>
        </p:nvCxnSpPr>
        <p:spPr bwMode="auto">
          <a:xfrm>
            <a:off x="3429000" y="5791200"/>
            <a:ext cx="0" cy="3048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19" name="Oval 15">
            <a:extLst>
              <a:ext uri="{FF2B5EF4-FFF2-40B4-BE49-F238E27FC236}">
                <a16:creationId xmlns:a16="http://schemas.microsoft.com/office/drawing/2014/main" id="{8C03EC9A-940A-4CB6-A0F2-DB44E7C9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3120" name="Oval 16">
            <a:extLst>
              <a:ext uri="{FF2B5EF4-FFF2-40B4-BE49-F238E27FC236}">
                <a16:creationId xmlns:a16="http://schemas.microsoft.com/office/drawing/2014/main" id="{12706CBB-8AA5-4B21-B5B5-D96AEF9E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3121" name="Oval 17">
            <a:extLst>
              <a:ext uri="{FF2B5EF4-FFF2-40B4-BE49-F238E27FC236}">
                <a16:creationId xmlns:a16="http://schemas.microsoft.com/office/drawing/2014/main" id="{2FB04117-B5C3-4841-8D0C-82635178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1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3122" name="Oval 18">
            <a:extLst>
              <a:ext uri="{FF2B5EF4-FFF2-40B4-BE49-F238E27FC236}">
                <a16:creationId xmlns:a16="http://schemas.microsoft.com/office/drawing/2014/main" id="{A5DF45B4-EB3E-4109-B0FA-BEE89DCE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019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03123" name="AutoShape 19">
            <a:extLst>
              <a:ext uri="{FF2B5EF4-FFF2-40B4-BE49-F238E27FC236}">
                <a16:creationId xmlns:a16="http://schemas.microsoft.com/office/drawing/2014/main" id="{DA20EF86-DB5F-4833-A55F-77BBD113B7FF}"/>
              </a:ext>
            </a:extLst>
          </p:cNvPr>
          <p:cNvCxnSpPr>
            <a:cxnSpLocks noChangeShapeType="1"/>
            <a:stCxn id="303110" idx="6"/>
            <a:endCxn id="303119" idx="2"/>
          </p:cNvCxnSpPr>
          <p:nvPr/>
        </p:nvCxnSpPr>
        <p:spPr bwMode="auto">
          <a:xfrm>
            <a:off x="3581400" y="5638800"/>
            <a:ext cx="4572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4" name="AutoShape 20">
            <a:extLst>
              <a:ext uri="{FF2B5EF4-FFF2-40B4-BE49-F238E27FC236}">
                <a16:creationId xmlns:a16="http://schemas.microsoft.com/office/drawing/2014/main" id="{80142557-A6ED-44B5-9B65-04EF3E81143B}"/>
              </a:ext>
            </a:extLst>
          </p:cNvPr>
          <p:cNvCxnSpPr>
            <a:cxnSpLocks noChangeShapeType="1"/>
            <a:stCxn id="303120" idx="4"/>
            <a:endCxn id="303121" idx="0"/>
          </p:cNvCxnSpPr>
          <p:nvPr/>
        </p:nvCxnSpPr>
        <p:spPr bwMode="auto">
          <a:xfrm>
            <a:off x="5105400" y="5791200"/>
            <a:ext cx="0" cy="2286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5" name="AutoShape 21">
            <a:extLst>
              <a:ext uri="{FF2B5EF4-FFF2-40B4-BE49-F238E27FC236}">
                <a16:creationId xmlns:a16="http://schemas.microsoft.com/office/drawing/2014/main" id="{4455E08E-B27A-4D11-B2ED-7EB05AEFB2BE}"/>
              </a:ext>
            </a:extLst>
          </p:cNvPr>
          <p:cNvCxnSpPr>
            <a:cxnSpLocks noChangeShapeType="1"/>
            <a:stCxn id="303121" idx="6"/>
            <a:endCxn id="303122" idx="2"/>
          </p:cNvCxnSpPr>
          <p:nvPr/>
        </p:nvCxnSpPr>
        <p:spPr bwMode="auto">
          <a:xfrm>
            <a:off x="5257800" y="6172200"/>
            <a:ext cx="457200" cy="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6" name="AutoShape 22">
            <a:extLst>
              <a:ext uri="{FF2B5EF4-FFF2-40B4-BE49-F238E27FC236}">
                <a16:creationId xmlns:a16="http://schemas.microsoft.com/office/drawing/2014/main" id="{B21799CC-60D8-4BCB-916E-FABB9EDDA084}"/>
              </a:ext>
            </a:extLst>
          </p:cNvPr>
          <p:cNvCxnSpPr>
            <a:cxnSpLocks noChangeShapeType="1"/>
            <a:stCxn id="303120" idx="5"/>
            <a:endCxn id="303122" idx="1"/>
          </p:cNvCxnSpPr>
          <p:nvPr/>
        </p:nvCxnSpPr>
        <p:spPr bwMode="auto">
          <a:xfrm>
            <a:off x="5213350" y="5746750"/>
            <a:ext cx="546100" cy="3175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D146F80-BC79-46C9-BED3-99FDEE13A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FB13EEC-4DFC-4322-9EAD-EBA0E0E919A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59689E12-1E25-4465-A87F-CAE41D7E4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-381000"/>
            <a:ext cx="7953375" cy="1143000"/>
          </a:xfrm>
        </p:spPr>
        <p:txBody>
          <a:bodyPr/>
          <a:lstStyle/>
          <a:p>
            <a:r>
              <a:rPr lang="en-US" altLang="en-US" sz="2800"/>
              <a:t>Graph Properties -- Acyclicity</a:t>
            </a:r>
            <a:endParaRPr lang="en-CA" altLang="en-US" sz="2800"/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9F31CAAF-20C9-4059-AFD4-8A367E783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FF9933"/>
                </a:solidFill>
              </a:rPr>
              <a:t>Cycle</a:t>
            </a:r>
          </a:p>
          <a:p>
            <a:pPr lvl="1"/>
            <a:r>
              <a:rPr lang="en-US" altLang="en-US" sz="2400"/>
              <a:t>A simple path of a positive length that starts and ends a the same vertex.</a:t>
            </a:r>
            <a:endParaRPr lang="en-CA" altLang="en-US" sz="2400"/>
          </a:p>
          <a:p>
            <a:r>
              <a:rPr lang="en-US" altLang="en-US">
                <a:solidFill>
                  <a:srgbClr val="FF9933"/>
                </a:solidFill>
              </a:rPr>
              <a:t>Acyclic graph</a:t>
            </a:r>
          </a:p>
          <a:p>
            <a:pPr lvl="1"/>
            <a:r>
              <a:rPr lang="en-US" altLang="en-US" sz="2400"/>
              <a:t>A graph without cycles</a:t>
            </a:r>
          </a:p>
          <a:p>
            <a:pPr lvl="1"/>
            <a:r>
              <a:rPr lang="en-US" altLang="en-US" sz="2400">
                <a:solidFill>
                  <a:srgbClr val="FF9933"/>
                </a:solidFill>
              </a:rPr>
              <a:t>DAG </a:t>
            </a:r>
            <a:r>
              <a:rPr lang="en-US" altLang="en-US" sz="2400"/>
              <a:t>(Directed Acyclic Graph)</a:t>
            </a:r>
          </a:p>
        </p:txBody>
      </p:sp>
      <p:grpSp>
        <p:nvGrpSpPr>
          <p:cNvPr id="305156" name="Group 4">
            <a:extLst>
              <a:ext uri="{FF2B5EF4-FFF2-40B4-BE49-F238E27FC236}">
                <a16:creationId xmlns:a16="http://schemas.microsoft.com/office/drawing/2014/main" id="{5BC92877-BEB5-4CA2-BA8A-345C4500D43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953000"/>
            <a:ext cx="1066800" cy="914400"/>
            <a:chOff x="3244" y="3340"/>
            <a:chExt cx="672" cy="576"/>
          </a:xfrm>
        </p:grpSpPr>
        <p:sp>
          <p:nvSpPr>
            <p:cNvPr id="305157" name="Oval 5">
              <a:extLst>
                <a:ext uri="{FF2B5EF4-FFF2-40B4-BE49-F238E27FC236}">
                  <a16:creationId xmlns:a16="http://schemas.microsoft.com/office/drawing/2014/main" id="{C5B2C2E4-B6B5-49F7-ADD5-26EC8A21F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305158" name="Oval 6">
              <a:extLst>
                <a:ext uri="{FF2B5EF4-FFF2-40B4-BE49-F238E27FC236}">
                  <a16:creationId xmlns:a16="http://schemas.microsoft.com/office/drawing/2014/main" id="{E76E142E-11DF-410C-82CE-0450A0FD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33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05159" name="Oval 7">
              <a:extLst>
                <a:ext uri="{FF2B5EF4-FFF2-40B4-BE49-F238E27FC236}">
                  <a16:creationId xmlns:a16="http://schemas.microsoft.com/office/drawing/2014/main" id="{85A52CF4-3978-4A76-99CD-D019FC5B4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305160" name="Oval 8">
              <a:extLst>
                <a:ext uri="{FF2B5EF4-FFF2-40B4-BE49-F238E27FC236}">
                  <a16:creationId xmlns:a16="http://schemas.microsoft.com/office/drawing/2014/main" id="{49ADFCE6-A02A-4FD2-9A74-0F4CDE25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372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cxnSp>
          <p:nvCxnSpPr>
            <p:cNvPr id="305161" name="AutoShape 9">
              <a:extLst>
                <a:ext uri="{FF2B5EF4-FFF2-40B4-BE49-F238E27FC236}">
                  <a16:creationId xmlns:a16="http://schemas.microsoft.com/office/drawing/2014/main" id="{B4204C76-8C0F-43EB-A0E9-833A360199A4}"/>
                </a:ext>
              </a:extLst>
            </p:cNvPr>
            <p:cNvCxnSpPr>
              <a:cxnSpLocks noChangeShapeType="1"/>
              <a:stCxn id="305157" idx="4"/>
              <a:endCxn id="305159" idx="0"/>
            </p:cNvCxnSpPr>
            <p:nvPr/>
          </p:nvCxnSpPr>
          <p:spPr bwMode="auto">
            <a:xfrm>
              <a:off x="334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5162" name="AutoShape 10">
              <a:extLst>
                <a:ext uri="{FF2B5EF4-FFF2-40B4-BE49-F238E27FC236}">
                  <a16:creationId xmlns:a16="http://schemas.microsoft.com/office/drawing/2014/main" id="{762AEF46-0D7A-4268-B398-EDC42330EF4C}"/>
                </a:ext>
              </a:extLst>
            </p:cNvPr>
            <p:cNvCxnSpPr>
              <a:cxnSpLocks noChangeShapeType="1"/>
              <a:stCxn id="305159" idx="6"/>
              <a:endCxn id="305160" idx="2"/>
            </p:cNvCxnSpPr>
            <p:nvPr/>
          </p:nvCxnSpPr>
          <p:spPr bwMode="auto">
            <a:xfrm>
              <a:off x="3436" y="382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5163" name="AutoShape 11">
              <a:extLst>
                <a:ext uri="{FF2B5EF4-FFF2-40B4-BE49-F238E27FC236}">
                  <a16:creationId xmlns:a16="http://schemas.microsoft.com/office/drawing/2014/main" id="{7DDD3225-6E03-4AEC-9EC7-1A23038C8DE0}"/>
                </a:ext>
              </a:extLst>
            </p:cNvPr>
            <p:cNvCxnSpPr>
              <a:cxnSpLocks noChangeShapeType="1"/>
              <a:stCxn id="305158" idx="4"/>
              <a:endCxn id="305160" idx="0"/>
            </p:cNvCxnSpPr>
            <p:nvPr/>
          </p:nvCxnSpPr>
          <p:spPr bwMode="auto">
            <a:xfrm>
              <a:off x="3820" y="3532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5164" name="AutoShape 12">
              <a:extLst>
                <a:ext uri="{FF2B5EF4-FFF2-40B4-BE49-F238E27FC236}">
                  <a16:creationId xmlns:a16="http://schemas.microsoft.com/office/drawing/2014/main" id="{E257D1F6-27A1-4BB3-8222-C34482764ED7}"/>
                </a:ext>
              </a:extLst>
            </p:cNvPr>
            <p:cNvCxnSpPr>
              <a:cxnSpLocks noChangeShapeType="1"/>
              <a:stCxn id="305157" idx="6"/>
              <a:endCxn id="305158" idx="2"/>
            </p:cNvCxnSpPr>
            <p:nvPr/>
          </p:nvCxnSpPr>
          <p:spPr bwMode="auto">
            <a:xfrm>
              <a:off x="3436" y="343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5165" name="AutoShape 13">
              <a:extLst>
                <a:ext uri="{FF2B5EF4-FFF2-40B4-BE49-F238E27FC236}">
                  <a16:creationId xmlns:a16="http://schemas.microsoft.com/office/drawing/2014/main" id="{A7D4D087-B8E7-4FF5-9376-452BDFAD1D1D}"/>
                </a:ext>
              </a:extLst>
            </p:cNvPr>
            <p:cNvCxnSpPr>
              <a:cxnSpLocks noChangeShapeType="1"/>
              <a:stCxn id="305157" idx="5"/>
              <a:endCxn id="305160" idx="1"/>
            </p:cNvCxnSpPr>
            <p:nvPr/>
          </p:nvCxnSpPr>
          <p:spPr bwMode="auto">
            <a:xfrm>
              <a:off x="3408" y="3504"/>
              <a:ext cx="344" cy="248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7A4277E9-0D10-46C8-A39B-A49FB8064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7E589443-7D5E-4D9E-A416-E7455A68AB6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58086BAB-63C4-4745-A93C-6B105D7B9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</a:t>
            </a:r>
            <a:endParaRPr lang="en-CA" altLang="en-US"/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6A552C68-2992-42AC-A97A-483F24612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Trees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tree (or </a:t>
            </a:r>
            <a:r>
              <a:rPr lang="en-US" altLang="en-US">
                <a:solidFill>
                  <a:srgbClr val="FF9933"/>
                </a:solidFill>
              </a:rPr>
              <a:t>free tree</a:t>
            </a:r>
            <a:r>
              <a:rPr lang="en-US" altLang="en-US"/>
              <a:t>) is a connected acyclic graph.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Forest: a graph that has no cycles but is not necessarily connected.</a:t>
            </a:r>
            <a:endParaRPr lang="en-CA" altLang="en-US"/>
          </a:p>
          <a:p>
            <a:pPr>
              <a:lnSpc>
                <a:spcPct val="90000"/>
              </a:lnSpc>
            </a:pPr>
            <a:r>
              <a:rPr lang="en-US" altLang="en-US" sz="2000"/>
              <a:t>Properties of trees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For every two vertices in a tree there always exists exactly one simple path from one of these vertices to the other. </a:t>
            </a:r>
            <a:r>
              <a:rPr lang="en-US" altLang="en-US">
                <a:solidFill>
                  <a:schemeClr val="hlink"/>
                </a:solidFill>
              </a:rPr>
              <a:t>Why?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Rooted trees</a:t>
            </a:r>
            <a:r>
              <a:rPr lang="en-US" altLang="en-US" sz="2000">
                <a:solidFill>
                  <a:schemeClr val="folHlink"/>
                </a:solidFill>
              </a:rPr>
              <a:t>: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  <a:r>
              <a:rPr lang="en-US" altLang="en-US" sz="2000"/>
              <a:t>The above property makes it possible to select an arbitrary vertex in a free tree and consider it as the root of the so called rooted tree.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Levels in a rooted tree.</a:t>
            </a:r>
          </a:p>
        </p:txBody>
      </p:sp>
      <p:sp>
        <p:nvSpPr>
          <p:cNvPr id="307204" name="Rectangle 4">
            <a:extLst>
              <a:ext uri="{FF2B5EF4-FFF2-40B4-BE49-F238E27FC236}">
                <a16:creationId xmlns:a16="http://schemas.microsoft.com/office/drawing/2014/main" id="{9E90DBFC-39FA-47C5-951A-4C6D5CCC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41913"/>
            <a:ext cx="25590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>
                <a:latin typeface="Tahoma" panose="020B0604030504040204" pitchFamily="34" charset="0"/>
              </a:rPr>
              <a:t> |E| = |V| - 1</a:t>
            </a:r>
          </a:p>
        </p:txBody>
      </p:sp>
      <p:grpSp>
        <p:nvGrpSpPr>
          <p:cNvPr id="307215" name="Group 15">
            <a:extLst>
              <a:ext uri="{FF2B5EF4-FFF2-40B4-BE49-F238E27FC236}">
                <a16:creationId xmlns:a16="http://schemas.microsoft.com/office/drawing/2014/main" id="{DAFA0DFC-01A4-48E5-846C-DBB5E977927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5181600"/>
            <a:ext cx="1828800" cy="914400"/>
            <a:chOff x="3168" y="3264"/>
            <a:chExt cx="1152" cy="576"/>
          </a:xfrm>
        </p:grpSpPr>
        <p:sp>
          <p:nvSpPr>
            <p:cNvPr id="307205" name="Oval 5">
              <a:extLst>
                <a:ext uri="{FF2B5EF4-FFF2-40B4-BE49-F238E27FC236}">
                  <a16:creationId xmlns:a16="http://schemas.microsoft.com/office/drawing/2014/main" id="{C2822402-8708-4522-8B2F-CB37943DB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307206" name="Oval 6">
              <a:extLst>
                <a:ext uri="{FF2B5EF4-FFF2-40B4-BE49-F238E27FC236}">
                  <a16:creationId xmlns:a16="http://schemas.microsoft.com/office/drawing/2014/main" id="{5B422CF3-6C7F-4B54-8B7E-11CA3368D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307207" name="Oval 7">
              <a:extLst>
                <a:ext uri="{FF2B5EF4-FFF2-40B4-BE49-F238E27FC236}">
                  <a16:creationId xmlns:a16="http://schemas.microsoft.com/office/drawing/2014/main" id="{3B46DF8D-6CD7-4BB2-B884-57849D47E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07208" name="Oval 8">
              <a:extLst>
                <a:ext uri="{FF2B5EF4-FFF2-40B4-BE49-F238E27FC236}">
                  <a16:creationId xmlns:a16="http://schemas.microsoft.com/office/drawing/2014/main" id="{C9BD2BDA-A054-466B-9205-18F892E7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cxnSp>
          <p:nvCxnSpPr>
            <p:cNvPr id="307209" name="AutoShape 9">
              <a:extLst>
                <a:ext uri="{FF2B5EF4-FFF2-40B4-BE49-F238E27FC236}">
                  <a16:creationId xmlns:a16="http://schemas.microsoft.com/office/drawing/2014/main" id="{FEF0144E-56BC-496B-8D67-FD8BDC4BFEFB}"/>
                </a:ext>
              </a:extLst>
            </p:cNvPr>
            <p:cNvCxnSpPr>
              <a:cxnSpLocks noChangeShapeType="1"/>
              <a:stCxn id="307205" idx="4"/>
              <a:endCxn id="307207" idx="0"/>
            </p:cNvCxnSpPr>
            <p:nvPr/>
          </p:nvCxnSpPr>
          <p:spPr bwMode="auto">
            <a:xfrm>
              <a:off x="3264" y="3456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210" name="AutoShape 10">
              <a:extLst>
                <a:ext uri="{FF2B5EF4-FFF2-40B4-BE49-F238E27FC236}">
                  <a16:creationId xmlns:a16="http://schemas.microsoft.com/office/drawing/2014/main" id="{9B256370-0ED9-4DCD-AC9A-8FC567F37348}"/>
                </a:ext>
              </a:extLst>
            </p:cNvPr>
            <p:cNvCxnSpPr>
              <a:cxnSpLocks noChangeShapeType="1"/>
              <a:stCxn id="307205" idx="6"/>
              <a:endCxn id="307206" idx="2"/>
            </p:cNvCxnSpPr>
            <p:nvPr/>
          </p:nvCxnSpPr>
          <p:spPr bwMode="auto">
            <a:xfrm>
              <a:off x="3360" y="336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212" name="AutoShape 12">
              <a:extLst>
                <a:ext uri="{FF2B5EF4-FFF2-40B4-BE49-F238E27FC236}">
                  <a16:creationId xmlns:a16="http://schemas.microsoft.com/office/drawing/2014/main" id="{BDF5F4C0-797C-4823-B938-DBB7FCBFA2D5}"/>
                </a:ext>
              </a:extLst>
            </p:cNvPr>
            <p:cNvCxnSpPr>
              <a:cxnSpLocks noChangeShapeType="1"/>
              <a:stCxn id="307206" idx="4"/>
              <a:endCxn id="307208" idx="0"/>
            </p:cNvCxnSpPr>
            <p:nvPr/>
          </p:nvCxnSpPr>
          <p:spPr bwMode="auto">
            <a:xfrm>
              <a:off x="3744" y="3456"/>
              <a:ext cx="0" cy="192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213" name="Oval 13">
              <a:extLst>
                <a:ext uri="{FF2B5EF4-FFF2-40B4-BE49-F238E27FC236}">
                  <a16:creationId xmlns:a16="http://schemas.microsoft.com/office/drawing/2014/main" id="{FE087455-98E9-45E1-8A31-58C37ECAF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</a:t>
              </a:r>
            </a:p>
          </p:txBody>
        </p:sp>
        <p:cxnSp>
          <p:nvCxnSpPr>
            <p:cNvPr id="307214" name="AutoShape 14">
              <a:extLst>
                <a:ext uri="{FF2B5EF4-FFF2-40B4-BE49-F238E27FC236}">
                  <a16:creationId xmlns:a16="http://schemas.microsoft.com/office/drawing/2014/main" id="{876CD28E-9681-4E53-92B9-F1D94C3E08F3}"/>
                </a:ext>
              </a:extLst>
            </p:cNvPr>
            <p:cNvCxnSpPr>
              <a:cxnSpLocks noChangeShapeType="1"/>
              <a:stCxn id="307206" idx="6"/>
              <a:endCxn id="307213" idx="2"/>
            </p:cNvCxnSpPr>
            <p:nvPr/>
          </p:nvCxnSpPr>
          <p:spPr bwMode="auto">
            <a:xfrm>
              <a:off x="3840" y="3360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7232" name="Group 32">
            <a:extLst>
              <a:ext uri="{FF2B5EF4-FFF2-40B4-BE49-F238E27FC236}">
                <a16:creationId xmlns:a16="http://schemas.microsoft.com/office/drawing/2014/main" id="{4E6708CC-17EB-41E1-AF4A-327B3D503D8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495800"/>
            <a:ext cx="1600200" cy="1828800"/>
            <a:chOff x="4080" y="2832"/>
            <a:chExt cx="1008" cy="1152"/>
          </a:xfrm>
        </p:grpSpPr>
        <p:grpSp>
          <p:nvGrpSpPr>
            <p:cNvPr id="307230" name="Group 30">
              <a:extLst>
                <a:ext uri="{FF2B5EF4-FFF2-40B4-BE49-F238E27FC236}">
                  <a16:creationId xmlns:a16="http://schemas.microsoft.com/office/drawing/2014/main" id="{F3B08473-45D8-427D-8BE2-901742D59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120"/>
              <a:ext cx="1008" cy="864"/>
              <a:chOff x="4080" y="3072"/>
              <a:chExt cx="1008" cy="864"/>
            </a:xfrm>
          </p:grpSpPr>
          <p:sp>
            <p:nvSpPr>
              <p:cNvPr id="307217" name="Oval 17">
                <a:extLst>
                  <a:ext uri="{FF2B5EF4-FFF2-40B4-BE49-F238E27FC236}">
                    <a16:creationId xmlns:a16="http://schemas.microsoft.com/office/drawing/2014/main" id="{C62E14C5-A0C4-410D-921C-8A8EC3207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1</a:t>
                </a:r>
              </a:p>
            </p:txBody>
          </p:sp>
          <p:sp>
            <p:nvSpPr>
              <p:cNvPr id="307218" name="Oval 18">
                <a:extLst>
                  <a:ext uri="{FF2B5EF4-FFF2-40B4-BE49-F238E27FC236}">
                    <a16:creationId xmlns:a16="http://schemas.microsoft.com/office/drawing/2014/main" id="{07CC8497-241B-42B3-B819-A6166F9F7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307219" name="Oval 19">
                <a:extLst>
                  <a:ext uri="{FF2B5EF4-FFF2-40B4-BE49-F238E27FC236}">
                    <a16:creationId xmlns:a16="http://schemas.microsoft.com/office/drawing/2014/main" id="{F5AAD7DB-4A44-435C-9120-23ECA2460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7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307220" name="Oval 20">
                <a:extLst>
                  <a:ext uri="{FF2B5EF4-FFF2-40B4-BE49-F238E27FC236}">
                    <a16:creationId xmlns:a16="http://schemas.microsoft.com/office/drawing/2014/main" id="{B277CED0-5C45-42DE-968B-EFD2EEFB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307224" name="Oval 24">
                <a:extLst>
                  <a:ext uri="{FF2B5EF4-FFF2-40B4-BE49-F238E27FC236}">
                    <a16:creationId xmlns:a16="http://schemas.microsoft.com/office/drawing/2014/main" id="{5D44E23B-1F5D-4D95-8121-10A9098E8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</a:p>
            </p:txBody>
          </p:sp>
          <p:cxnSp>
            <p:nvCxnSpPr>
              <p:cNvPr id="307226" name="AutoShape 26">
                <a:extLst>
                  <a:ext uri="{FF2B5EF4-FFF2-40B4-BE49-F238E27FC236}">
                    <a16:creationId xmlns:a16="http://schemas.microsoft.com/office/drawing/2014/main" id="{A756A0D0-B785-40E1-BA70-E77E06D60784}"/>
                  </a:ext>
                </a:extLst>
              </p:cNvPr>
              <p:cNvCxnSpPr>
                <a:cxnSpLocks noChangeShapeType="1"/>
                <a:stCxn id="307218" idx="3"/>
                <a:endCxn id="307220" idx="7"/>
              </p:cNvCxnSpPr>
              <p:nvPr/>
            </p:nvCxnSpPr>
            <p:spPr bwMode="auto">
              <a:xfrm flipH="1">
                <a:off x="4244" y="3236"/>
                <a:ext cx="248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227" name="AutoShape 27">
                <a:extLst>
                  <a:ext uri="{FF2B5EF4-FFF2-40B4-BE49-F238E27FC236}">
                    <a16:creationId xmlns:a16="http://schemas.microsoft.com/office/drawing/2014/main" id="{803AD7E9-6148-49EA-BDA5-031A302DAFB4}"/>
                  </a:ext>
                </a:extLst>
              </p:cNvPr>
              <p:cNvCxnSpPr>
                <a:cxnSpLocks noChangeShapeType="1"/>
                <a:stCxn id="307218" idx="4"/>
                <a:endCxn id="307217" idx="0"/>
              </p:cNvCxnSpPr>
              <p:nvPr/>
            </p:nvCxnSpPr>
            <p:spPr bwMode="auto">
              <a:xfrm>
                <a:off x="4560" y="3264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228" name="AutoShape 28">
                <a:extLst>
                  <a:ext uri="{FF2B5EF4-FFF2-40B4-BE49-F238E27FC236}">
                    <a16:creationId xmlns:a16="http://schemas.microsoft.com/office/drawing/2014/main" id="{43D197B7-910C-42E9-AC4C-33C17E94ADCD}"/>
                  </a:ext>
                </a:extLst>
              </p:cNvPr>
              <p:cNvCxnSpPr>
                <a:cxnSpLocks noChangeShapeType="1"/>
                <a:stCxn id="307218" idx="5"/>
                <a:endCxn id="307224" idx="1"/>
              </p:cNvCxnSpPr>
              <p:nvPr/>
            </p:nvCxnSpPr>
            <p:spPr bwMode="auto">
              <a:xfrm>
                <a:off x="4628" y="3236"/>
                <a:ext cx="296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229" name="AutoShape 29">
                <a:extLst>
                  <a:ext uri="{FF2B5EF4-FFF2-40B4-BE49-F238E27FC236}">
                    <a16:creationId xmlns:a16="http://schemas.microsoft.com/office/drawing/2014/main" id="{21050AC4-735D-42F6-ADBE-C031214FC6C4}"/>
                  </a:ext>
                </a:extLst>
              </p:cNvPr>
              <p:cNvCxnSpPr>
                <a:cxnSpLocks noChangeShapeType="1"/>
                <a:stCxn id="307217" idx="4"/>
                <a:endCxn id="307219" idx="0"/>
              </p:cNvCxnSpPr>
              <p:nvPr/>
            </p:nvCxnSpPr>
            <p:spPr bwMode="auto">
              <a:xfrm>
                <a:off x="4560" y="3600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7231" name="Text Box 31">
              <a:extLst>
                <a:ext uri="{FF2B5EF4-FFF2-40B4-BE49-F238E27FC236}">
                  <a16:creationId xmlns:a16="http://schemas.microsoft.com/office/drawing/2014/main" id="{32372ADE-1F62-458A-8F2D-75E1C2EE2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83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rooted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BC01880-69E1-4C3F-AA91-380E5CF65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4038BFC-A5A6-42C7-8E70-F9D47CC31A5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7424ABA5-3D0B-4C0E-A0C5-CC9E2631C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Rooted Trees (I)</a:t>
            </a:r>
            <a:endParaRPr lang="en-CA" altLang="en-US"/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16F76028-7A73-454C-9A0A-8E2BD0BE1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467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Ancestors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any vertex </a:t>
            </a:r>
            <a:r>
              <a:rPr lang="en-US" altLang="en-US" i="1"/>
              <a:t>v</a:t>
            </a:r>
            <a:r>
              <a:rPr lang="en-US" altLang="en-US"/>
              <a:t> in a tree </a:t>
            </a:r>
            <a:r>
              <a:rPr lang="en-US" altLang="en-US" i="1"/>
              <a:t>T</a:t>
            </a:r>
            <a:r>
              <a:rPr lang="en-US" altLang="en-US"/>
              <a:t>, all the vertices on the simple path from the root to that vertex are called ancestors.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rgbClr val="FF9933"/>
                </a:solidFill>
              </a:rPr>
              <a:t>Descendants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 the vertices for which a vertex </a:t>
            </a:r>
            <a:r>
              <a:rPr lang="en-US" altLang="en-US" i="1"/>
              <a:t>v</a:t>
            </a:r>
            <a:r>
              <a:rPr lang="en-US" altLang="en-US"/>
              <a:t> is an ancestor are said to be descendants of </a:t>
            </a:r>
            <a:r>
              <a:rPr lang="en-US" altLang="en-US" i="1"/>
              <a:t>v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Parent, child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9933"/>
                </a:solidFill>
              </a:rPr>
              <a:t>siblings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i="1"/>
              <a:t>(u, v)</a:t>
            </a:r>
            <a:r>
              <a:rPr lang="en-US" altLang="en-US"/>
              <a:t> is the last edge of the simple path from the root to vertex </a:t>
            </a:r>
            <a:r>
              <a:rPr lang="en-US" altLang="en-US" i="1"/>
              <a:t>v</a:t>
            </a:r>
            <a:r>
              <a:rPr lang="en-US" altLang="en-US"/>
              <a:t>, </a:t>
            </a:r>
            <a:r>
              <a:rPr lang="en-US" altLang="en-US" i="1"/>
              <a:t>u</a:t>
            </a:r>
            <a:r>
              <a:rPr lang="en-US" altLang="en-US"/>
              <a:t> is said to be the parent of </a:t>
            </a:r>
            <a:r>
              <a:rPr lang="en-US" altLang="en-US" i="1"/>
              <a:t>v</a:t>
            </a:r>
            <a:r>
              <a:rPr lang="en-US" altLang="en-US"/>
              <a:t> and </a:t>
            </a:r>
            <a:r>
              <a:rPr lang="en-US" altLang="en-US" i="1"/>
              <a:t>v</a:t>
            </a:r>
            <a:r>
              <a:rPr lang="en-US" altLang="en-US"/>
              <a:t> is called a child of </a:t>
            </a:r>
            <a:r>
              <a:rPr lang="en-US" altLang="en-US" i="1"/>
              <a:t>u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Vertices that have the same parent are called siblings.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Leaves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vertex without children is called a leaf.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Subtree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vertex </a:t>
            </a:r>
            <a:r>
              <a:rPr lang="en-US" altLang="en-US" i="1"/>
              <a:t>v</a:t>
            </a:r>
            <a:r>
              <a:rPr lang="en-US" altLang="en-US"/>
              <a:t> with all its descendants is called the subtree of </a:t>
            </a:r>
            <a:r>
              <a:rPr lang="en-US" altLang="en-US" i="1"/>
              <a:t>T</a:t>
            </a:r>
            <a:r>
              <a:rPr lang="en-US" altLang="en-US"/>
              <a:t> rooted at </a:t>
            </a:r>
            <a:r>
              <a:rPr lang="en-US" altLang="en-US" i="1"/>
              <a:t>v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2FC7459-E9C1-4504-AD0D-881D9060B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93713B1-6346-4BE1-9178-3307218F2F9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D1A2FC11-63F7-4A24-9885-37BBEB13E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Perspective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B7219E7F-CB31-472E-A65D-BF70F3BDE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Euclid’s algorithm for finding the greatest common divisor</a:t>
            </a:r>
          </a:p>
          <a:p>
            <a:endParaRPr lang="en-US" altLang="en-US"/>
          </a:p>
          <a:p>
            <a:r>
              <a:rPr lang="en-US" altLang="en-US"/>
              <a:t>Muhammad ibn Musa al-Khwarizmi – 9</a:t>
            </a:r>
            <a:r>
              <a:rPr lang="en-US" altLang="en-US" baseline="30000"/>
              <a:t>th</a:t>
            </a:r>
            <a:r>
              <a:rPr lang="en-US" altLang="en-US"/>
              <a:t> century mathematician </a:t>
            </a:r>
            <a:r>
              <a:rPr lang="en-US" altLang="en-US">
                <a:hlinkClick r:id="rId3"/>
              </a:rPr>
              <a:t>www.lib.virginia.edu/science/parshall/khwariz.html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846D31F-0968-40DA-AF18-8FB6BCDBD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AEAA8BC7-5BDF-424B-910A-03031A9E1E0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60114EA3-9ACD-4311-A8B5-65508A9C3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Rooted Trees (II)</a:t>
            </a:r>
            <a:endParaRPr lang="en-CA" altLang="en-US"/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49B9ADFD-6BAE-410C-81B9-28393AE17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763000" cy="4114800"/>
          </a:xfrm>
        </p:spPr>
        <p:txBody>
          <a:bodyPr/>
          <a:lstStyle/>
          <a:p>
            <a:r>
              <a:rPr lang="en-US" altLang="en-US">
                <a:solidFill>
                  <a:srgbClr val="FF9933"/>
                </a:solidFill>
              </a:rPr>
              <a:t>Depth</a:t>
            </a:r>
            <a:r>
              <a:rPr lang="en-US" altLang="en-US"/>
              <a:t> of a vertex</a:t>
            </a:r>
          </a:p>
          <a:p>
            <a:pPr lvl="1"/>
            <a:r>
              <a:rPr lang="en-US" altLang="en-US" sz="2400"/>
              <a:t>The length of the simple path from the root to the vertex.</a:t>
            </a:r>
          </a:p>
          <a:p>
            <a:r>
              <a:rPr lang="en-US" altLang="en-US">
                <a:solidFill>
                  <a:srgbClr val="FF9933"/>
                </a:solidFill>
              </a:rPr>
              <a:t>Height</a:t>
            </a:r>
            <a:r>
              <a:rPr lang="en-US" altLang="en-US"/>
              <a:t> of a tree</a:t>
            </a:r>
          </a:p>
          <a:p>
            <a:pPr lvl="1"/>
            <a:r>
              <a:rPr lang="en-US" altLang="en-US" sz="2400"/>
              <a:t>The length of the longest simple path from the root to a leaf.</a:t>
            </a:r>
          </a:p>
          <a:p>
            <a:endParaRPr lang="en-US" altLang="en-US"/>
          </a:p>
        </p:txBody>
      </p:sp>
      <p:grpSp>
        <p:nvGrpSpPr>
          <p:cNvPr id="311300" name="Group 4">
            <a:extLst>
              <a:ext uri="{FF2B5EF4-FFF2-40B4-BE49-F238E27FC236}">
                <a16:creationId xmlns:a16="http://schemas.microsoft.com/office/drawing/2014/main" id="{F24CDE88-0C77-4113-A6A3-3587B565BC74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267200"/>
            <a:ext cx="1600200" cy="1828800"/>
            <a:chOff x="4080" y="2832"/>
            <a:chExt cx="1008" cy="1152"/>
          </a:xfrm>
        </p:grpSpPr>
        <p:grpSp>
          <p:nvGrpSpPr>
            <p:cNvPr id="311301" name="Group 5">
              <a:extLst>
                <a:ext uri="{FF2B5EF4-FFF2-40B4-BE49-F238E27FC236}">
                  <a16:creationId xmlns:a16="http://schemas.microsoft.com/office/drawing/2014/main" id="{7A0C1013-6661-4DA7-888F-2D3790891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120"/>
              <a:ext cx="1008" cy="864"/>
              <a:chOff x="4080" y="3072"/>
              <a:chExt cx="1008" cy="864"/>
            </a:xfrm>
          </p:grpSpPr>
          <p:sp>
            <p:nvSpPr>
              <p:cNvPr id="311302" name="Oval 6">
                <a:extLst>
                  <a:ext uri="{FF2B5EF4-FFF2-40B4-BE49-F238E27FC236}">
                    <a16:creationId xmlns:a16="http://schemas.microsoft.com/office/drawing/2014/main" id="{6F834F1F-DB5F-453C-8124-3A6967A4B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1</a:t>
                </a:r>
              </a:p>
            </p:txBody>
          </p:sp>
          <p:sp>
            <p:nvSpPr>
              <p:cNvPr id="311303" name="Oval 7">
                <a:extLst>
                  <a:ext uri="{FF2B5EF4-FFF2-40B4-BE49-F238E27FC236}">
                    <a16:creationId xmlns:a16="http://schemas.microsoft.com/office/drawing/2014/main" id="{36524175-1561-4D57-93E7-00A10EE62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311304" name="Oval 8">
                <a:extLst>
                  <a:ext uri="{FF2B5EF4-FFF2-40B4-BE49-F238E27FC236}">
                    <a16:creationId xmlns:a16="http://schemas.microsoft.com/office/drawing/2014/main" id="{2060158D-F49F-4C0D-8D2B-008D81657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74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311305" name="Oval 9">
                <a:extLst>
                  <a:ext uri="{FF2B5EF4-FFF2-40B4-BE49-F238E27FC236}">
                    <a16:creationId xmlns:a16="http://schemas.microsoft.com/office/drawing/2014/main" id="{63FF55B5-CEF5-47D8-8054-1772A8D6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311306" name="Oval 10">
                <a:extLst>
                  <a:ext uri="{FF2B5EF4-FFF2-40B4-BE49-F238E27FC236}">
                    <a16:creationId xmlns:a16="http://schemas.microsoft.com/office/drawing/2014/main" id="{E235574E-8B1C-4DF7-9238-8314F17E1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4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</a:p>
            </p:txBody>
          </p:sp>
          <p:cxnSp>
            <p:nvCxnSpPr>
              <p:cNvPr id="311307" name="AutoShape 11">
                <a:extLst>
                  <a:ext uri="{FF2B5EF4-FFF2-40B4-BE49-F238E27FC236}">
                    <a16:creationId xmlns:a16="http://schemas.microsoft.com/office/drawing/2014/main" id="{A88A10CB-2B1A-43BC-A603-F10B1181CDBA}"/>
                  </a:ext>
                </a:extLst>
              </p:cNvPr>
              <p:cNvCxnSpPr>
                <a:cxnSpLocks noChangeShapeType="1"/>
                <a:stCxn id="311303" idx="3"/>
                <a:endCxn id="311305" idx="7"/>
              </p:cNvCxnSpPr>
              <p:nvPr/>
            </p:nvCxnSpPr>
            <p:spPr bwMode="auto">
              <a:xfrm flipH="1">
                <a:off x="4244" y="3236"/>
                <a:ext cx="248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308" name="AutoShape 12">
                <a:extLst>
                  <a:ext uri="{FF2B5EF4-FFF2-40B4-BE49-F238E27FC236}">
                    <a16:creationId xmlns:a16="http://schemas.microsoft.com/office/drawing/2014/main" id="{7C104E03-95EA-4CC7-9D44-3C8A45989F44}"/>
                  </a:ext>
                </a:extLst>
              </p:cNvPr>
              <p:cNvCxnSpPr>
                <a:cxnSpLocks noChangeShapeType="1"/>
                <a:stCxn id="311303" idx="4"/>
                <a:endCxn id="311302" idx="0"/>
              </p:cNvCxnSpPr>
              <p:nvPr/>
            </p:nvCxnSpPr>
            <p:spPr bwMode="auto">
              <a:xfrm>
                <a:off x="4560" y="3264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309" name="AutoShape 13">
                <a:extLst>
                  <a:ext uri="{FF2B5EF4-FFF2-40B4-BE49-F238E27FC236}">
                    <a16:creationId xmlns:a16="http://schemas.microsoft.com/office/drawing/2014/main" id="{B20E5BB8-073C-4E90-889A-C505267415D0}"/>
                  </a:ext>
                </a:extLst>
              </p:cNvPr>
              <p:cNvCxnSpPr>
                <a:cxnSpLocks noChangeShapeType="1"/>
                <a:stCxn id="311303" idx="5"/>
                <a:endCxn id="311306" idx="1"/>
              </p:cNvCxnSpPr>
              <p:nvPr/>
            </p:nvCxnSpPr>
            <p:spPr bwMode="auto">
              <a:xfrm>
                <a:off x="4628" y="3236"/>
                <a:ext cx="296" cy="20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310" name="AutoShape 14">
                <a:extLst>
                  <a:ext uri="{FF2B5EF4-FFF2-40B4-BE49-F238E27FC236}">
                    <a16:creationId xmlns:a16="http://schemas.microsoft.com/office/drawing/2014/main" id="{7E2C4B44-D539-4EA9-9922-2931F725C076}"/>
                  </a:ext>
                </a:extLst>
              </p:cNvPr>
              <p:cNvCxnSpPr>
                <a:cxnSpLocks noChangeShapeType="1"/>
                <a:stCxn id="311302" idx="4"/>
                <a:endCxn id="311304" idx="0"/>
              </p:cNvCxnSpPr>
              <p:nvPr/>
            </p:nvCxnSpPr>
            <p:spPr bwMode="auto">
              <a:xfrm>
                <a:off x="4560" y="3600"/>
                <a:ext cx="0" cy="14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1311" name="Text Box 15">
              <a:extLst>
                <a:ext uri="{FF2B5EF4-FFF2-40B4-BE49-F238E27FC236}">
                  <a16:creationId xmlns:a16="http://schemas.microsoft.com/office/drawing/2014/main" id="{6CAF5E9C-EDAC-4D5C-8CFE-DB1D9B5BD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83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h =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FA868FFF-CBA5-4F08-8923-EF2643A5FB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121DB4C-7EEC-4AD5-8149-CB5AB99EA07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CCA23B6C-5F9D-4627-952B-E01C0DE5E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Trees</a:t>
            </a:r>
            <a:endParaRPr lang="en-CA" altLang="en-US"/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CFB9E566-0AD3-4429-84B8-3399E69E9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Ordered trees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 ordered tree is a rooted tree in which all the children of each vertex are ordered.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Binary trees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binary tree is an ordered tree in which every vertex has no more than two children and each children is designated s either a left child or a right child of its parent.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9933"/>
                </a:solidFill>
              </a:rPr>
              <a:t>Binary search trees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vertex is assigned a number.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number assigned to each parental vertex is larger than all the numbers in its left subtree and smaller than all the numbers in its right subtree.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6600"/>
                </a:solidFill>
                <a:sym typeface="Symbol" panose="05050102010706020507" pitchFamily="18" charset="2"/>
              </a:rPr>
              <a:t>log</a:t>
            </a:r>
            <a:r>
              <a:rPr lang="en-US" altLang="en-US" sz="2000" baseline="-25000">
                <a:solidFill>
                  <a:srgbClr val="FF66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>
                <a:solidFill>
                  <a:srgbClr val="FF6600"/>
                </a:solidFill>
                <a:sym typeface="Symbol" panose="05050102010706020507" pitchFamily="18" charset="2"/>
              </a:rPr>
              <a:t>n  h  n – 1</a:t>
            </a:r>
            <a:r>
              <a:rPr lang="en-US" altLang="en-US" sz="2000">
                <a:sym typeface="Symbol" panose="05050102010706020507" pitchFamily="18" charset="2"/>
              </a:rPr>
              <a:t>, where h is the height of a binary tree and n the size.</a:t>
            </a:r>
            <a:endParaRPr lang="en-CA" altLang="en-US" sz="2000"/>
          </a:p>
        </p:txBody>
      </p:sp>
      <p:grpSp>
        <p:nvGrpSpPr>
          <p:cNvPr id="313373" name="Group 29">
            <a:extLst>
              <a:ext uri="{FF2B5EF4-FFF2-40B4-BE49-F238E27FC236}">
                <a16:creationId xmlns:a16="http://schemas.microsoft.com/office/drawing/2014/main" id="{A0101B1E-FB2E-429F-906C-C671DE20D22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10200"/>
            <a:ext cx="4038600" cy="990600"/>
            <a:chOff x="1632" y="3408"/>
            <a:chExt cx="2544" cy="624"/>
          </a:xfrm>
        </p:grpSpPr>
        <p:grpSp>
          <p:nvGrpSpPr>
            <p:cNvPr id="313348" name="Group 4">
              <a:extLst>
                <a:ext uri="{FF2B5EF4-FFF2-40B4-BE49-F238E27FC236}">
                  <a16:creationId xmlns:a16="http://schemas.microsoft.com/office/drawing/2014/main" id="{180B578D-7417-416A-843A-292998F6E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408"/>
              <a:ext cx="1008" cy="624"/>
              <a:chOff x="4368" y="2880"/>
              <a:chExt cx="1008" cy="624"/>
            </a:xfrm>
          </p:grpSpPr>
          <p:sp>
            <p:nvSpPr>
              <p:cNvPr id="313349" name="Oval 5">
                <a:extLst>
                  <a:ext uri="{FF2B5EF4-FFF2-40B4-BE49-F238E27FC236}">
                    <a16:creationId xmlns:a16="http://schemas.microsoft.com/office/drawing/2014/main" id="{F0A08FFF-B084-475C-9317-3FB32A6E5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9</a:t>
                </a:r>
              </a:p>
            </p:txBody>
          </p:sp>
          <p:sp>
            <p:nvSpPr>
              <p:cNvPr id="313350" name="Oval 6">
                <a:extLst>
                  <a:ext uri="{FF2B5EF4-FFF2-40B4-BE49-F238E27FC236}">
                    <a16:creationId xmlns:a16="http://schemas.microsoft.com/office/drawing/2014/main" id="{998515DD-7510-442A-AE47-AE7B95C76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6</a:t>
                </a:r>
              </a:p>
            </p:txBody>
          </p:sp>
          <p:sp>
            <p:nvSpPr>
              <p:cNvPr id="313351" name="Oval 7">
                <a:extLst>
                  <a:ext uri="{FF2B5EF4-FFF2-40B4-BE49-F238E27FC236}">
                    <a16:creationId xmlns:a16="http://schemas.microsoft.com/office/drawing/2014/main" id="{2AC05E6E-0B0F-4D3C-8E51-03726A333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8</a:t>
                </a:r>
              </a:p>
            </p:txBody>
          </p:sp>
          <p:sp>
            <p:nvSpPr>
              <p:cNvPr id="313352" name="Oval 8">
                <a:extLst>
                  <a:ext uri="{FF2B5EF4-FFF2-40B4-BE49-F238E27FC236}">
                    <a16:creationId xmlns:a16="http://schemas.microsoft.com/office/drawing/2014/main" id="{ADB50B26-0073-407B-87D6-0B717D03D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313353" name="Oval 9">
                <a:extLst>
                  <a:ext uri="{FF2B5EF4-FFF2-40B4-BE49-F238E27FC236}">
                    <a16:creationId xmlns:a16="http://schemas.microsoft.com/office/drawing/2014/main" id="{16C4DC1F-AC30-4D5B-B7B7-F202DF26D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313354" name="Oval 10">
                <a:extLst>
                  <a:ext uri="{FF2B5EF4-FFF2-40B4-BE49-F238E27FC236}">
                    <a16:creationId xmlns:a16="http://schemas.microsoft.com/office/drawing/2014/main" id="{11EF23DF-DE4F-4B30-855C-88FE6CCFB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3</a:t>
                </a:r>
              </a:p>
            </p:txBody>
          </p:sp>
          <p:cxnSp>
            <p:nvCxnSpPr>
              <p:cNvPr id="313355" name="AutoShape 11">
                <a:extLst>
                  <a:ext uri="{FF2B5EF4-FFF2-40B4-BE49-F238E27FC236}">
                    <a16:creationId xmlns:a16="http://schemas.microsoft.com/office/drawing/2014/main" id="{28AA01BD-0CA6-4899-88D4-612EA1C920BD}"/>
                  </a:ext>
                </a:extLst>
              </p:cNvPr>
              <p:cNvCxnSpPr>
                <a:cxnSpLocks noChangeShapeType="1"/>
                <a:stCxn id="313349" idx="2"/>
                <a:endCxn id="313350" idx="7"/>
              </p:cNvCxnSpPr>
              <p:nvPr/>
            </p:nvCxnSpPr>
            <p:spPr bwMode="auto">
              <a:xfrm flipH="1">
                <a:off x="4676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356" name="AutoShape 12">
                <a:extLst>
                  <a:ext uri="{FF2B5EF4-FFF2-40B4-BE49-F238E27FC236}">
                    <a16:creationId xmlns:a16="http://schemas.microsoft.com/office/drawing/2014/main" id="{FB086F4B-D880-4F27-9293-F86D1ABA4D82}"/>
                  </a:ext>
                </a:extLst>
              </p:cNvPr>
              <p:cNvCxnSpPr>
                <a:cxnSpLocks noChangeShapeType="1"/>
                <a:stCxn id="313349" idx="6"/>
                <a:endCxn id="313351" idx="1"/>
              </p:cNvCxnSpPr>
              <p:nvPr/>
            </p:nvCxnSpPr>
            <p:spPr bwMode="auto">
              <a:xfrm>
                <a:off x="5040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357" name="AutoShape 13">
                <a:extLst>
                  <a:ext uri="{FF2B5EF4-FFF2-40B4-BE49-F238E27FC236}">
                    <a16:creationId xmlns:a16="http://schemas.microsoft.com/office/drawing/2014/main" id="{7242686F-2683-4615-B70A-A5573121DD1D}"/>
                  </a:ext>
                </a:extLst>
              </p:cNvPr>
              <p:cNvCxnSpPr>
                <a:cxnSpLocks noChangeShapeType="1"/>
                <a:stCxn id="313350" idx="3"/>
                <a:endCxn id="313352" idx="0"/>
              </p:cNvCxnSpPr>
              <p:nvPr/>
            </p:nvCxnSpPr>
            <p:spPr bwMode="auto">
              <a:xfrm flipH="1">
                <a:off x="4464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358" name="AutoShape 14">
                <a:extLst>
                  <a:ext uri="{FF2B5EF4-FFF2-40B4-BE49-F238E27FC236}">
                    <a16:creationId xmlns:a16="http://schemas.microsoft.com/office/drawing/2014/main" id="{3B3B8000-2F96-4452-AC7C-87D930F0AF4D}"/>
                  </a:ext>
                </a:extLst>
              </p:cNvPr>
              <p:cNvCxnSpPr>
                <a:cxnSpLocks noChangeShapeType="1"/>
                <a:stCxn id="313350" idx="5"/>
                <a:endCxn id="313353" idx="0"/>
              </p:cNvCxnSpPr>
              <p:nvPr/>
            </p:nvCxnSpPr>
            <p:spPr bwMode="auto">
              <a:xfrm>
                <a:off x="467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359" name="AutoShape 15">
                <a:extLst>
                  <a:ext uri="{FF2B5EF4-FFF2-40B4-BE49-F238E27FC236}">
                    <a16:creationId xmlns:a16="http://schemas.microsoft.com/office/drawing/2014/main" id="{1F29F8B7-7216-418F-9F54-D6890BF3F618}"/>
                  </a:ext>
                </a:extLst>
              </p:cNvPr>
              <p:cNvCxnSpPr>
                <a:cxnSpLocks noChangeShapeType="1"/>
                <a:stCxn id="313351" idx="3"/>
                <a:endCxn id="313354" idx="0"/>
              </p:cNvCxnSpPr>
              <p:nvPr/>
            </p:nvCxnSpPr>
            <p:spPr bwMode="auto">
              <a:xfrm flipH="1">
                <a:off x="513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3360" name="Group 16">
              <a:extLst>
                <a:ext uri="{FF2B5EF4-FFF2-40B4-BE49-F238E27FC236}">
                  <a16:creationId xmlns:a16="http://schemas.microsoft.com/office/drawing/2014/main" id="{36D0AF26-9955-442D-939E-A011A10A4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408"/>
              <a:ext cx="1008" cy="624"/>
              <a:chOff x="4368" y="2880"/>
              <a:chExt cx="1008" cy="624"/>
            </a:xfrm>
          </p:grpSpPr>
          <p:sp>
            <p:nvSpPr>
              <p:cNvPr id="313361" name="Oval 17">
                <a:extLst>
                  <a:ext uri="{FF2B5EF4-FFF2-40B4-BE49-F238E27FC236}">
                    <a16:creationId xmlns:a16="http://schemas.microsoft.com/office/drawing/2014/main" id="{6F643AAF-6E66-4EA0-AF5C-CB5D8260F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6</a:t>
                </a:r>
              </a:p>
            </p:txBody>
          </p:sp>
          <p:sp>
            <p:nvSpPr>
              <p:cNvPr id="313362" name="Oval 18">
                <a:extLst>
                  <a:ext uri="{FF2B5EF4-FFF2-40B4-BE49-F238E27FC236}">
                    <a16:creationId xmlns:a16="http://schemas.microsoft.com/office/drawing/2014/main" id="{293E4E2E-FE89-4680-A88D-015F2A715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313363" name="Oval 19">
                <a:extLst>
                  <a:ext uri="{FF2B5EF4-FFF2-40B4-BE49-F238E27FC236}">
                    <a16:creationId xmlns:a16="http://schemas.microsoft.com/office/drawing/2014/main" id="{C3ED5C88-DD25-4479-9469-724BD9D2C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307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9</a:t>
                </a:r>
              </a:p>
            </p:txBody>
          </p:sp>
          <p:sp>
            <p:nvSpPr>
              <p:cNvPr id="313364" name="Oval 20">
                <a:extLst>
                  <a:ext uri="{FF2B5EF4-FFF2-40B4-BE49-F238E27FC236}">
                    <a16:creationId xmlns:a16="http://schemas.microsoft.com/office/drawing/2014/main" id="{53152C7C-39B2-4C19-AE03-7B0E7D3B9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313365" name="Oval 21">
                <a:extLst>
                  <a:ext uri="{FF2B5EF4-FFF2-40B4-BE49-F238E27FC236}">
                    <a16:creationId xmlns:a16="http://schemas.microsoft.com/office/drawing/2014/main" id="{694CA888-CB1A-4DA3-9BBB-E3E4A089E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313366" name="Oval 22">
                <a:extLst>
                  <a:ext uri="{FF2B5EF4-FFF2-40B4-BE49-F238E27FC236}">
                    <a16:creationId xmlns:a16="http://schemas.microsoft.com/office/drawing/2014/main" id="{972D483D-9358-43ED-8101-46F72D233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8</a:t>
                </a:r>
              </a:p>
            </p:txBody>
          </p:sp>
          <p:cxnSp>
            <p:nvCxnSpPr>
              <p:cNvPr id="313367" name="AutoShape 23">
                <a:extLst>
                  <a:ext uri="{FF2B5EF4-FFF2-40B4-BE49-F238E27FC236}">
                    <a16:creationId xmlns:a16="http://schemas.microsoft.com/office/drawing/2014/main" id="{D61FF338-F21B-46D4-B758-E1E54320F3FE}"/>
                  </a:ext>
                </a:extLst>
              </p:cNvPr>
              <p:cNvCxnSpPr>
                <a:cxnSpLocks noChangeShapeType="1"/>
                <a:stCxn id="313361" idx="2"/>
                <a:endCxn id="313362" idx="7"/>
              </p:cNvCxnSpPr>
              <p:nvPr/>
            </p:nvCxnSpPr>
            <p:spPr bwMode="auto">
              <a:xfrm flipH="1">
                <a:off x="4676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368" name="AutoShape 24">
                <a:extLst>
                  <a:ext uri="{FF2B5EF4-FFF2-40B4-BE49-F238E27FC236}">
                    <a16:creationId xmlns:a16="http://schemas.microsoft.com/office/drawing/2014/main" id="{7363FC77-081C-4D96-9DB2-B822B431F81F}"/>
                  </a:ext>
                </a:extLst>
              </p:cNvPr>
              <p:cNvCxnSpPr>
                <a:cxnSpLocks noChangeShapeType="1"/>
                <a:stCxn id="313361" idx="6"/>
                <a:endCxn id="313363" idx="1"/>
              </p:cNvCxnSpPr>
              <p:nvPr/>
            </p:nvCxnSpPr>
            <p:spPr bwMode="auto">
              <a:xfrm>
                <a:off x="5040" y="2976"/>
                <a:ext cx="172" cy="124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369" name="AutoShape 25">
                <a:extLst>
                  <a:ext uri="{FF2B5EF4-FFF2-40B4-BE49-F238E27FC236}">
                    <a16:creationId xmlns:a16="http://schemas.microsoft.com/office/drawing/2014/main" id="{9E90B3E8-61ED-46E0-996F-883A1AAA2EB1}"/>
                  </a:ext>
                </a:extLst>
              </p:cNvPr>
              <p:cNvCxnSpPr>
                <a:cxnSpLocks noChangeShapeType="1"/>
                <a:stCxn id="313362" idx="3"/>
                <a:endCxn id="313364" idx="0"/>
              </p:cNvCxnSpPr>
              <p:nvPr/>
            </p:nvCxnSpPr>
            <p:spPr bwMode="auto">
              <a:xfrm flipH="1">
                <a:off x="4464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370" name="AutoShape 26">
                <a:extLst>
                  <a:ext uri="{FF2B5EF4-FFF2-40B4-BE49-F238E27FC236}">
                    <a16:creationId xmlns:a16="http://schemas.microsoft.com/office/drawing/2014/main" id="{464CF629-D10C-4EC7-880F-676DDE750F4A}"/>
                  </a:ext>
                </a:extLst>
              </p:cNvPr>
              <p:cNvCxnSpPr>
                <a:cxnSpLocks noChangeShapeType="1"/>
                <a:stCxn id="313362" idx="5"/>
                <a:endCxn id="313365" idx="0"/>
              </p:cNvCxnSpPr>
              <p:nvPr/>
            </p:nvCxnSpPr>
            <p:spPr bwMode="auto">
              <a:xfrm>
                <a:off x="467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371" name="AutoShape 27">
                <a:extLst>
                  <a:ext uri="{FF2B5EF4-FFF2-40B4-BE49-F238E27FC236}">
                    <a16:creationId xmlns:a16="http://schemas.microsoft.com/office/drawing/2014/main" id="{CE8AFDD0-86B7-42FB-93C9-97EF4EA0A238}"/>
                  </a:ext>
                </a:extLst>
              </p:cNvPr>
              <p:cNvCxnSpPr>
                <a:cxnSpLocks noChangeShapeType="1"/>
                <a:stCxn id="313363" idx="3"/>
                <a:endCxn id="313366" idx="0"/>
              </p:cNvCxnSpPr>
              <p:nvPr/>
            </p:nvCxnSpPr>
            <p:spPr bwMode="auto">
              <a:xfrm flipH="1">
                <a:off x="5136" y="3236"/>
                <a:ext cx="76" cy="76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4D90139-C2FC-4483-8CA8-975BFABDF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4B624999-1C3E-4070-ADCF-F4174FA4A48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9D441299-0F07-4668-976F-4D0A19CED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Notion of algorithm and problem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E00E479A-53B2-403C-84F4-50B1E564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962400"/>
            <a:ext cx="2743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chemeClr val="bg2"/>
                </a:solidFill>
              </a:rPr>
              <a:t>“computer” </a:t>
            </a:r>
          </a:p>
        </p:txBody>
      </p:sp>
      <p:sp>
        <p:nvSpPr>
          <p:cNvPr id="230404" name="Text Box 4">
            <a:extLst>
              <a:ext uri="{FF2B5EF4-FFF2-40B4-BE49-F238E27FC236}">
                <a16:creationId xmlns:a16="http://schemas.microsoft.com/office/drawing/2014/main" id="{0BEB034F-9EB4-4086-A40C-E369C1A0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5603875"/>
            <a:ext cx="5019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algorithmic solution</a:t>
            </a:r>
          </a:p>
          <a:p>
            <a:r>
              <a:rPr lang="en-US" altLang="en-US">
                <a:solidFill>
                  <a:srgbClr val="FF9933"/>
                </a:solidFill>
              </a:rPr>
              <a:t>(different from a conventional solution)</a:t>
            </a:r>
          </a:p>
        </p:txBody>
      </p:sp>
      <p:sp>
        <p:nvSpPr>
          <p:cNvPr id="230405" name="Line 5">
            <a:extLst>
              <a:ext uri="{FF2B5EF4-FFF2-40B4-BE49-F238E27FC236}">
                <a16:creationId xmlns:a16="http://schemas.microsoft.com/office/drawing/2014/main" id="{52DC3D8B-7382-4E66-BF6B-CAB2F40B0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22860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06" name="Line 6">
            <a:extLst>
              <a:ext uri="{FF2B5EF4-FFF2-40B4-BE49-F238E27FC236}">
                <a16:creationId xmlns:a16="http://schemas.microsoft.com/office/drawing/2014/main" id="{E456B382-FC92-419C-AB2C-70198AF39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350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07" name="Text Box 7">
            <a:extLst>
              <a:ext uri="{FF2B5EF4-FFF2-40B4-BE49-F238E27FC236}">
                <a16:creationId xmlns:a16="http://schemas.microsoft.com/office/drawing/2014/main" id="{8E2751E3-4FE6-4F30-B542-7AD4C5611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752600"/>
            <a:ext cx="1371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problem</a:t>
            </a:r>
          </a:p>
        </p:txBody>
      </p:sp>
      <p:sp>
        <p:nvSpPr>
          <p:cNvPr id="230408" name="Text Box 8">
            <a:extLst>
              <a:ext uri="{FF2B5EF4-FFF2-40B4-BE49-F238E27FC236}">
                <a16:creationId xmlns:a16="http://schemas.microsoft.com/office/drawing/2014/main" id="{67AB2023-6051-4174-B0CB-CE9F3D36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163" y="2895600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9933"/>
                </a:solidFill>
              </a:rPr>
              <a:t>algorithm</a:t>
            </a:r>
          </a:p>
        </p:txBody>
      </p:sp>
      <p:sp>
        <p:nvSpPr>
          <p:cNvPr id="230409" name="Text Box 9">
            <a:extLst>
              <a:ext uri="{FF2B5EF4-FFF2-40B4-BE49-F238E27FC236}">
                <a16:creationId xmlns:a16="http://schemas.microsoft.com/office/drawing/2014/main" id="{A8CA35C2-5F04-40B0-B5E7-41FB75EB4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input</a:t>
            </a:r>
          </a:p>
          <a:p>
            <a:r>
              <a:rPr lang="en-US" altLang="en-US">
                <a:solidFill>
                  <a:schemeClr val="bg2"/>
                </a:solidFill>
              </a:rPr>
              <a:t>(or instance)</a:t>
            </a:r>
          </a:p>
        </p:txBody>
      </p:sp>
      <p:sp>
        <p:nvSpPr>
          <p:cNvPr id="230410" name="Text Box 10">
            <a:extLst>
              <a:ext uri="{FF2B5EF4-FFF2-40B4-BE49-F238E27FC236}">
                <a16:creationId xmlns:a16="http://schemas.microsoft.com/office/drawing/2014/main" id="{3A342B35-5C09-4C41-85CE-93F3CD87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114800"/>
            <a:ext cx="1198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230411" name="Line 11">
            <a:extLst>
              <a:ext uri="{FF2B5EF4-FFF2-40B4-BE49-F238E27FC236}">
                <a16:creationId xmlns:a16="http://schemas.microsoft.com/office/drawing/2014/main" id="{EEEFF469-85AB-49EF-91BC-149123672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196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2" name="Line 12">
            <a:extLst>
              <a:ext uri="{FF2B5EF4-FFF2-40B4-BE49-F238E27FC236}">
                <a16:creationId xmlns:a16="http://schemas.microsoft.com/office/drawing/2014/main" id="{9ABA68A2-2190-41A5-A590-4D0B1A007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19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8E0E32B-2EB3-4B3F-A368-81056E5F3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1CFFB7B-79E4-4091-AFD6-9630CDE9AEF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541C39F9-5DA8-4393-9FF0-E4787A688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100"/>
              <a:t>Example of computational problem: sorting</a:t>
            </a:r>
            <a:endParaRPr lang="en-US" altLang="en-US" sz="3200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77ED25DB-43AD-48FF-A916-D89CE5102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543800" cy="490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Statement of problem: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/>
              <a:t>Input:</a:t>
            </a:r>
            <a:r>
              <a:rPr lang="en-US" altLang="en-US" sz="1800"/>
              <a:t> A sequence of </a:t>
            </a:r>
            <a:r>
              <a:rPr lang="en-US" altLang="en-US" sz="1800" i="1"/>
              <a:t>n</a:t>
            </a:r>
            <a:r>
              <a:rPr lang="en-US" altLang="en-US" sz="1800"/>
              <a:t> numbers &lt;a</a:t>
            </a:r>
            <a:r>
              <a:rPr lang="en-US" altLang="en-US" sz="1800" baseline="-25000"/>
              <a:t>1</a:t>
            </a:r>
            <a:r>
              <a:rPr lang="en-US" altLang="en-US" sz="1800"/>
              <a:t>, </a:t>
            </a:r>
            <a:r>
              <a:rPr lang="en-US" altLang="en-US" sz="1800" baseline="-25000"/>
              <a:t>  </a:t>
            </a:r>
            <a:r>
              <a:rPr lang="en-US" altLang="en-US" sz="1800"/>
              <a:t>a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i="1" baseline="-25000"/>
              <a:t>n</a:t>
            </a:r>
            <a:r>
              <a:rPr lang="en-US" altLang="en-US" sz="1800"/>
              <a:t>&gt;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 i="1"/>
              <a:t>Output:</a:t>
            </a:r>
            <a:r>
              <a:rPr lang="en-US" altLang="en-US" sz="1800"/>
              <a:t> A reordering of the input sequence &lt;a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baseline="-25000"/>
              <a:t>1</a:t>
            </a:r>
            <a:r>
              <a:rPr lang="en-US" altLang="en-US" sz="1800"/>
              <a:t>, </a:t>
            </a:r>
            <a:r>
              <a:rPr lang="en-US" altLang="en-US" sz="1800" baseline="-25000"/>
              <a:t>  </a:t>
            </a:r>
            <a:r>
              <a:rPr lang="en-US" altLang="en-US" sz="1800"/>
              <a:t>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baseline="-25000"/>
              <a:t>2</a:t>
            </a:r>
            <a:r>
              <a:rPr lang="en-US" altLang="en-US" sz="1800"/>
              <a:t>, …, 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/>
              <a:t>n</a:t>
            </a:r>
            <a:r>
              <a:rPr lang="en-US" altLang="en-US" sz="1800"/>
              <a:t>&gt; so that 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/>
              <a:t>i</a:t>
            </a:r>
            <a:r>
              <a:rPr lang="en-US" altLang="en-US" sz="1800" baseline="-25000"/>
              <a:t> </a:t>
            </a:r>
            <a:r>
              <a:rPr lang="en-US" altLang="en-US" sz="1800">
                <a:latin typeface="Lucida Grande" pitchFamily="84" charset="0"/>
                <a:cs typeface="Times New Roman" panose="02020603050405020304" pitchFamily="18" charset="0"/>
              </a:rPr>
              <a:t>≤</a:t>
            </a:r>
            <a:r>
              <a:rPr lang="en-US" altLang="en-US" sz="1800">
                <a:cs typeface="Times New Roman" panose="02020603050405020304" pitchFamily="18" charset="0"/>
              </a:rPr>
              <a:t> </a:t>
            </a:r>
            <a:r>
              <a:rPr lang="en-US" altLang="en-US" sz="1800"/>
              <a:t>a</a:t>
            </a:r>
            <a:r>
              <a:rPr lang="en-US" altLang="en-US" sz="1800" baseline="30000">
                <a:cs typeface="Times New Roman" panose="02020603050405020304" pitchFamily="18" charset="0"/>
              </a:rPr>
              <a:t>´</a:t>
            </a:r>
            <a:r>
              <a:rPr lang="en-US" altLang="en-US" sz="1800" i="1" baseline="-25000"/>
              <a:t>j</a:t>
            </a:r>
            <a:r>
              <a:rPr lang="en-US" altLang="en-US" sz="1800">
                <a:cs typeface="Times New Roman" panose="02020603050405020304" pitchFamily="18" charset="0"/>
              </a:rPr>
              <a:t>  whenever </a:t>
            </a:r>
            <a:r>
              <a:rPr lang="en-US" altLang="en-US" sz="1800" i="1">
                <a:cs typeface="Times New Roman" panose="02020603050405020304" pitchFamily="18" charset="0"/>
              </a:rPr>
              <a:t>i</a:t>
            </a:r>
            <a:r>
              <a:rPr lang="en-US" altLang="en-US" sz="1800">
                <a:cs typeface="Times New Roman" panose="02020603050405020304" pitchFamily="18" charset="0"/>
              </a:rPr>
              <a:t> &lt; </a:t>
            </a:r>
            <a:r>
              <a:rPr lang="en-US" altLang="en-US" sz="1800" i="1">
                <a:cs typeface="Times New Roman" panose="02020603050405020304" pitchFamily="18" charset="0"/>
              </a:rPr>
              <a:t>j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Instance: The sequence &lt;5, 3, 2, 8, 3&gt;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Algorithms: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Selection sort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Insertion sort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Merge sort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(many others)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4CDD401-5339-4AA5-8197-16AF02CE1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241BCDA-CBD7-4DFC-86B5-AB8A7F0CF23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E312D5F6-0373-4302-AD72-A4A5F9A1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6172200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665BD0E0-642B-4A9B-A24A-2EE3CDDC2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232452" name="Rectangle 4">
            <a:extLst>
              <a:ext uri="{FF2B5EF4-FFF2-40B4-BE49-F238E27FC236}">
                <a16:creationId xmlns:a16="http://schemas.microsoft.com/office/drawing/2014/main" id="{BCA0B03C-CCAC-4D8E-8B77-2B788A11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Input: array </a:t>
            </a:r>
            <a:r>
              <a:rPr lang="en-US" altLang="en-US">
                <a:latin typeface="SimSun" panose="02010600030101010101" pitchFamily="2" charset="-122"/>
              </a:rPr>
              <a:t>a[1],…,a[n]</a:t>
            </a:r>
          </a:p>
          <a:p>
            <a:endParaRPr lang="en-US" altLang="en-US"/>
          </a:p>
          <a:p>
            <a:r>
              <a:rPr lang="en-US" altLang="en-US"/>
              <a:t>Output: array </a:t>
            </a:r>
            <a:r>
              <a:rPr lang="en-US" altLang="en-US">
                <a:latin typeface="SimSun" panose="02010600030101010101" pitchFamily="2" charset="-122"/>
              </a:rPr>
              <a:t>a</a:t>
            </a:r>
            <a:r>
              <a:rPr lang="en-US" altLang="en-US"/>
              <a:t> sorted in non-decreasing order</a:t>
            </a:r>
          </a:p>
          <a:p>
            <a:endParaRPr lang="en-US" altLang="en-US"/>
          </a:p>
          <a:p>
            <a:r>
              <a:rPr lang="en-US" altLang="en-US"/>
              <a:t>Algorithm:</a:t>
            </a:r>
          </a:p>
          <a:p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chemeClr val="bg2"/>
                </a:solidFill>
                <a:effectLst/>
              </a:rPr>
              <a:t>for </a:t>
            </a:r>
            <a:r>
              <a:rPr lang="en-US" altLang="en-US" i="1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i</a:t>
            </a:r>
            <a:r>
              <a:rPr lang="en-US" altLang="en-US">
                <a:solidFill>
                  <a:schemeClr val="bg2"/>
                </a:solidFill>
                <a:effectLst/>
              </a:rPr>
              <a:t>=1 to </a:t>
            </a:r>
            <a:r>
              <a:rPr lang="en-US" altLang="en-US" i="1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n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effectLst/>
              </a:rPr>
              <a:t>       swap </a:t>
            </a:r>
            <a:r>
              <a:rPr lang="en-US" altLang="en-US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a[</a:t>
            </a:r>
            <a:r>
              <a:rPr lang="en-US" altLang="en-US" i="1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i</a:t>
            </a:r>
            <a:r>
              <a:rPr lang="en-US" altLang="en-US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]</a:t>
            </a:r>
            <a:r>
              <a:rPr lang="en-US" altLang="en-US">
                <a:solidFill>
                  <a:schemeClr val="bg2"/>
                </a:solidFill>
                <a:effectLst/>
              </a:rPr>
              <a:t> with smallest of </a:t>
            </a:r>
            <a:r>
              <a:rPr lang="en-US" altLang="en-US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a[</a:t>
            </a:r>
            <a:r>
              <a:rPr lang="en-US" altLang="en-US" i="1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i</a:t>
            </a:r>
            <a:r>
              <a:rPr lang="en-US" altLang="en-US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],…,a[</a:t>
            </a:r>
            <a:r>
              <a:rPr lang="en-US" altLang="en-US" i="1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n</a:t>
            </a:r>
            <a:r>
              <a:rPr lang="en-US" altLang="en-US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]  </a:t>
            </a:r>
          </a:p>
          <a:p>
            <a:pPr>
              <a:buFont typeface="Monotype Sorts" pitchFamily="2" charset="2"/>
              <a:buNone/>
            </a:pPr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CAE47247-1F22-4D66-BE46-3E0F84EC0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5715000"/>
            <a:ext cx="435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rgbClr val="FF9933"/>
                </a:solidFill>
              </a:rPr>
              <a:t>Is this unambiguous? Effective?</a:t>
            </a:r>
          </a:p>
          <a:p>
            <a:pPr>
              <a:buFontTx/>
              <a:buChar char="•"/>
            </a:pPr>
            <a:r>
              <a:rPr lang="en-US" altLang="en-US"/>
              <a:t> See also pseudocode, section 3.1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DD92A-8835-4797-A87A-07C86C968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C1358B1-7149-4E2F-9D89-73DB9FE3714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F16C6481-180A-47FF-90A0-022C5DBEA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924800" cy="685800"/>
          </a:xfrm>
        </p:spPr>
        <p:txBody>
          <a:bodyPr/>
          <a:lstStyle/>
          <a:p>
            <a:r>
              <a:rPr lang="en-US" altLang="en-US" sz="3100"/>
              <a:t>Some Well-known Computational Problems</a:t>
            </a:r>
            <a:endParaRPr lang="en-US" altLang="en-US" sz="3200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7365B239-4DF4-48B5-AC6B-A0C378F43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Sorting</a:t>
            </a:r>
          </a:p>
          <a:p>
            <a:r>
              <a:rPr lang="en-US" altLang="en-US" sz="2000"/>
              <a:t>Searching</a:t>
            </a:r>
          </a:p>
          <a:p>
            <a:r>
              <a:rPr lang="en-US" altLang="en-US" sz="2000"/>
              <a:t>Shortest paths in a graph</a:t>
            </a:r>
          </a:p>
          <a:p>
            <a:r>
              <a:rPr lang="en-US" altLang="en-US" sz="2000"/>
              <a:t>Minimum spanning tree</a:t>
            </a:r>
          </a:p>
          <a:p>
            <a:r>
              <a:rPr lang="en-US" altLang="en-US" sz="2000"/>
              <a:t>Primality testing</a:t>
            </a:r>
          </a:p>
          <a:p>
            <a:r>
              <a:rPr lang="en-US" altLang="en-US" sz="2000"/>
              <a:t>Traveling salesman problem</a:t>
            </a:r>
          </a:p>
          <a:p>
            <a:r>
              <a:rPr lang="en-US" altLang="en-US" sz="2000"/>
              <a:t>Knapsack problem</a:t>
            </a:r>
          </a:p>
          <a:p>
            <a:r>
              <a:rPr lang="en-US" altLang="en-US" sz="2000"/>
              <a:t>Chess</a:t>
            </a:r>
          </a:p>
          <a:p>
            <a:r>
              <a:rPr lang="en-US" altLang="en-US" sz="2000"/>
              <a:t>Towers of Hanoi</a:t>
            </a:r>
          </a:p>
          <a:p>
            <a:r>
              <a:rPr lang="en-US" altLang="en-US" sz="2000"/>
              <a:t>Program termination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id="{61BA66D4-D483-426D-811C-C1FA1AE3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26075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Some of these problems don’t have efficient algorithms, or algorithms at all!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4A0739C-088B-40A4-818B-3F13E99E1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580665A-C316-4965-97D1-B5C2919C607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E1D11176-030B-458F-B614-F4F04D268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Issues Related to Algorithms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03E57D1B-1EB9-4F99-919D-6B402995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How to design algorithms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How to express algorithms</a:t>
            </a:r>
          </a:p>
          <a:p>
            <a:pPr>
              <a:lnSpc>
                <a:spcPct val="90000"/>
              </a:lnSpc>
            </a:pPr>
            <a:endParaRPr lang="en-US" altLang="en-US" sz="20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Proving correctness</a:t>
            </a:r>
          </a:p>
          <a:p>
            <a:pPr>
              <a:lnSpc>
                <a:spcPct val="90000"/>
              </a:lnSpc>
            </a:pPr>
            <a:endParaRPr lang="en-US" altLang="en-US" sz="20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/>
              <a:t>Efficiency (or complexity) analysis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Theoretical analysis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/>
              <a:t>Empirical analysis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000"/>
              <a:t>Optimality 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2473</TotalTime>
  <Words>2455</Words>
  <Application>Microsoft Office PowerPoint</Application>
  <PresentationFormat>On-screen Show (4:3)</PresentationFormat>
  <Paragraphs>517</Paragraphs>
  <Slides>41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CS1</vt:lpstr>
      <vt:lpstr>PowerPoint Presentation</vt:lpstr>
      <vt:lpstr>What is an algorithm?</vt:lpstr>
      <vt:lpstr>Algorithm</vt:lpstr>
      <vt:lpstr>Historical Perspective</vt:lpstr>
      <vt:lpstr>Notion of algorithm and problem</vt:lpstr>
      <vt:lpstr>Example of computational problem: sorting</vt:lpstr>
      <vt:lpstr>Selection Sort</vt:lpstr>
      <vt:lpstr>Some Well-known Computational Problems</vt:lpstr>
      <vt:lpstr>Basic Issues Related to Algorithms</vt:lpstr>
      <vt:lpstr>Algorithm  design strategies</vt:lpstr>
      <vt:lpstr>Analysis of Algorithms</vt:lpstr>
      <vt:lpstr>What is an algorithm?</vt:lpstr>
      <vt:lpstr>Why study algorithms?</vt:lpstr>
      <vt:lpstr>Euclid’s Algorithm</vt:lpstr>
      <vt:lpstr>Two descriptions of Euclid’s algorithm</vt:lpstr>
      <vt:lpstr>Other methods for computing gcd(m,n)</vt:lpstr>
      <vt:lpstr>Other methods for gcd(m,n) [cont.]</vt:lpstr>
      <vt:lpstr>Sieve of Eratosthenes</vt:lpstr>
      <vt:lpstr>Two main issues related to algorithms</vt:lpstr>
      <vt:lpstr>Algorithm  design techniques/strategies</vt:lpstr>
      <vt:lpstr>Analysis of algorithms</vt:lpstr>
      <vt:lpstr>Important problem types</vt:lpstr>
      <vt:lpstr>Sorting (I)</vt:lpstr>
      <vt:lpstr>Sorting (II)</vt:lpstr>
      <vt:lpstr>Selection Sort</vt:lpstr>
      <vt:lpstr>Searching</vt:lpstr>
      <vt:lpstr>String Processing</vt:lpstr>
      <vt:lpstr>Graph Problems</vt:lpstr>
      <vt:lpstr>Fundamental data structures</vt:lpstr>
      <vt:lpstr>Linear Data Structures</vt:lpstr>
      <vt:lpstr>Stacks and Queues</vt:lpstr>
      <vt:lpstr>Priority Queue and Heap</vt:lpstr>
      <vt:lpstr>Graphs</vt:lpstr>
      <vt:lpstr>Graph Representation</vt:lpstr>
      <vt:lpstr>Weighted Graphs</vt:lpstr>
      <vt:lpstr>Graph Properties -- Paths and Connectivity</vt:lpstr>
      <vt:lpstr>Graph Properties -- Acyclicity</vt:lpstr>
      <vt:lpstr>Trees</vt:lpstr>
      <vt:lpstr>Rooted Trees (I)</vt:lpstr>
      <vt:lpstr>Rooted Trees (II)</vt:lpstr>
      <vt:lpstr>Ordered Trees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 </dc:title>
  <dc:creator>Anany Levitin</dc:creator>
  <cp:lastModifiedBy>jiang</cp:lastModifiedBy>
  <cp:revision>119</cp:revision>
  <dcterms:created xsi:type="dcterms:W3CDTF">1999-08-23T17:38:43Z</dcterms:created>
  <dcterms:modified xsi:type="dcterms:W3CDTF">2020-02-11T04:29:40Z</dcterms:modified>
</cp:coreProperties>
</file>