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pdf" ContentType="application/pdf"/>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306" r:id="rId2"/>
    <p:sldId id="307"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4"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6" d="100"/>
          <a:sy n="66" d="100"/>
        </p:scale>
        <p:origin x="-63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CC5F55-923F-4209-87CC-263996B7EDC4}" type="datetimeFigureOut">
              <a:rPr lang="en-US" smtClean="0"/>
              <a:pPr/>
              <a:t>1/7/2020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DFB421-48E5-4776-B9A9-F0E33E8455F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922466-5591-47CE-B7F8-25BFFF66B529}" type="datetimeFigureOut">
              <a:rPr lang="en-US" smtClean="0"/>
              <a:pPr/>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C2A40D-34E6-4B38-9C59-9496E507B91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922466-5591-47CE-B7F8-25BFFF66B529}" type="datetimeFigureOut">
              <a:rPr lang="en-US" smtClean="0"/>
              <a:pPr/>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C2A40D-34E6-4B38-9C59-9496E507B91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922466-5591-47CE-B7F8-25BFFF66B529}" type="datetimeFigureOut">
              <a:rPr lang="en-US" smtClean="0"/>
              <a:pPr/>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C2A40D-34E6-4B38-9C59-9496E507B91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922466-5591-47CE-B7F8-25BFFF66B529}" type="datetimeFigureOut">
              <a:rPr lang="en-US" smtClean="0"/>
              <a:pPr/>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C2A40D-34E6-4B38-9C59-9496E507B91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922466-5591-47CE-B7F8-25BFFF66B529}" type="datetimeFigureOut">
              <a:rPr lang="en-US" smtClean="0"/>
              <a:pPr/>
              <a:t>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C2A40D-34E6-4B38-9C59-9496E507B91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922466-5591-47CE-B7F8-25BFFF66B529}" type="datetimeFigureOut">
              <a:rPr lang="en-US" smtClean="0"/>
              <a:pPr/>
              <a:t>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C2A40D-34E6-4B38-9C59-9496E507B91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922466-5591-47CE-B7F8-25BFFF66B529}" type="datetimeFigureOut">
              <a:rPr lang="en-US" smtClean="0"/>
              <a:pPr/>
              <a:t>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C2A40D-34E6-4B38-9C59-9496E507B91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922466-5591-47CE-B7F8-25BFFF66B529}" type="datetimeFigureOut">
              <a:rPr lang="en-US" smtClean="0"/>
              <a:pPr/>
              <a:t>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C2A40D-34E6-4B38-9C59-9496E507B91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922466-5591-47CE-B7F8-25BFFF66B529}" type="datetimeFigureOut">
              <a:rPr lang="en-US" smtClean="0"/>
              <a:pPr/>
              <a:t>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C2A40D-34E6-4B38-9C59-9496E507B91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922466-5591-47CE-B7F8-25BFFF66B529}" type="datetimeFigureOut">
              <a:rPr lang="en-US" smtClean="0"/>
              <a:pPr/>
              <a:t>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C2A40D-34E6-4B38-9C59-9496E507B91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922466-5591-47CE-B7F8-25BFFF66B529}" type="datetimeFigureOut">
              <a:rPr lang="en-US" smtClean="0"/>
              <a:pPr/>
              <a:t>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C2A40D-34E6-4B38-9C59-9496E507B91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922466-5591-47CE-B7F8-25BFFF66B529}" type="datetimeFigureOut">
              <a:rPr lang="en-US" smtClean="0"/>
              <a:pPr/>
              <a:t>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C2A40D-34E6-4B38-9C59-9496E507B91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Engineering</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Frequently asked questions about software engineering</a:t>
            </a:r>
            <a:endParaRPr lang="en-US" dirty="0"/>
          </a:p>
        </p:txBody>
      </p:sp>
      <p:graphicFrame>
        <p:nvGraphicFramePr>
          <p:cNvPr id="6" name="Content Placeholder 5"/>
          <p:cNvGraphicFramePr>
            <a:graphicFrameLocks noGrp="1"/>
          </p:cNvGraphicFramePr>
          <p:nvPr>
            <p:ph idx="1"/>
          </p:nvPr>
        </p:nvGraphicFramePr>
        <p:xfrm>
          <a:off x="457200" y="1735300"/>
          <a:ext cx="8229600" cy="4485640"/>
        </p:xfrm>
        <a:graphic>
          <a:graphicData uri="http://schemas.openxmlformats.org/drawingml/2006/table">
            <a:tbl>
              <a:tblPr firstRow="1" bandRow="1">
                <a:tableStyleId>{5C22544A-7EE6-4342-B048-85BDC9FD1C3A}</a:tableStyleId>
              </a:tblPr>
              <a:tblGrid>
                <a:gridCol w="3488198"/>
                <a:gridCol w="4741402"/>
              </a:tblGrid>
              <a:tr h="370840">
                <a:tc>
                  <a:txBody>
                    <a:bodyPr/>
                    <a:lstStyle/>
                    <a:p>
                      <a:r>
                        <a:rPr lang="en-US" sz="1400" dirty="0" smtClean="0">
                          <a:latin typeface="Arial"/>
                          <a:cs typeface="Arial"/>
                        </a:rPr>
                        <a:t>Question</a:t>
                      </a:r>
                      <a:endParaRPr lang="en-US" sz="1400" dirty="0">
                        <a:latin typeface="Arial"/>
                        <a:cs typeface="Arial"/>
                      </a:endParaRPr>
                    </a:p>
                  </a:txBody>
                  <a:tcPr/>
                </a:tc>
                <a:tc>
                  <a:txBody>
                    <a:bodyPr/>
                    <a:lstStyle/>
                    <a:p>
                      <a:r>
                        <a:rPr lang="en-US" sz="1400" dirty="0" smtClean="0">
                          <a:latin typeface="Arial"/>
                          <a:cs typeface="Arial"/>
                        </a:rPr>
                        <a:t>Answer</a:t>
                      </a:r>
                      <a:endParaRPr lang="en-US" sz="1400" dirty="0">
                        <a:latin typeface="Arial"/>
                        <a:cs typeface="Arial"/>
                      </a:endParaRPr>
                    </a:p>
                  </a:txBody>
                  <a:tcPr/>
                </a:tc>
              </a:tr>
              <a:tr h="37084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60% of software costs are development costs, 40% are testing costs.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tr>
              <a:tr h="370840">
                <a:tc>
                  <a:txBody>
                    <a:bodyPr/>
                    <a:lstStyle/>
                    <a:p>
                      <a:pPr algn="just">
                        <a:spcAft>
                          <a:spcPts val="0"/>
                        </a:spcAft>
                      </a:pPr>
                      <a:r>
                        <a:rPr lang="en-GB" sz="1400">
                          <a:latin typeface="Arial"/>
                          <a:cs typeface="Arial"/>
                        </a:rPr>
                        <a:t>What differences has the web made to software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tr>
            </a:tbl>
          </a:graphicData>
        </a:graphic>
      </p:graphicFrame>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fontScale="90000"/>
          </a:bodyPr>
          <a:lstStyle/>
          <a:p>
            <a:pPr eaLnBrk="1" hangingPunct="1"/>
            <a:r>
              <a:rPr lang="en-GB" dirty="0" smtClean="0"/>
              <a:t>Essential attributes of good software</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11</a:t>
            </a:fld>
            <a:endParaRPr lang="en-US"/>
          </a:p>
        </p:txBody>
      </p:sp>
      <p:graphicFrame>
        <p:nvGraphicFramePr>
          <p:cNvPr id="4" name="Table 3"/>
          <p:cNvGraphicFramePr>
            <a:graphicFrameLocks noGrp="1"/>
          </p:cNvGraphicFramePr>
          <p:nvPr/>
        </p:nvGraphicFramePr>
        <p:xfrm>
          <a:off x="892175" y="1782763"/>
          <a:ext cx="7485040" cy="4190531"/>
        </p:xfrm>
        <a:graphic>
          <a:graphicData uri="http://schemas.openxmlformats.org/drawingml/2006/table">
            <a:tbl>
              <a:tblPr firstRow="1" bandRow="1">
                <a:tableStyleId>{B301B821-A1FF-4177-AEE7-76D212191A09}</a:tableStyleId>
              </a:tblPr>
              <a:tblGrid>
                <a:gridCol w="2132105"/>
                <a:gridCol w="5352935"/>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a:solidFill>
                          <a:srgbClr val="000000"/>
                        </a:solidFill>
                        <a:latin typeface="Arial"/>
                        <a:ea typeface="Times New Roman"/>
                        <a:cs typeface="Arial"/>
                      </a:endParaRPr>
                    </a:p>
                  </a:txBody>
                  <a:tcPr marL="54610" marR="54610" marT="0" marB="91440"/>
                </a:tc>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a:solidFill>
                          <a:srgbClr val="000000"/>
                        </a:solidFill>
                        <a:latin typeface="Arial"/>
                        <a:ea typeface="Times New Roman"/>
                        <a:cs typeface="Arial"/>
                      </a:endParaRPr>
                    </a:p>
                  </a:txBody>
                  <a:tcPr marL="54610" marR="54610" marT="0" marB="91440"/>
                </a:tc>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tr>
              <a:tr h="674539">
                <a:tc>
                  <a:txBody>
                    <a:bodyPr/>
                    <a:lstStyle/>
                    <a:p>
                      <a:pPr algn="just">
                        <a:spcAft>
                          <a:spcPts val="0"/>
                        </a:spcAft>
                      </a:pPr>
                      <a:r>
                        <a:rPr lang="en-GB" sz="1400">
                          <a:latin typeface="Arial"/>
                          <a:cs typeface="Arial"/>
                        </a:rPr>
                        <a:t>Acceptability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Software engineering is an engineering discipline that is concerned with all aspects of software production from the early stages of system specification through to maintaining the system after it has gone into use.</a:t>
            </a:r>
          </a:p>
          <a:p>
            <a:r>
              <a:rPr lang="en-US" dirty="0" smtClean="0"/>
              <a:t>Engineering discipline</a:t>
            </a:r>
          </a:p>
          <a:p>
            <a:pPr lvl="1"/>
            <a:r>
              <a:rPr lang="en-US" dirty="0" smtClean="0"/>
              <a:t>Using appropriate theories and methods to solve problems bearing in mind organizational and financial constraints.</a:t>
            </a:r>
          </a:p>
          <a:p>
            <a:r>
              <a:rPr lang="en-US" dirty="0" smtClean="0"/>
              <a:t>All aspects of software production</a:t>
            </a:r>
          </a:p>
          <a:p>
            <a:pPr lvl="1"/>
            <a:r>
              <a:rPr lang="en-US" dirty="0" smtClean="0"/>
              <a:t>Not just technical process of development. Also project management and the development of tools, methods etc. to support software production.</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Importance of software engineering</a:t>
            </a:r>
            <a:endParaRPr lang="en-US" dirty="0"/>
          </a:p>
        </p:txBody>
      </p:sp>
      <p:sp>
        <p:nvSpPr>
          <p:cNvPr id="3" name="Content Placeholder 2"/>
          <p:cNvSpPr>
            <a:spLocks noGrp="1"/>
          </p:cNvSpPr>
          <p:nvPr>
            <p:ph idx="1"/>
          </p:nvPr>
        </p:nvSpPr>
        <p:spPr/>
        <p:txBody>
          <a:bodyPr>
            <a:normAutofit fontScale="92500" lnSpcReduction="20000"/>
          </a:bodyPr>
          <a:lstStyle/>
          <a:p>
            <a:r>
              <a:rPr lang="en-GB" dirty="0" smtClean="0"/>
              <a:t>More and more, individuals and society rely on advanced software systems. We need to be able to produce reliable and trustworthy systems economically and quickly.</a:t>
            </a:r>
          </a:p>
          <a:p>
            <a:r>
              <a:rPr lang="en-GB" dirty="0" smtClean="0"/>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process activities</a:t>
            </a:r>
            <a:endParaRPr lang="en-US" dirty="0"/>
          </a:p>
        </p:txBody>
      </p:sp>
      <p:sp>
        <p:nvSpPr>
          <p:cNvPr id="3" name="Content Placeholder 2"/>
          <p:cNvSpPr>
            <a:spLocks noGrp="1"/>
          </p:cNvSpPr>
          <p:nvPr>
            <p:ph idx="1"/>
          </p:nvPr>
        </p:nvSpPr>
        <p:spPr/>
        <p:txBody>
          <a:bodyPr>
            <a:normAutofit fontScale="92500" lnSpcReduction="20000"/>
          </a:bodyPr>
          <a:lstStyle/>
          <a:p>
            <a:r>
              <a:rPr lang="en-GB" dirty="0" smtClean="0"/>
              <a:t>Software specification, where customers and engineers define the software that is to be produced and the constraints on its operation.</a:t>
            </a:r>
          </a:p>
          <a:p>
            <a:r>
              <a:rPr lang="en-GB" dirty="0" smtClean="0"/>
              <a:t>Software development, where the software is designed and programmed.</a:t>
            </a:r>
          </a:p>
          <a:p>
            <a:r>
              <a:rPr lang="en-GB" dirty="0" smtClean="0"/>
              <a:t>Software validation, where the software is checked to ensure that it is what the customer requires.</a:t>
            </a:r>
          </a:p>
          <a:p>
            <a:r>
              <a:rPr lang="en-GB" dirty="0" smtClean="0"/>
              <a:t>Software evolution, where the software is modified to reflect changing customer and market requirements.</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General issues that affect most software</a:t>
            </a:r>
            <a:endParaRPr lang="en-US" dirty="0"/>
          </a:p>
        </p:txBody>
      </p:sp>
      <p:sp>
        <p:nvSpPr>
          <p:cNvPr id="3" name="Content Placeholder 2"/>
          <p:cNvSpPr>
            <a:spLocks noGrp="1"/>
          </p:cNvSpPr>
          <p:nvPr>
            <p:ph idx="1"/>
          </p:nvPr>
        </p:nvSpPr>
        <p:spPr/>
        <p:txBody>
          <a:bodyPr>
            <a:normAutofit fontScale="85000" lnSpcReduction="20000"/>
          </a:bodyPr>
          <a:lstStyle/>
          <a:p>
            <a:r>
              <a:rPr lang="en-GB" dirty="0" smtClean="0"/>
              <a:t>Heterogeneity</a:t>
            </a:r>
          </a:p>
          <a:p>
            <a:pPr lvl="1"/>
            <a:r>
              <a:rPr lang="en-GB" dirty="0" smtClean="0"/>
              <a:t>Increasingly, systems are required to operate as distributed systems across networks that include different types of computer and mobile devices.</a:t>
            </a:r>
          </a:p>
          <a:p>
            <a:r>
              <a:rPr lang="en-GB" dirty="0" smtClean="0"/>
              <a:t>Business and social change</a:t>
            </a:r>
          </a:p>
          <a:p>
            <a:pPr lvl="1"/>
            <a:r>
              <a:rPr lang="en-GB" dirty="0" smtClean="0"/>
              <a:t>Business and society are changing incredibly quickly as emerging economies develop and new technologies become available. They need to be able to change their existing software and to rapidly develop new software.</a:t>
            </a:r>
          </a:p>
          <a:p>
            <a:r>
              <a:rPr lang="en-GB" dirty="0" smtClean="0"/>
              <a:t>Security and trust</a:t>
            </a:r>
          </a:p>
          <a:p>
            <a:pPr lvl="1"/>
            <a:r>
              <a:rPr lang="en-GB" dirty="0" smtClean="0"/>
              <a:t>As software is intertwined with all aspects of our lives, it is essential that we can trust that software.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diversity</a:t>
            </a:r>
            <a:endParaRPr lang="en-US" dirty="0"/>
          </a:p>
        </p:txBody>
      </p:sp>
      <p:sp>
        <p:nvSpPr>
          <p:cNvPr id="3" name="Content Placeholder 2"/>
          <p:cNvSpPr>
            <a:spLocks noGrp="1"/>
          </p:cNvSpPr>
          <p:nvPr>
            <p:ph idx="1"/>
          </p:nvPr>
        </p:nvSpPr>
        <p:spPr/>
        <p:txBody>
          <a:bodyPr>
            <a:normAutofit lnSpcReduction="10000"/>
          </a:bodyPr>
          <a:lstStyle/>
          <a:p>
            <a:r>
              <a:rPr lang="en-US" dirty="0" smtClean="0"/>
              <a:t>There are many different types of software system and there is no universal set of software techniques that is applicable to all of these.</a:t>
            </a:r>
          </a:p>
          <a:p>
            <a:r>
              <a:rPr lang="en-US" dirty="0" smtClean="0"/>
              <a:t>The software engineering methods and tools used depend on the type of application being developed, the requirements of the customer and the background of the development team.</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normAutofit fontScale="85000" lnSpcReduction="20000"/>
          </a:bodyPr>
          <a:lstStyle/>
          <a:p>
            <a:r>
              <a:rPr lang="en-GB" dirty="0" smtClean="0"/>
              <a:t>Stand-alone applications</a:t>
            </a:r>
          </a:p>
          <a:p>
            <a:pPr lvl="1"/>
            <a:r>
              <a:rPr lang="en-GB" dirty="0" smtClean="0"/>
              <a:t>These are application systems that run on a local computer, such as a PC. They include all necessary functionality and do not need to be connected to a network.</a:t>
            </a:r>
          </a:p>
          <a:p>
            <a:r>
              <a:rPr lang="en-GB" dirty="0" smtClean="0"/>
              <a:t>Interactive transaction-based applications</a:t>
            </a:r>
          </a:p>
          <a:p>
            <a:pPr lvl="1"/>
            <a:r>
              <a:rPr lang="en-GB" dirty="0" smtClean="0"/>
              <a:t>Applications that execute on a remote computer and are accessed by users from their own PCs or terminals. These include web applications such as </a:t>
            </a:r>
            <a:r>
              <a:rPr lang="en-GB" dirty="0" err="1" smtClean="0"/>
              <a:t>e</a:t>
            </a:r>
            <a:r>
              <a:rPr lang="en-GB" dirty="0" smtClean="0"/>
              <a:t>-commerce applications. </a:t>
            </a:r>
          </a:p>
          <a:p>
            <a:r>
              <a:rPr lang="en-GB" dirty="0" smtClean="0"/>
              <a:t>Embedded control systems</a:t>
            </a:r>
          </a:p>
          <a:p>
            <a:pPr lvl="1"/>
            <a:r>
              <a:rPr lang="en-GB" dirty="0" smtClean="0"/>
              <a:t>These are software control systems that control and manage hardware devices.Numerically, there are probably more embedded systems than any other type of system.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normAutofit fontScale="85000" lnSpcReduction="10000"/>
          </a:bodyPr>
          <a:lstStyle/>
          <a:p>
            <a:r>
              <a:rPr lang="en-GB" dirty="0" smtClean="0"/>
              <a:t>Batch processing systems</a:t>
            </a:r>
          </a:p>
          <a:p>
            <a:pPr lvl="1"/>
            <a:r>
              <a:rPr lang="en-GB" dirty="0" smtClean="0"/>
              <a:t>These are business systems that are designed to process data in large batches. They process large numbers of individual inputs to create corresponding outputs.</a:t>
            </a:r>
          </a:p>
          <a:p>
            <a:r>
              <a:rPr lang="en-GB" dirty="0" smtClean="0"/>
              <a:t>Entertainment systems</a:t>
            </a:r>
          </a:p>
          <a:p>
            <a:pPr lvl="1"/>
            <a:r>
              <a:rPr lang="en-GB" dirty="0" smtClean="0"/>
              <a:t>These are systems that are primarily for personal use and which are intended to entertain the user.</a:t>
            </a:r>
          </a:p>
          <a:p>
            <a:r>
              <a:rPr lang="en-GB" dirty="0" smtClean="0"/>
              <a:t>Systems for </a:t>
            </a:r>
            <a:r>
              <a:rPr lang="en-GB" dirty="0" err="1" smtClean="0"/>
              <a:t>modeling</a:t>
            </a:r>
            <a:r>
              <a:rPr lang="en-GB" dirty="0" smtClean="0"/>
              <a:t> and simulation</a:t>
            </a:r>
          </a:p>
          <a:p>
            <a:pPr lvl="1"/>
            <a:r>
              <a:rPr lang="en-GB" dirty="0" smtClean="0"/>
              <a:t>These are systems that are developed by scientists and engineers to model physical processes or situations, which include many, separate, interacting objects.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types</a:t>
            </a:r>
            <a:endParaRPr lang="en-US" dirty="0"/>
          </a:p>
        </p:txBody>
      </p:sp>
      <p:sp>
        <p:nvSpPr>
          <p:cNvPr id="3" name="Content Placeholder 2"/>
          <p:cNvSpPr>
            <a:spLocks noGrp="1"/>
          </p:cNvSpPr>
          <p:nvPr>
            <p:ph idx="1"/>
          </p:nvPr>
        </p:nvSpPr>
        <p:spPr/>
        <p:txBody>
          <a:bodyPr/>
          <a:lstStyle/>
          <a:p>
            <a:r>
              <a:rPr lang="en-GB" dirty="0" smtClean="0"/>
              <a:t>Data collection systems</a:t>
            </a:r>
          </a:p>
          <a:p>
            <a:pPr lvl="1"/>
            <a:r>
              <a:rPr lang="en-GB" dirty="0" smtClean="0"/>
              <a:t>These are systems that collect data from their environment using a set of sensors and send that data to other systems for processing.</a:t>
            </a:r>
          </a:p>
          <a:p>
            <a:r>
              <a:rPr lang="en-GB" dirty="0" smtClean="0"/>
              <a:t>Systems of systems</a:t>
            </a:r>
          </a:p>
          <a:p>
            <a:pPr lvl="1"/>
            <a:r>
              <a:rPr lang="en-GB" dirty="0" smtClean="0"/>
              <a:t>These are systems that are composed of a number of other software systems.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Software engineering fundamentals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Some fundamental principles apply to all types of software system, irrespective of the development techniques used:</a:t>
            </a:r>
          </a:p>
          <a:p>
            <a:pPr lvl="1"/>
            <a:r>
              <a:rPr lang="en-GB" dirty="0" smtClean="0"/>
              <a:t>Systems should be developed using a managed and understood development process. Of course, different processes are used for different types of software.</a:t>
            </a:r>
          </a:p>
          <a:p>
            <a:pPr lvl="1"/>
            <a:r>
              <a:rPr lang="en-GB" dirty="0" smtClean="0"/>
              <a:t>Dependability and performance are important for all types of system.</a:t>
            </a:r>
          </a:p>
          <a:p>
            <a:pPr lvl="1"/>
            <a:r>
              <a:rPr lang="en-GB" dirty="0" smtClean="0"/>
              <a:t>Understanding and managing the software specification and requirements (what the software should do) are important.</a:t>
            </a:r>
          </a:p>
          <a:p>
            <a:pPr lvl="1"/>
            <a:r>
              <a:rPr lang="en-GB" dirty="0" smtClean="0"/>
              <a:t>Where appropriate, you should reuse software that has already been developed rather than write new software.</a:t>
            </a:r>
          </a:p>
          <a:p>
            <a:pPr lvl="1"/>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 and the web</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Web is now a platform for running application and organizations are increasingly developing web-based systems rather than local systems.</a:t>
            </a:r>
          </a:p>
          <a:p>
            <a:r>
              <a:rPr lang="en-US" dirty="0" smtClean="0"/>
              <a:t>Web </a:t>
            </a:r>
            <a:r>
              <a:rPr lang="en-US" smtClean="0"/>
              <a:t>services  </a:t>
            </a:r>
            <a:r>
              <a:rPr lang="en-US" dirty="0" smtClean="0"/>
              <a:t>allow application functionality to be accessed over the web.</a:t>
            </a:r>
          </a:p>
          <a:p>
            <a:r>
              <a:rPr lang="en-US" dirty="0" smtClean="0"/>
              <a:t>Cloud computing is an approach to the provision of computer services where applications run remotely on the ‘cloud’. </a:t>
            </a:r>
          </a:p>
          <a:p>
            <a:pPr lvl="1"/>
            <a:r>
              <a:rPr lang="en-US" dirty="0" smtClean="0"/>
              <a:t>Users do not buy software buy pay according to use.</a:t>
            </a:r>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software engineering</a:t>
            </a:r>
            <a:endParaRPr lang="en-US" dirty="0"/>
          </a:p>
        </p:txBody>
      </p:sp>
      <p:sp>
        <p:nvSpPr>
          <p:cNvPr id="3" name="Content Placeholder 2"/>
          <p:cNvSpPr>
            <a:spLocks noGrp="1"/>
          </p:cNvSpPr>
          <p:nvPr>
            <p:ph idx="1"/>
          </p:nvPr>
        </p:nvSpPr>
        <p:spPr>
          <a:xfrm>
            <a:off x="256721" y="1559670"/>
            <a:ext cx="8660959" cy="4525963"/>
          </a:xfrm>
        </p:spPr>
        <p:txBody>
          <a:bodyPr>
            <a:normAutofit fontScale="77500" lnSpcReduction="20000"/>
          </a:bodyPr>
          <a:lstStyle/>
          <a:p>
            <a:r>
              <a:rPr lang="en-GB" dirty="0" smtClean="0"/>
              <a:t>Software reuse is the dominant approach for constructing web-based systems.</a:t>
            </a:r>
          </a:p>
          <a:p>
            <a:pPr lvl="1"/>
            <a:r>
              <a:rPr lang="en-GB" dirty="0" smtClean="0"/>
              <a:t>When building these systems, you think about how you can assemble them from pre-existing software components and systems.</a:t>
            </a:r>
          </a:p>
          <a:p>
            <a:r>
              <a:rPr lang="en-GB" dirty="0" smtClean="0"/>
              <a:t>Web-based systems should be developed and delivered incrementally.</a:t>
            </a:r>
          </a:p>
          <a:p>
            <a:pPr lvl="1"/>
            <a:r>
              <a:rPr lang="en-GB" dirty="0" smtClean="0"/>
              <a:t>It is now generally recognized that it is impractical to specify all the requirements for such systems in advance.</a:t>
            </a:r>
          </a:p>
          <a:p>
            <a:r>
              <a:rPr lang="en-GB" dirty="0" smtClean="0"/>
              <a:t>User interfaces are constrained by the capabilities of web browsers.</a:t>
            </a:r>
          </a:p>
          <a:p>
            <a:pPr lvl="1"/>
            <a:r>
              <a:rPr lang="en-GB" dirty="0" smtClean="0"/>
              <a:t>Technologies such as AJAX allow rich interfaces to be created within a web browser but are still difficult to use. Web forms with local scripting are more commonly used.</a:t>
            </a:r>
          </a:p>
          <a:p>
            <a:endParaRPr lang="en-US" dirty="0"/>
          </a:p>
        </p:txBody>
      </p:sp>
      <p:sp>
        <p:nvSpPr>
          <p:cNvPr id="4" name="Footer Placeholder 3"/>
          <p:cNvSpPr>
            <a:spLocks noGrp="1"/>
          </p:cNvSpPr>
          <p:nvPr>
            <p:ph type="ftr" sz="quarter" idx="11"/>
          </p:nvPr>
        </p:nvSpPr>
        <p:spPr/>
        <p:txBody>
          <a:bodyPr/>
          <a:lstStyle/>
          <a:p>
            <a:pPr>
              <a:defRPr/>
            </a:pPr>
            <a:r>
              <a:rPr lang="en-US" dirty="0" smtClean="0"/>
              <a:t>Chapter 1  Introduction</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Web-based software engineering</a:t>
            </a:r>
            <a:endParaRPr lang="en-US" dirty="0"/>
          </a:p>
        </p:txBody>
      </p:sp>
      <p:sp>
        <p:nvSpPr>
          <p:cNvPr id="3" name="Content Placeholder 2"/>
          <p:cNvSpPr>
            <a:spLocks noGrp="1"/>
          </p:cNvSpPr>
          <p:nvPr>
            <p:ph idx="1"/>
          </p:nvPr>
        </p:nvSpPr>
        <p:spPr/>
        <p:txBody>
          <a:bodyPr>
            <a:normAutofit fontScale="92500"/>
          </a:bodyPr>
          <a:lstStyle/>
          <a:p>
            <a:r>
              <a:rPr lang="en-US" dirty="0" smtClean="0"/>
              <a:t>Web-based systems are complex distributed systems but the fundamental principles of software engineering discussed previously are as applicable to them as they are to any other types of system.</a:t>
            </a:r>
          </a:p>
          <a:p>
            <a:r>
              <a:rPr lang="en-GB" dirty="0" smtClean="0"/>
              <a:t>The fundamental ideas of software engineering, discussed in the previous section, apply to web-based software in the same way that they apply to other types of software system.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smtClean="0"/>
              <a:t>Software engineering ethics</a:t>
            </a:r>
            <a:endParaRPr lang="en-GB" dirty="0"/>
          </a:p>
        </p:txBody>
      </p:sp>
      <p:sp>
        <p:nvSpPr>
          <p:cNvPr id="80901" name="Rectangle 5"/>
          <p:cNvSpPr>
            <a:spLocks noGrp="1" noChangeArrowheads="1"/>
          </p:cNvSpPr>
          <p:nvPr>
            <p:ph idx="1"/>
          </p:nvPr>
        </p:nvSpPr>
        <p:spPr/>
        <p:txBody>
          <a:bodyPr>
            <a:normAutofit lnSpcReduction="10000"/>
          </a:bodyPr>
          <a:lstStyle/>
          <a:p>
            <a:r>
              <a:rPr lang="en-GB" dirty="0"/>
              <a:t>Software engineering involves wider responsibilities than simply the application of technical skills.</a:t>
            </a:r>
          </a:p>
          <a:p>
            <a:r>
              <a:rPr lang="en-GB" dirty="0"/>
              <a:t>Software engineers must behave in an honest and ethically responsible way if they are to be respected as professionals.</a:t>
            </a:r>
          </a:p>
          <a:p>
            <a:r>
              <a:rPr lang="en-GB" dirty="0"/>
              <a:t>Ethical behaviour is more than simply upholding the </a:t>
            </a:r>
            <a:r>
              <a:rPr lang="en-GB" dirty="0" smtClean="0"/>
              <a:t>law but involves following a set of principles that are morally correct.</a:t>
            </a:r>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a:t>Issues of professional responsibility</a:t>
            </a:r>
          </a:p>
        </p:txBody>
      </p:sp>
      <p:sp>
        <p:nvSpPr>
          <p:cNvPr id="81925" name="Rectangle 5"/>
          <p:cNvSpPr>
            <a:spLocks noGrp="1" noChangeArrowheads="1"/>
          </p:cNvSpPr>
          <p:nvPr>
            <p:ph idx="1"/>
          </p:nvPr>
        </p:nvSpPr>
        <p:spPr/>
        <p:txBody>
          <a:bodyPr/>
          <a:lstStyle/>
          <a:p>
            <a:pPr>
              <a:lnSpc>
                <a:spcPct val="90000"/>
              </a:lnSpc>
            </a:pPr>
            <a:r>
              <a:rPr lang="en-GB"/>
              <a:t>Confidentiality </a:t>
            </a:r>
          </a:p>
          <a:p>
            <a:pPr lvl="1">
              <a:lnSpc>
                <a:spcPct val="90000"/>
              </a:lnSpc>
            </a:pPr>
            <a:r>
              <a:rPr lang="en-GB"/>
              <a:t>Engineers should normally respect the confidentiality of their employers or clients irrespective of whether or not a formal confidentiality agreement has been signed.</a:t>
            </a:r>
          </a:p>
          <a:p>
            <a:pPr>
              <a:lnSpc>
                <a:spcPct val="90000"/>
              </a:lnSpc>
            </a:pPr>
            <a:r>
              <a:rPr lang="en-GB"/>
              <a:t>Competence </a:t>
            </a:r>
          </a:p>
          <a:p>
            <a:pPr lvl="1">
              <a:lnSpc>
                <a:spcPct val="90000"/>
              </a:lnSpc>
            </a:pPr>
            <a:r>
              <a:rPr lang="en-GB"/>
              <a:t>Engineers should not misrepresent their level of competence. They should not knowingly accept work which is outwith their competence.</a:t>
            </a:r>
          </a:p>
          <a:p>
            <a:pPr>
              <a:lnSpc>
                <a:spcPct val="90000"/>
              </a:lnSpc>
            </a:pPr>
            <a:endParaRPr lang="en-GB"/>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a:t>Issues of professional responsibility</a:t>
            </a:r>
          </a:p>
        </p:txBody>
      </p:sp>
      <p:sp>
        <p:nvSpPr>
          <p:cNvPr id="83973" name="Rectangle 5"/>
          <p:cNvSpPr>
            <a:spLocks noGrp="1" noChangeArrowheads="1"/>
          </p:cNvSpPr>
          <p:nvPr>
            <p:ph idx="1"/>
          </p:nvPr>
        </p:nvSpPr>
        <p:spPr/>
        <p:txBody>
          <a:bodyPr/>
          <a:lstStyle/>
          <a:p>
            <a:r>
              <a:rPr lang="en-GB" sz="2400"/>
              <a:t>Intellectual property rights </a:t>
            </a:r>
          </a:p>
          <a:p>
            <a:pPr lvl="1"/>
            <a:r>
              <a:rPr lang="en-GB" sz="2000"/>
              <a:t>Engineers should be aware of local laws governing the use of intellectual property such as patents, copyright, etc. They should be careful to ensure that the intellectual property of employers and clients is protected.</a:t>
            </a:r>
          </a:p>
          <a:p>
            <a:r>
              <a:rPr lang="en-GB" sz="2400"/>
              <a:t>Computer misuse </a:t>
            </a:r>
          </a:p>
          <a:p>
            <a:pPr lvl="1"/>
            <a:r>
              <a:rPr lang="en-GB" sz="2000"/>
              <a:t>Software engineers should not use their technical skills to misuse other people’s computers. Computer misuse ranges from relatively trivial (game playing on an employer’s machine, say) to extremely serious (dissemination of viruses).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a:t>ACM/IEEE Code of Ethics</a:t>
            </a:r>
          </a:p>
        </p:txBody>
      </p:sp>
      <p:sp>
        <p:nvSpPr>
          <p:cNvPr id="82949" name="Rectangle 5"/>
          <p:cNvSpPr>
            <a:spLocks noGrp="1" noChangeArrowheads="1"/>
          </p:cNvSpPr>
          <p:nvPr>
            <p:ph idx="1"/>
          </p:nvPr>
        </p:nvSpPr>
        <p:spPr/>
        <p:txBody>
          <a:bodyPr>
            <a:normAutofit fontScale="92500"/>
          </a:bodyPr>
          <a:lstStyle/>
          <a:p>
            <a:pPr>
              <a:lnSpc>
                <a:spcPct val="90000"/>
              </a:lnSpc>
            </a:pPr>
            <a:r>
              <a:rPr lang="en-GB" dirty="0"/>
              <a:t>The professional societies in the US have cooperated to produce a code of ethical practice.</a:t>
            </a:r>
          </a:p>
          <a:p>
            <a:pPr>
              <a:lnSpc>
                <a:spcPct val="90000"/>
              </a:lnSpc>
            </a:pPr>
            <a:r>
              <a:rPr lang="en-GB" dirty="0"/>
              <a:t>Members of these organisations sign up to the code of practice when they join.</a:t>
            </a:r>
          </a:p>
          <a:p>
            <a:pPr>
              <a:lnSpc>
                <a:spcPct val="90000"/>
              </a:lnSpc>
            </a:pPr>
            <a:r>
              <a:rPr lang="en-GB" dirty="0"/>
              <a:t>The Code contains eight Principles related to the behaviour of and decisions made by professional software engineers, including practitioners, educators, managers, supervisors and policy makers, as well as trainees and students of the profession.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 for the code of ethics</a:t>
            </a:r>
            <a:endParaRPr lang="en-US" dirty="0"/>
          </a:p>
        </p:txBody>
      </p:sp>
      <p:sp>
        <p:nvSpPr>
          <p:cNvPr id="3" name="Content Placeholder 2"/>
          <p:cNvSpPr>
            <a:spLocks noGrp="1"/>
          </p:cNvSpPr>
          <p:nvPr>
            <p:ph idx="1"/>
          </p:nvPr>
        </p:nvSpPr>
        <p:spPr/>
        <p:txBody>
          <a:bodyPr>
            <a:normAutofit fontScale="85000" lnSpcReduction="20000"/>
          </a:bodyPr>
          <a:lstStyle/>
          <a:p>
            <a:pPr lvl="1"/>
            <a:r>
              <a:rPr lang="en-GB" i="1" dirty="0" smtClean="0"/>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of software systems.</a:t>
            </a:r>
          </a:p>
          <a:p>
            <a:pPr lvl="1"/>
            <a:r>
              <a:rPr lang="en-GB" i="1" dirty="0" smtClean="0"/>
              <a:t>Because of their roles in developing software systems, software engineers have significantopportunities to do good or cause harm,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The ACM/IEEE Code of Ethics </a:t>
            </a:r>
            <a:endParaRPr lang="en-US" dirty="0" smtClean="0"/>
          </a:p>
        </p:txBody>
      </p:sp>
      <p:sp>
        <p:nvSpPr>
          <p:cNvPr id="5" name="Footer Placeholder 4"/>
          <p:cNvSpPr>
            <a:spLocks noGrp="1"/>
          </p:cNvSpPr>
          <p:nvPr>
            <p:ph type="ftr" sz="quarter" idx="11"/>
          </p:nvPr>
        </p:nvSpPr>
        <p:spPr/>
        <p:txBody>
          <a:bodyPr/>
          <a:lstStyle/>
          <a:p>
            <a:pPr>
              <a:defRPr/>
            </a:pPr>
            <a:r>
              <a:rPr lang="en-US" smtClean="0"/>
              <a:t>Chapter 1  Introduction</a:t>
            </a:r>
            <a:endParaRPr lang="en-US"/>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29</a:t>
            </a:fld>
            <a:endParaRPr lang="en-US"/>
          </a:p>
        </p:txBody>
      </p:sp>
      <p:sp>
        <p:nvSpPr>
          <p:cNvPr id="6" name="TextBox 5"/>
          <p:cNvSpPr txBox="1"/>
          <p:nvPr/>
        </p:nvSpPr>
        <p:spPr>
          <a:xfrm>
            <a:off x="457200" y="1616194"/>
            <a:ext cx="8461312" cy="4231927"/>
          </a:xfrm>
          <a:prstGeom prst="rect">
            <a:avLst/>
          </a:prstGeom>
          <a:solidFill>
            <a:srgbClr val="FFFF00">
              <a:alpha val="34000"/>
            </a:srgbClr>
          </a:solidFill>
        </p:spPr>
        <p:txBody>
          <a:bodyPr wrap="square" rtlCol="0">
            <a:spAutoFit/>
          </a:bodyPr>
          <a:lstStyle/>
          <a:p>
            <a:r>
              <a:rPr lang="en-US" sz="1600" b="1" dirty="0" smtClean="0"/>
              <a:t>Software Engineering Code of Ethics and Professional Practice</a:t>
            </a:r>
          </a:p>
          <a:p>
            <a:endParaRPr lang="en-GB" sz="1600" dirty="0" smtClean="0"/>
          </a:p>
          <a:p>
            <a:r>
              <a:rPr lang="en-US" sz="1600" dirty="0" smtClean="0"/>
              <a:t>ACM/IEEE-CS Joint Task Force on Software Engineering Ethics and Professional Practices</a:t>
            </a:r>
          </a:p>
          <a:p>
            <a:endParaRPr lang="en-GB" sz="1600" dirty="0" smtClean="0"/>
          </a:p>
          <a:p>
            <a:r>
              <a:rPr lang="en-US" sz="1600" b="1" dirty="0" smtClean="0"/>
              <a:t>PREAMBLE</a:t>
            </a:r>
            <a:endParaRPr lang="en-GB" sz="1600" dirty="0" smtClean="0"/>
          </a:p>
          <a:p>
            <a:pPr>
              <a:spcAft>
                <a:spcPts val="600"/>
              </a:spcAft>
            </a:pPr>
            <a:r>
              <a:rPr lang="en-US" sz="1600" dirty="0" smtClean="0"/>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lang="en-GB" sz="1600" dirty="0" smtClean="0"/>
          </a:p>
          <a:p>
            <a:r>
              <a:rPr lang="en-US" sz="1600" dirty="0" smtClean="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lang="en-GB" sz="1600" dirty="0" smtClean="0"/>
          </a:p>
          <a:p>
            <a:r>
              <a:rPr lang="en-US" sz="1200" dirty="0" smtClean="0"/>
              <a:t> </a:t>
            </a:r>
            <a:endParaRPr lang="en-GB" sz="1200" dirty="0" smtClean="0"/>
          </a:p>
          <a:p>
            <a:endParaRPr lang="en-US" sz="1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1- Introduction</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dirty="0">
              <a:ea typeface="+mn-ea"/>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smtClean="0"/>
              <a:t>Ethical principles</a:t>
            </a:r>
            <a:endParaRPr lang="en-US" dirty="0" smtClean="0"/>
          </a:p>
        </p:txBody>
      </p:sp>
      <p:sp>
        <p:nvSpPr>
          <p:cNvPr id="5" name="Footer Placeholder 4"/>
          <p:cNvSpPr>
            <a:spLocks noGrp="1"/>
          </p:cNvSpPr>
          <p:nvPr>
            <p:ph type="ftr" sz="quarter" idx="11"/>
          </p:nvPr>
        </p:nvSpPr>
        <p:spPr/>
        <p:txBody>
          <a:bodyPr/>
          <a:lstStyle/>
          <a:p>
            <a:pPr>
              <a:defRPr/>
            </a:pPr>
            <a:r>
              <a:rPr lang="en-US" smtClean="0"/>
              <a:t>Chapter 1  Introduction</a:t>
            </a:r>
            <a:endParaRPr lang="en-US"/>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30</a:t>
            </a:fld>
            <a:endParaRPr lang="en-US"/>
          </a:p>
        </p:txBody>
      </p:sp>
      <p:sp>
        <p:nvSpPr>
          <p:cNvPr id="6" name="TextBox 5"/>
          <p:cNvSpPr txBox="1"/>
          <p:nvPr/>
        </p:nvSpPr>
        <p:spPr>
          <a:xfrm>
            <a:off x="457200" y="1616194"/>
            <a:ext cx="8461312" cy="4770537"/>
          </a:xfrm>
          <a:prstGeom prst="rect">
            <a:avLst/>
          </a:prstGeom>
          <a:solidFill>
            <a:srgbClr val="FFFF00">
              <a:alpha val="34000"/>
            </a:srgbClr>
          </a:solidFill>
        </p:spPr>
        <p:txBody>
          <a:bodyPr wrap="square" rtlCol="0">
            <a:spAutoFit/>
          </a:bodyPr>
          <a:lstStyle/>
          <a:p>
            <a:r>
              <a:rPr lang="en-US" sz="1200" dirty="0" smtClean="0"/>
              <a:t> </a:t>
            </a:r>
            <a:endParaRPr lang="en-GB" sz="1200" dirty="0" smtClean="0"/>
          </a:p>
          <a:p>
            <a:pPr>
              <a:spcAft>
                <a:spcPts val="600"/>
              </a:spcAft>
            </a:pPr>
            <a:r>
              <a:rPr lang="en-US" sz="1600" dirty="0" smtClean="0"/>
              <a:t>1. PUBLIC - Software engineers shall act consistently with the public interest.</a:t>
            </a:r>
            <a:endParaRPr lang="en-GB" sz="1600" dirty="0" smtClean="0"/>
          </a:p>
          <a:p>
            <a:pPr>
              <a:spcAft>
                <a:spcPts val="600"/>
              </a:spcAft>
            </a:pPr>
            <a:r>
              <a:rPr lang="en-GB" sz="1600" dirty="0" smtClean="0"/>
              <a:t>2. CLIENT AND EMPLOYER - Software engineers shall act in a manner that is in the best interests of their client and employer consistent with the public interest.</a:t>
            </a:r>
          </a:p>
          <a:p>
            <a:pPr>
              <a:spcAft>
                <a:spcPts val="600"/>
              </a:spcAft>
            </a:pPr>
            <a:r>
              <a:rPr lang="en-US" sz="1600" dirty="0" smtClean="0"/>
              <a:t>3. PRODUCT - Software engineers shall ensure that their products and related modifications meet the highest professional standards possible.</a:t>
            </a:r>
            <a:endParaRPr lang="en-GB" sz="1600" dirty="0" smtClean="0"/>
          </a:p>
          <a:p>
            <a:pPr>
              <a:spcAft>
                <a:spcPts val="600"/>
              </a:spcAft>
            </a:pPr>
            <a:r>
              <a:rPr lang="en-US" sz="1600" dirty="0" smtClean="0"/>
              <a:t>4. JUDGMENT - Software engineers shall maintain integrity and independence in their professional judgment.</a:t>
            </a:r>
            <a:endParaRPr lang="en-GB" sz="1600" dirty="0" smtClean="0"/>
          </a:p>
          <a:p>
            <a:pPr>
              <a:spcAft>
                <a:spcPts val="600"/>
              </a:spcAft>
            </a:pPr>
            <a:r>
              <a:rPr lang="en-US" sz="1600" dirty="0" smtClean="0"/>
              <a:t>5. MANAGEMENT - Software engineering managers and leaders shall subscribe to and promote an ethical approach to the management of software development and maintenance.</a:t>
            </a:r>
            <a:endParaRPr lang="en-GB" sz="1600" dirty="0" smtClean="0"/>
          </a:p>
          <a:p>
            <a:pPr>
              <a:spcAft>
                <a:spcPts val="600"/>
              </a:spcAft>
            </a:pPr>
            <a:r>
              <a:rPr lang="en-US" sz="1600" dirty="0" smtClean="0"/>
              <a:t>6. PROFESSION - Software engineers shall advance the integrity and reputation of the profession consistent with the public interest.</a:t>
            </a:r>
            <a:endParaRPr lang="en-GB" sz="1600" dirty="0" smtClean="0"/>
          </a:p>
          <a:p>
            <a:pPr>
              <a:spcAft>
                <a:spcPts val="600"/>
              </a:spcAft>
            </a:pPr>
            <a:r>
              <a:rPr lang="en-US" sz="1600" dirty="0" smtClean="0"/>
              <a:t>7. COLLEAGUES - Software engineers shall be fair to and supportive of their colleagues.</a:t>
            </a:r>
            <a:endParaRPr lang="en-GB" sz="1600" dirty="0" smtClean="0"/>
          </a:p>
          <a:p>
            <a:pPr>
              <a:spcAft>
                <a:spcPts val="600"/>
              </a:spcAft>
            </a:pPr>
            <a:r>
              <a:rPr lang="en-US" sz="1600" dirty="0" smtClean="0"/>
              <a:t>8. SELF - Software engineers shall participate in lifelong learning regarding the practice of their profession and shall promote an ethical approach to the practice of the profession.</a:t>
            </a:r>
          </a:p>
          <a:p>
            <a:endParaRPr lang="en-US" sz="12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lstStyle/>
          <a:p>
            <a:r>
              <a:rPr lang="en-GB"/>
              <a:t>Ethical dilemmas</a:t>
            </a:r>
          </a:p>
        </p:txBody>
      </p:sp>
      <p:sp>
        <p:nvSpPr>
          <p:cNvPr id="89093" name="Rectangle 5"/>
          <p:cNvSpPr>
            <a:spLocks noGrp="1" noChangeArrowheads="1"/>
          </p:cNvSpPr>
          <p:nvPr>
            <p:ph idx="1"/>
          </p:nvPr>
        </p:nvSpPr>
        <p:spPr/>
        <p:txBody>
          <a:bodyPr/>
          <a:lstStyle/>
          <a:p>
            <a:r>
              <a:rPr lang="en-GB" dirty="0"/>
              <a:t>Disagreement in principle with the policies of senior management</a:t>
            </a:r>
            <a:r>
              <a:rPr lang="en-GB" dirty="0" smtClean="0"/>
              <a:t>.</a:t>
            </a:r>
          </a:p>
          <a:p>
            <a:r>
              <a:rPr lang="en-GB" dirty="0"/>
              <a:t>Your employer acts in an unethical way and releases a safety-critical system without finishing the testing of the system.</a:t>
            </a:r>
          </a:p>
          <a:p>
            <a:r>
              <a:rPr lang="en-GB" dirty="0"/>
              <a:t>Participation in the development of military weapons systems or nuclear systems.</a:t>
            </a:r>
          </a:p>
          <a:p>
            <a:endParaRPr lang="en-GB"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personal insulin pump</a:t>
            </a:r>
          </a:p>
          <a:p>
            <a:pPr lvl="1"/>
            <a:r>
              <a:rPr lang="en-US" dirty="0" smtClean="0"/>
              <a:t>An embedded system in an insulin pump used by diabetics to maintain blood glucose control.</a:t>
            </a:r>
          </a:p>
          <a:p>
            <a:r>
              <a:rPr lang="en-US" dirty="0" smtClean="0"/>
              <a:t>A mental health case patient management system</a:t>
            </a:r>
          </a:p>
          <a:p>
            <a:pPr lvl="1"/>
            <a:r>
              <a:rPr lang="en-US" dirty="0" smtClean="0"/>
              <a:t>A system used to maintain records of people receiving care for mental health problems.</a:t>
            </a:r>
          </a:p>
          <a:p>
            <a:r>
              <a:rPr lang="en-US" dirty="0" smtClean="0"/>
              <a:t>A wilderness weather station</a:t>
            </a:r>
          </a:p>
          <a:p>
            <a:pPr lvl="1"/>
            <a:r>
              <a:rPr lang="en-US" dirty="0" smtClean="0"/>
              <a:t>A data collection system that collects data about weather conditions in remote areas.</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Insulin pump control system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Collects data from a blood sugar sensor and calculates the amount of insulin required to be injected.</a:t>
            </a:r>
          </a:p>
          <a:p>
            <a:r>
              <a:rPr lang="en-US" dirty="0" smtClean="0"/>
              <a:t>Calculation based on the rate of change of blood sugar levels.</a:t>
            </a:r>
          </a:p>
          <a:p>
            <a:r>
              <a:rPr lang="en-US" dirty="0" smtClean="0"/>
              <a:t>Sends signals to a micro-pump to deliver the correct dose of insulin.</a:t>
            </a:r>
          </a:p>
          <a:p>
            <a:r>
              <a:rPr lang="en-US" dirty="0" smtClean="0"/>
              <a:t>Safety-critical system as low blood sugars can lead to brain malfunctioning, coma and death; high-blood sugar levels have long-term consequences such as eye and kidney damage.</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normAutofit fontScale="90000"/>
          </a:bodyPr>
          <a:lstStyle/>
          <a:p>
            <a:pPr eaLnBrk="1" hangingPunct="1"/>
            <a:r>
              <a:rPr lang="en-GB" dirty="0" smtClean="0"/>
              <a:t>Insulin pump hardware architecture</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34</a:t>
            </a:fld>
            <a:endParaRPr lang="en-US"/>
          </a:p>
        </p:txBody>
      </p:sp>
      <p:pic>
        <p:nvPicPr>
          <p:cNvPr id="4" name="Picture 3" descr="1.4 InsulinPumpHW.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381000" y="1295400"/>
            <a:ext cx="8305800" cy="502920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dirty="0" smtClean="0"/>
              <a:t>Activity model of the insulin pump</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35</a:t>
            </a:fld>
            <a:endParaRPr lang="en-US"/>
          </a:p>
        </p:txBody>
      </p:sp>
      <p:pic>
        <p:nvPicPr>
          <p:cNvPr id="4" name="Picture 3" descr="1.5 InsulinPumpActDia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609600" y="1371600"/>
            <a:ext cx="8077200" cy="480060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 high-level requirements</a:t>
            </a:r>
            <a:endParaRPr lang="en-US" dirty="0"/>
          </a:p>
        </p:txBody>
      </p:sp>
      <p:sp>
        <p:nvSpPr>
          <p:cNvPr id="3" name="Content Placeholder 2"/>
          <p:cNvSpPr>
            <a:spLocks noGrp="1"/>
          </p:cNvSpPr>
          <p:nvPr>
            <p:ph idx="1"/>
          </p:nvPr>
        </p:nvSpPr>
        <p:spPr/>
        <p:txBody>
          <a:bodyPr/>
          <a:lstStyle/>
          <a:p>
            <a:r>
              <a:rPr lang="en-GB" dirty="0" smtClean="0"/>
              <a:t>The system shall be available to deliver insulin when required. </a:t>
            </a:r>
          </a:p>
          <a:p>
            <a:r>
              <a:rPr lang="en-GB" dirty="0" smtClean="0"/>
              <a:t>The system shall perform reliably and deliver the correct amount of insulin to counteract the current level of blood sugar.</a:t>
            </a:r>
          </a:p>
          <a:p>
            <a:r>
              <a:rPr lang="en-GB" dirty="0" smtClean="0"/>
              <a:t>The system must therefore be designed and implemented to ensure that the system always meets these requirements.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patient information system for mental health care</a:t>
            </a:r>
            <a:endParaRPr lang="en-US" dirty="0"/>
          </a:p>
        </p:txBody>
      </p:sp>
      <p:sp>
        <p:nvSpPr>
          <p:cNvPr id="3" name="Content Placeholder 2"/>
          <p:cNvSpPr>
            <a:spLocks noGrp="1"/>
          </p:cNvSpPr>
          <p:nvPr>
            <p:ph idx="1"/>
          </p:nvPr>
        </p:nvSpPr>
        <p:spPr/>
        <p:txBody>
          <a:bodyPr>
            <a:normAutofit fontScale="85000" lnSpcReduction="20000"/>
          </a:bodyPr>
          <a:lstStyle/>
          <a:p>
            <a:r>
              <a:rPr lang="en-GB" dirty="0" smtClean="0"/>
              <a:t>A patient information system to support mental health care is a medical information system that maintains information about patients suffering from mental health problems and the treatments that they have received.</a:t>
            </a:r>
          </a:p>
          <a:p>
            <a:r>
              <a:rPr lang="en-GB" dirty="0" smtClean="0"/>
              <a:t>Most mental health patients do not require dedicated hospital treatment but need to attend specialist clinics regularly where they can meet a doctor who has detailed knowledge of their problems.</a:t>
            </a:r>
          </a:p>
          <a:p>
            <a:r>
              <a:rPr lang="en-GB" dirty="0" smtClean="0"/>
              <a:t>To make it easier for patients to attend, these clinics are not just run in hospitals. They may also be held in local medical practices or community centres.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a:t>
            </a:r>
            <a:endParaRPr lang="en-US" dirty="0"/>
          </a:p>
        </p:txBody>
      </p:sp>
      <p:sp>
        <p:nvSpPr>
          <p:cNvPr id="3" name="Content Placeholder 2"/>
          <p:cNvSpPr>
            <a:spLocks noGrp="1"/>
          </p:cNvSpPr>
          <p:nvPr>
            <p:ph idx="1"/>
          </p:nvPr>
        </p:nvSpPr>
        <p:spPr/>
        <p:txBody>
          <a:bodyPr>
            <a:normAutofit fontScale="85000" lnSpcReduction="10000"/>
          </a:bodyPr>
          <a:lstStyle/>
          <a:p>
            <a:r>
              <a:rPr lang="en-GB" dirty="0" smtClean="0"/>
              <a:t>The MHC-PMS (Mental Health Care-Patient Management System) is an information system that is intended for use in clinics.</a:t>
            </a:r>
          </a:p>
          <a:p>
            <a:r>
              <a:rPr lang="en-GB" dirty="0" smtClean="0"/>
              <a:t>It makes use of a centralized database of patient information but has also been designed to run on a PC, so that it may be accessed and used from sites that do not have secure network connectivity.</a:t>
            </a:r>
          </a:p>
          <a:p>
            <a:r>
              <a:rPr lang="en-GB" dirty="0" smtClean="0"/>
              <a:t>When the local systems have secure network access, they use patient information in the database but they can download and use local copies of patient records when they are disconnected.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 goals</a:t>
            </a:r>
            <a:endParaRPr lang="en-US" dirty="0"/>
          </a:p>
        </p:txBody>
      </p:sp>
      <p:sp>
        <p:nvSpPr>
          <p:cNvPr id="3" name="Content Placeholder 2"/>
          <p:cNvSpPr>
            <a:spLocks noGrp="1"/>
          </p:cNvSpPr>
          <p:nvPr>
            <p:ph idx="1"/>
          </p:nvPr>
        </p:nvSpPr>
        <p:spPr/>
        <p:txBody>
          <a:bodyPr/>
          <a:lstStyle/>
          <a:p>
            <a:r>
              <a:rPr lang="en-GB" dirty="0" smtClean="0"/>
              <a:t>To generate management information that allows health service managers to assess performance against local and government targets.</a:t>
            </a:r>
          </a:p>
          <a:p>
            <a:r>
              <a:rPr lang="en-GB" dirty="0" smtClean="0"/>
              <a:t>To provide medical staff with timely information to support the treatment of patients.</a:t>
            </a:r>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Professional software development</a:t>
            </a:r>
          </a:p>
          <a:p>
            <a:pPr lvl="1"/>
            <a:r>
              <a:rPr lang="en-US" dirty="0" smtClean="0"/>
              <a:t>What is meant by software engineering.</a:t>
            </a:r>
          </a:p>
          <a:p>
            <a:r>
              <a:rPr lang="en-US" dirty="0" smtClean="0"/>
              <a:t>Software engineering ethics</a:t>
            </a:r>
          </a:p>
          <a:p>
            <a:pPr lvl="1"/>
            <a:r>
              <a:rPr lang="en-US" dirty="0" smtClean="0"/>
              <a:t>A brief introduction to ethical issues that affect software engineering.</a:t>
            </a:r>
          </a:p>
          <a:p>
            <a:r>
              <a:rPr lang="en-US" dirty="0" smtClean="0"/>
              <a:t>Case studies</a:t>
            </a:r>
          </a:p>
          <a:p>
            <a:pPr lvl="1"/>
            <a:r>
              <a:rPr lang="en-US" dirty="0" smtClean="0"/>
              <a:t>An introduction to three examples that are used in later chapters in the book.</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dirty="0" smtClean="0"/>
              <a:t>The organization of the MHC-PMS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40</a:t>
            </a:fld>
            <a:endParaRPr lang="en-US"/>
          </a:p>
        </p:txBody>
      </p:sp>
      <p:pic>
        <p:nvPicPr>
          <p:cNvPr id="4" name="Picture 3" descr="1.6 MHC-PM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203904" y="1899312"/>
            <a:ext cx="5289771" cy="3339728"/>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 key features</a:t>
            </a:r>
            <a:endParaRPr lang="en-US" dirty="0"/>
          </a:p>
        </p:txBody>
      </p:sp>
      <p:sp>
        <p:nvSpPr>
          <p:cNvPr id="3" name="Content Placeholder 2"/>
          <p:cNvSpPr>
            <a:spLocks noGrp="1"/>
          </p:cNvSpPr>
          <p:nvPr>
            <p:ph idx="1"/>
          </p:nvPr>
        </p:nvSpPr>
        <p:spPr>
          <a:xfrm>
            <a:off x="457200" y="1600200"/>
            <a:ext cx="8473992" cy="4525963"/>
          </a:xfrm>
        </p:spPr>
        <p:txBody>
          <a:bodyPr>
            <a:normAutofit fontScale="77500" lnSpcReduction="20000"/>
          </a:bodyPr>
          <a:lstStyle/>
          <a:p>
            <a:r>
              <a:rPr lang="en-GB" dirty="0" smtClean="0"/>
              <a:t>Individual care management</a:t>
            </a:r>
          </a:p>
          <a:p>
            <a:pPr lvl="1"/>
            <a:r>
              <a:rPr lang="en-GB" dirty="0" smtClean="0"/>
              <a:t>Clinicians can create records for patients, edit the information in the system, view patient history, etc. The system supports data summaries so that doctors can quickly learn about the key problems and treatments that have been prescribed.</a:t>
            </a:r>
          </a:p>
          <a:p>
            <a:r>
              <a:rPr lang="en-GB" dirty="0" smtClean="0"/>
              <a:t>Patient monitoring</a:t>
            </a:r>
          </a:p>
          <a:p>
            <a:pPr lvl="1"/>
            <a:r>
              <a:rPr lang="en-GB" dirty="0" smtClean="0"/>
              <a:t>The system monitors the records of patients that are involved in treatment and issues warnings if possible problems are detected.</a:t>
            </a:r>
          </a:p>
          <a:p>
            <a:r>
              <a:rPr lang="en-GB" dirty="0" smtClean="0"/>
              <a:t>Administrative reporting</a:t>
            </a:r>
          </a:p>
          <a:p>
            <a:pPr lvl="1"/>
            <a:r>
              <a:rPr lang="en-GB" dirty="0" smtClean="0"/>
              <a:t>The system generates monthly management reports showing the number of patients treated at each clinic, the number of patients who have entered and left the care system, number of patients sectioned, the drugs prescribed and their costs, etc. </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MHC-PMS concerns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Privacy</a:t>
            </a:r>
          </a:p>
          <a:p>
            <a:pPr lvl="1"/>
            <a:r>
              <a:rPr lang="en-GB" dirty="0" smtClean="0"/>
              <a:t>It is essential that patient information is confidential and is never disclosed to anyone apart from authorised medical staff and the patient themselves. </a:t>
            </a:r>
            <a:endParaRPr lang="en-US" dirty="0" smtClean="0"/>
          </a:p>
          <a:p>
            <a:r>
              <a:rPr lang="en-US" dirty="0" smtClean="0"/>
              <a:t>Safety</a:t>
            </a:r>
          </a:p>
          <a:p>
            <a:pPr lvl="1"/>
            <a:r>
              <a:rPr lang="en-GB" dirty="0" smtClean="0"/>
              <a:t>Some mental illnesses cause patients to become suicidal or a danger to other people. Wherever possible, the system should warn medical staff about potentially suicidal or dangerous patients.</a:t>
            </a:r>
          </a:p>
          <a:p>
            <a:pPr lvl="1"/>
            <a:r>
              <a:rPr lang="en-GB" dirty="0" smtClean="0"/>
              <a:t>The system must be available when needed otherwise safety may be compromised and it may be impossible to prescribe the correct medication to patients. </a:t>
            </a:r>
            <a:endParaRPr lang="en-US" dirty="0" smtClean="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Wilderness weather station</a:t>
            </a:r>
            <a:endParaRPr lang="en-US" dirty="0"/>
          </a:p>
        </p:txBody>
      </p:sp>
      <p:sp>
        <p:nvSpPr>
          <p:cNvPr id="3" name="Content Placeholder 2"/>
          <p:cNvSpPr>
            <a:spLocks noGrp="1"/>
          </p:cNvSpPr>
          <p:nvPr>
            <p:ph idx="1"/>
          </p:nvPr>
        </p:nvSpPr>
        <p:spPr/>
        <p:txBody>
          <a:bodyPr>
            <a:normAutofit fontScale="85000" lnSpcReduction="20000"/>
          </a:bodyPr>
          <a:lstStyle/>
          <a:p>
            <a:r>
              <a:rPr lang="en-GB" dirty="0" smtClean="0"/>
              <a:t>The government of a country with large areas of wilderness decides to deploy several hundred weather stations in remote areas.</a:t>
            </a:r>
          </a:p>
          <a:p>
            <a:r>
              <a:rPr lang="en-GB" dirty="0" smtClean="0"/>
              <a:t>Weather stations collect data from a set of instruments that measure temperature and pressure, sunshine, rainfall, wind speed and wind direction.</a:t>
            </a:r>
          </a:p>
          <a:p>
            <a:pPr lvl="1"/>
            <a:r>
              <a:rPr lang="en-GB" dirty="0" smtClean="0"/>
              <a:t>The weather station includes a number of instruments that measure weather parameters such as the wind speed and direction, the ground and air temperatures, the barometric pressure and the rainfall over a 24-hour period. Each of these instruments is controlled by a software system that takes parameter readings periodically and manages the data collected from the instruments.  </a:t>
            </a:r>
          </a:p>
          <a:p>
            <a:endParaRPr lang="en-GB" dirty="0" smtClean="0"/>
          </a:p>
          <a:p>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dirty="0" smtClean="0"/>
              <a:t>The weather station’s environment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44</a:t>
            </a:fld>
            <a:endParaRPr lang="en-US"/>
          </a:p>
        </p:txBody>
      </p:sp>
      <p:pic>
        <p:nvPicPr>
          <p:cNvPr id="4" name="Picture 3" descr="1.7 WeatherStationEnv.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932944" y="2314698"/>
            <a:ext cx="5159738" cy="2490908"/>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Weather information system</a:t>
            </a:r>
            <a:endParaRPr lang="en-US" dirty="0"/>
          </a:p>
        </p:txBody>
      </p:sp>
      <p:sp>
        <p:nvSpPr>
          <p:cNvPr id="3" name="Content Placeholder 2"/>
          <p:cNvSpPr>
            <a:spLocks noGrp="1"/>
          </p:cNvSpPr>
          <p:nvPr>
            <p:ph idx="1"/>
          </p:nvPr>
        </p:nvSpPr>
        <p:spPr>
          <a:xfrm>
            <a:off x="283745" y="1600200"/>
            <a:ext cx="8606912" cy="4525963"/>
          </a:xfrm>
        </p:spPr>
        <p:txBody>
          <a:bodyPr>
            <a:normAutofit fontScale="92500" lnSpcReduction="20000"/>
          </a:bodyPr>
          <a:lstStyle/>
          <a:p>
            <a:r>
              <a:rPr lang="en-GB" dirty="0" smtClean="0"/>
              <a:t>	The weather station system</a:t>
            </a:r>
          </a:p>
          <a:p>
            <a:pPr lvl="1"/>
            <a:r>
              <a:rPr lang="en-GB" dirty="0" smtClean="0"/>
              <a:t>This is responsible for collecting weather data, carrying out some initial data processing and transmitting it to the data management system.</a:t>
            </a:r>
          </a:p>
          <a:p>
            <a:r>
              <a:rPr lang="en-GB" dirty="0" smtClean="0"/>
              <a:t>The data management and archiving system</a:t>
            </a:r>
          </a:p>
          <a:p>
            <a:pPr lvl="1"/>
            <a:r>
              <a:rPr lang="en-GB" dirty="0" smtClean="0"/>
              <a:t>This system collects the data from all of the wilderness weather stations, carries out data processing and analysis and archives the data.</a:t>
            </a:r>
          </a:p>
          <a:p>
            <a:r>
              <a:rPr lang="en-GB" dirty="0" smtClean="0"/>
              <a:t>The station maintenance system</a:t>
            </a:r>
          </a:p>
          <a:p>
            <a:pPr lvl="1"/>
            <a:r>
              <a:rPr lang="en-GB" dirty="0" smtClean="0"/>
              <a:t>This system can communicate by satellite with all wilderness weather stations to monitor the health of these systems and provide reports of problems.</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title"/>
          </p:nvPr>
        </p:nvSpPr>
        <p:spPr/>
        <p:txBody>
          <a:bodyPr/>
          <a:lstStyle/>
          <a:p>
            <a:r>
              <a:rPr lang="en-GB"/>
              <a:t>Key points</a:t>
            </a:r>
          </a:p>
        </p:txBody>
      </p:sp>
      <p:sp>
        <p:nvSpPr>
          <p:cNvPr id="90117" name="Rectangle 5"/>
          <p:cNvSpPr>
            <a:spLocks noGrp="1" noChangeArrowheads="1"/>
          </p:cNvSpPr>
          <p:nvPr>
            <p:ph idx="1"/>
          </p:nvPr>
        </p:nvSpPr>
        <p:spPr/>
        <p:txBody>
          <a:bodyPr/>
          <a:lstStyle/>
          <a:p>
            <a:r>
              <a:rPr lang="en-GB" sz="2400" dirty="0" smtClean="0"/>
              <a:t>Software </a:t>
            </a:r>
            <a:r>
              <a:rPr lang="en-GB" sz="2400" dirty="0"/>
              <a:t>engineers have responsibilities to the engineering profession and society. They should not simply be concerned with technical issues.</a:t>
            </a:r>
          </a:p>
          <a:p>
            <a:r>
              <a:rPr lang="en-GB" sz="2400" dirty="0"/>
              <a:t>Professional societies publish codes of conduct which set out the standards of behaviour expected of their members</a:t>
            </a:r>
            <a:r>
              <a:rPr lang="en-GB" sz="2400" dirty="0" smtClean="0"/>
              <a:t>.</a:t>
            </a:r>
          </a:p>
          <a:p>
            <a:r>
              <a:rPr lang="en-GB" dirty="0" smtClean="0"/>
              <a:t>Three case studies are used in the book:</a:t>
            </a:r>
          </a:p>
          <a:p>
            <a:pPr lvl="1"/>
            <a:r>
              <a:rPr lang="en-GB" sz="2000" dirty="0" smtClean="0"/>
              <a:t>An embedded insulin pump control system</a:t>
            </a:r>
          </a:p>
          <a:p>
            <a:pPr lvl="1"/>
            <a:r>
              <a:rPr lang="en-GB" dirty="0" smtClean="0"/>
              <a:t>A system for mental health care patient management</a:t>
            </a:r>
          </a:p>
          <a:p>
            <a:pPr lvl="1"/>
            <a:r>
              <a:rPr lang="en-GB" sz="2000" dirty="0" smtClean="0"/>
              <a:t>A wilderness weather station</a:t>
            </a:r>
            <a:endParaRPr lang="en-GB"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smtClean="0"/>
              <a:t>Software engineering</a:t>
            </a:r>
            <a:endParaRPr lang="en-GB" dirty="0"/>
          </a:p>
        </p:txBody>
      </p:sp>
      <p:sp>
        <p:nvSpPr>
          <p:cNvPr id="64517" name="Rectangle 5"/>
          <p:cNvSpPr>
            <a:spLocks noGrp="1" noChangeArrowheads="1"/>
          </p:cNvSpPr>
          <p:nvPr>
            <p:ph idx="1"/>
          </p:nvPr>
        </p:nvSpPr>
        <p:spPr/>
        <p:txBody>
          <a:bodyPr>
            <a:normAutofit fontScale="92500"/>
          </a:bodyPr>
          <a:lstStyle/>
          <a:p>
            <a:r>
              <a:rPr lang="en-GB" dirty="0" smtClean="0"/>
              <a:t>The economies of ALL developed nations are </a:t>
            </a:r>
            <a:br>
              <a:rPr lang="en-GB" dirty="0" smtClean="0"/>
            </a:br>
            <a:r>
              <a:rPr lang="en-GB" dirty="0" smtClean="0"/>
              <a:t>dependent on software.</a:t>
            </a:r>
          </a:p>
          <a:p>
            <a:r>
              <a:rPr lang="en-GB" dirty="0" smtClean="0"/>
              <a:t>More and more systems are software controlled</a:t>
            </a:r>
          </a:p>
          <a:p>
            <a:r>
              <a:rPr lang="en-GB" dirty="0" smtClean="0"/>
              <a:t>Software engineering is concerned with theories, methods and tools for professional software development.</a:t>
            </a:r>
          </a:p>
          <a:p>
            <a:r>
              <a:rPr lang="en-GB" dirty="0" smtClean="0"/>
              <a:t>Expenditure on software represents a </a:t>
            </a:r>
            <a:br>
              <a:rPr lang="en-GB" dirty="0" smtClean="0"/>
            </a:br>
            <a:r>
              <a:rPr lang="en-GB" dirty="0" smtClean="0"/>
              <a:t>significant fraction of GNP in all developed countries.</a:t>
            </a:r>
            <a:endParaRPr lang="en-GB"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a:t>Software costs</a:t>
            </a:r>
          </a:p>
        </p:txBody>
      </p:sp>
      <p:sp>
        <p:nvSpPr>
          <p:cNvPr id="66565" name="Rectangle 5"/>
          <p:cNvSpPr>
            <a:spLocks noGrp="1" noChangeArrowheads="1"/>
          </p:cNvSpPr>
          <p:nvPr>
            <p:ph idx="1"/>
          </p:nvPr>
        </p:nvSpPr>
        <p:spPr/>
        <p:txBody>
          <a:bodyPr>
            <a:normAutofit lnSpcReduction="10000"/>
          </a:bodyPr>
          <a:lstStyle/>
          <a:p>
            <a:r>
              <a:rPr lang="en-GB"/>
              <a:t>Software costs often dominate computer system costs. The costs of software on a PC are often greater than the hardware cost.</a:t>
            </a:r>
          </a:p>
          <a:p>
            <a:r>
              <a:rPr lang="en-GB"/>
              <a:t>Software costs more to maintain than it does to develop. For systems with a long life, maintenance costs may be several times development costs.</a:t>
            </a:r>
          </a:p>
          <a:p>
            <a:r>
              <a:rPr lang="en-GB"/>
              <a:t>Software engineering is concerned with cost-effective software development.</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products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Generic products</a:t>
            </a:r>
          </a:p>
          <a:p>
            <a:pPr lvl="1"/>
            <a:r>
              <a:rPr lang="en-US" dirty="0" smtClean="0"/>
              <a:t>Stand-alone systems that are marketed and sold to any customer who wishes to buy them.</a:t>
            </a:r>
          </a:p>
          <a:p>
            <a:pPr lvl="1"/>
            <a:r>
              <a:rPr lang="en-US" dirty="0" smtClean="0"/>
              <a:t>Examples – PC software such as graphics programs, project management tools; CAD software; software for specific markets such as appointments systems for dentists.</a:t>
            </a:r>
          </a:p>
          <a:p>
            <a:r>
              <a:rPr lang="en-US" dirty="0" smtClean="0"/>
              <a:t>Customized products</a:t>
            </a:r>
          </a:p>
          <a:p>
            <a:pPr lvl="1"/>
            <a:r>
              <a:rPr lang="en-US" dirty="0" smtClean="0"/>
              <a:t>Software that is commissioned by a specific customer to meet their own needs. </a:t>
            </a:r>
          </a:p>
          <a:p>
            <a:pPr lvl="1"/>
            <a:r>
              <a:rPr lang="en-US" dirty="0" smtClean="0"/>
              <a:t>Examples – embedded control systems, air traffic control software, traffic monitoring systems.</a:t>
            </a:r>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specification</a:t>
            </a:r>
            <a:endParaRPr lang="en-US" dirty="0"/>
          </a:p>
        </p:txBody>
      </p:sp>
      <p:sp>
        <p:nvSpPr>
          <p:cNvPr id="3" name="Content Placeholder 2"/>
          <p:cNvSpPr>
            <a:spLocks noGrp="1"/>
          </p:cNvSpPr>
          <p:nvPr>
            <p:ph idx="1"/>
          </p:nvPr>
        </p:nvSpPr>
        <p:spPr/>
        <p:txBody>
          <a:bodyPr/>
          <a:lstStyle/>
          <a:p>
            <a:r>
              <a:rPr lang="en-US" dirty="0" smtClean="0"/>
              <a:t>Generic products</a:t>
            </a:r>
          </a:p>
          <a:p>
            <a:pPr lvl="1"/>
            <a:r>
              <a:rPr lang="en-US" dirty="0" smtClean="0"/>
              <a:t>The specification of what the software should do is owned by the software developer and decisions on software change are made by the developer.</a:t>
            </a:r>
          </a:p>
          <a:p>
            <a:r>
              <a:rPr lang="en-US" dirty="0" smtClean="0"/>
              <a:t>Customized products</a:t>
            </a:r>
          </a:p>
          <a:p>
            <a:pPr lvl="1"/>
            <a:r>
              <a:rPr lang="en-US" dirty="0" smtClean="0"/>
              <a:t>The specification of what the software should do is owned by the customer for the software and they make decisions on software changes that are required.</a:t>
            </a:r>
            <a:endParaRPr lang="en-US" dirty="0"/>
          </a:p>
        </p:txBody>
      </p:sp>
      <p:sp>
        <p:nvSpPr>
          <p:cNvPr id="4" name="Footer Placeholder 3"/>
          <p:cNvSpPr>
            <a:spLocks noGrp="1"/>
          </p:cNvSpPr>
          <p:nvPr>
            <p:ph type="ftr" sz="quarter" idx="11"/>
          </p:nvPr>
        </p:nvSpPr>
        <p:spPr/>
        <p:txBody>
          <a:bodyPr/>
          <a:lstStyle/>
          <a:p>
            <a:pPr>
              <a:defRPr/>
            </a:pPr>
            <a:r>
              <a:rPr lang="en-US" smtClean="0"/>
              <a:t>Chapter 1  Introduction</a:t>
            </a:r>
            <a:endParaRPr lang="en-US"/>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normAutofit fontScale="90000"/>
          </a:bodyPr>
          <a:lstStyle/>
          <a:p>
            <a:pPr eaLnBrk="1" hangingPunct="1"/>
            <a:r>
              <a:rPr lang="en-GB" dirty="0" smtClean="0"/>
              <a:t>Frequently asked questions about software engineering</a:t>
            </a:r>
            <a:br>
              <a:rPr lang="en-GB" dirty="0" smtClean="0"/>
            </a:br>
            <a:endParaRPr lang="en-US" dirty="0" smtClean="0"/>
          </a:p>
        </p:txBody>
      </p:sp>
      <p:sp>
        <p:nvSpPr>
          <p:cNvPr id="6" name="Footer Placeholder 5"/>
          <p:cNvSpPr>
            <a:spLocks noGrp="1"/>
          </p:cNvSpPr>
          <p:nvPr>
            <p:ph type="ftr" sz="quarter" idx="11"/>
          </p:nvPr>
        </p:nvSpPr>
        <p:spPr/>
        <p:txBody>
          <a:bodyPr/>
          <a:lstStyle/>
          <a:p>
            <a:pPr>
              <a:defRPr/>
            </a:pPr>
            <a:r>
              <a:rPr lang="en-US" smtClean="0"/>
              <a:t>Chapter 1  Introduction</a:t>
            </a:r>
            <a:endParaRPr lang="en-US"/>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9</a:t>
            </a:fld>
            <a:endParaRPr lang="en-US"/>
          </a:p>
        </p:txBody>
      </p:sp>
      <p:graphicFrame>
        <p:nvGraphicFramePr>
          <p:cNvPr id="5" name="Table 4"/>
          <p:cNvGraphicFramePr>
            <a:graphicFrameLocks noGrp="1"/>
          </p:cNvGraphicFramePr>
          <p:nvPr/>
        </p:nvGraphicFramePr>
        <p:xfrm>
          <a:off x="457199" y="1636194"/>
          <a:ext cx="8089977" cy="4512450"/>
        </p:xfrm>
        <a:graphic>
          <a:graphicData uri="http://schemas.openxmlformats.org/drawingml/2006/table">
            <a:tbl>
              <a:tblPr firstRow="1" bandRow="1">
                <a:tableStyleId>{B301B821-A1FF-4177-AEE7-76D212191A09}</a:tableStyleId>
              </a:tblPr>
              <a:tblGrid>
                <a:gridCol w="3464288"/>
                <a:gridCol w="4625689"/>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tr>
              <a:tr h="613408">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user and should be maintainable, dependable and usable.</a:t>
                      </a:r>
                      <a:endParaRPr lang="en-GB" sz="1400" dirty="0">
                        <a:solidFill>
                          <a:srgbClr val="000000"/>
                        </a:solidFill>
                        <a:latin typeface="Arial"/>
                        <a:ea typeface="Times New Roman"/>
                        <a:cs typeface="Arial"/>
                      </a:endParaRPr>
                    </a:p>
                  </a:txBody>
                  <a:tcPr marL="73025" marR="73025" marT="0" marB="68580"/>
                </a:tc>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tc>
              </a:tr>
              <a:tr h="473850">
                <a:tc>
                  <a:txBody>
                    <a:bodyPr/>
                    <a:lstStyle/>
                    <a:p>
                      <a:pPr algn="just">
                        <a:spcAft>
                          <a:spcPts val="0"/>
                        </a:spcAft>
                      </a:pPr>
                      <a:r>
                        <a:rPr lang="en-GB" sz="1400">
                          <a:latin typeface="Arial"/>
                          <a:cs typeface="Arial"/>
                        </a:rPr>
                        <a:t>What are the fundamental software engineering activities?</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tr>
              <a:tr h="613408">
                <a:tc>
                  <a:txBody>
                    <a:bodyPr/>
                    <a:lstStyle/>
                    <a:p>
                      <a:pPr algn="just">
                        <a:spcAft>
                          <a:spcPts val="0"/>
                        </a:spcAft>
                      </a:pPr>
                      <a:r>
                        <a:rPr lang="en-GB" sz="1400">
                          <a:latin typeface="Arial"/>
                          <a:cs typeface="Arial"/>
                        </a:rPr>
                        <a:t>What is the difference between software engineering and computer science?</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tr>
              <a:tr h="788667">
                <a:tc>
                  <a:txBody>
                    <a:bodyPr/>
                    <a:lstStyle/>
                    <a:p>
                      <a:pPr algn="just">
                        <a:spcAft>
                          <a:spcPts val="0"/>
                        </a:spcAft>
                      </a:pPr>
                      <a:r>
                        <a:rPr lang="en-GB" sz="1400">
                          <a:latin typeface="Arial"/>
                          <a:cs typeface="Arial"/>
                        </a:rPr>
                        <a:t>What is the difference between software engineering and system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TotalTime>
  <Words>3290</Words>
  <Application>Microsoft Office PowerPoint</Application>
  <PresentationFormat>On-screen Show (4:3)</PresentationFormat>
  <Paragraphs>307</Paragraphs>
  <Slides>46</Slides>
  <Notes>2</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Software Engineering</vt:lpstr>
      <vt:lpstr>Slide 2</vt:lpstr>
      <vt:lpstr>Chapter 1- Introduction</vt:lpstr>
      <vt:lpstr>Topics covered</vt:lpstr>
      <vt:lpstr>Software engineering</vt:lpstr>
      <vt:lpstr>Software costs</vt:lpstr>
      <vt:lpstr>Software products</vt:lpstr>
      <vt:lpstr>Product specification</vt:lpstr>
      <vt:lpstr>Frequently asked questions about software engineering </vt:lpstr>
      <vt:lpstr>Frequently asked questions about software engineering</vt:lpstr>
      <vt:lpstr>Essential attributes of good software</vt:lpstr>
      <vt:lpstr>Software engineering</vt:lpstr>
      <vt:lpstr>Importance of software engineering</vt:lpstr>
      <vt:lpstr>Software process activities</vt:lpstr>
      <vt:lpstr>General issues that affect most software</vt:lpstr>
      <vt:lpstr>Software engineering diversity</vt:lpstr>
      <vt:lpstr>Application types</vt:lpstr>
      <vt:lpstr>Application types</vt:lpstr>
      <vt:lpstr>Application types</vt:lpstr>
      <vt:lpstr>Software engineering fundamentals</vt:lpstr>
      <vt:lpstr>Software engineering and the web</vt:lpstr>
      <vt:lpstr>Web software engineering</vt:lpstr>
      <vt:lpstr>Web-based software engineering</vt:lpstr>
      <vt:lpstr>Software engineering ethics</vt:lpstr>
      <vt:lpstr>Issues of professional responsibility</vt:lpstr>
      <vt:lpstr>Issues of professional responsibility</vt:lpstr>
      <vt:lpstr>ACM/IEEE Code of Ethics</vt:lpstr>
      <vt:lpstr>Rationale for the code of ethics</vt:lpstr>
      <vt:lpstr>The ACM/IEEE Code of Ethics </vt:lpstr>
      <vt:lpstr>Ethical principles</vt:lpstr>
      <vt:lpstr>Ethical dilemmas</vt:lpstr>
      <vt:lpstr>Case studies</vt:lpstr>
      <vt:lpstr>Insulin pump control system</vt:lpstr>
      <vt:lpstr>Insulin pump hardware architecture</vt:lpstr>
      <vt:lpstr>Activity model of the insulin pump</vt:lpstr>
      <vt:lpstr>Essential high-level requirements</vt:lpstr>
      <vt:lpstr>A patient information system for mental health care</vt:lpstr>
      <vt:lpstr>MHC-PMS</vt:lpstr>
      <vt:lpstr>MHC-PMS goals</vt:lpstr>
      <vt:lpstr>The organization of the MHC-PMS </vt:lpstr>
      <vt:lpstr>MHC-PMS key features</vt:lpstr>
      <vt:lpstr>MHC-PMS concerns</vt:lpstr>
      <vt:lpstr>Wilderness weather station</vt:lpstr>
      <vt:lpstr>The weather station’s environment </vt:lpstr>
      <vt:lpstr>Weather information system</vt:lpstr>
      <vt:lpstr>Key points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cse</dc:creator>
  <cp:lastModifiedBy>cs</cp:lastModifiedBy>
  <cp:revision>5</cp:revision>
  <dcterms:created xsi:type="dcterms:W3CDTF">2017-07-31T04:48:22Z</dcterms:created>
  <dcterms:modified xsi:type="dcterms:W3CDTF">2020-01-07T05:52:29Z</dcterms:modified>
</cp:coreProperties>
</file>