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7433C-EC51-4FFB-AE36-D77EE418A5F4}" type="datetimeFigureOut">
              <a:rPr lang="en-US" smtClean="0"/>
              <a:t>03/02/2018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3783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7433C-EC51-4FFB-AE36-D77EE418A5F4}" type="datetimeFigureOut">
              <a:rPr lang="en-US" smtClean="0"/>
              <a:t>03/02/2018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64656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7433C-EC51-4FFB-AE36-D77EE418A5F4}" type="datetimeFigureOut">
              <a:rPr lang="en-US" smtClean="0"/>
              <a:t>03/02/2018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87564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7433C-EC51-4FFB-AE36-D77EE418A5F4}" type="datetimeFigureOut">
              <a:rPr lang="en-US" smtClean="0"/>
              <a:t>03/02/2018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8150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7433C-EC51-4FFB-AE36-D77EE418A5F4}" type="datetimeFigureOut">
              <a:rPr lang="en-US" smtClean="0"/>
              <a:t>03/02/2018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66025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7433C-EC51-4FFB-AE36-D77EE418A5F4}" type="datetimeFigureOut">
              <a:rPr lang="en-US" smtClean="0"/>
              <a:t>03/02/2018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41537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7433C-EC51-4FFB-AE36-D77EE418A5F4}" type="datetimeFigureOut">
              <a:rPr lang="en-US" smtClean="0"/>
              <a:t>03/02/2018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9707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7433C-EC51-4FFB-AE36-D77EE418A5F4}" type="datetimeFigureOut">
              <a:rPr lang="en-US" smtClean="0"/>
              <a:t>03/02/2018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9320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433C-EC51-4FFB-AE36-D77EE418A5F4}" type="datetimeFigureOut">
              <a:rPr lang="en-US" smtClean="0"/>
              <a:t>03/02/2018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401076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7433C-EC51-4FFB-AE36-D77EE418A5F4}" type="datetimeFigureOut">
              <a:rPr lang="en-US" smtClean="0"/>
              <a:t>03/02/2018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94708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7433C-EC51-4FFB-AE36-D77EE418A5F4}" type="datetimeFigureOut">
              <a:rPr lang="en-US" smtClean="0"/>
              <a:t>03/02/2018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37278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7433C-EC51-4FFB-AE36-D77EE418A5F4}" type="datetimeFigureOut">
              <a:rPr lang="en-US" smtClean="0"/>
              <a:t>03/02/2018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F5BA-1C71-4637-B58C-37BE9870E93B}" type="slidenum">
              <a:rPr lang="en-US" smtClean="0"/>
              <a:t>‹#›</a:t>
            </a:fld>
            <a:endParaRPr lang="en-US"/>
          </a:p>
        </p:txBody>
      </p:sp>
    </p:spTree>
    <p:extLst>
      <p:ext uri="{BB962C8B-B14F-4D97-AF65-F5344CB8AC3E}">
        <p14:creationId xmlns:p14="http://schemas.microsoft.com/office/powerpoint/2010/main" val="1693088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1588618"/>
            <a:ext cx="10515600" cy="1325563"/>
          </a:xfrm>
        </p:spPr>
        <p:txBody>
          <a:bodyPr/>
          <a:lstStyle/>
          <a:p>
            <a:pPr algn="ctr"/>
            <a:r>
              <a:rPr lang="en-US" b="1" dirty="0" smtClean="0"/>
              <a:t>OPERATING SYSTEM </a:t>
            </a:r>
            <a:endParaRPr lang="en-US" b="1" dirty="0"/>
          </a:p>
        </p:txBody>
      </p:sp>
    </p:spTree>
    <p:extLst>
      <p:ext uri="{BB962C8B-B14F-4D97-AF65-F5344CB8AC3E}">
        <p14:creationId xmlns:p14="http://schemas.microsoft.com/office/powerpoint/2010/main" val="10686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1.2.2 storage structure </a:t>
            </a:r>
            <a:endParaRPr lang="en-US" b="1" dirty="0"/>
          </a:p>
        </p:txBody>
      </p:sp>
      <p:sp>
        <p:nvSpPr>
          <p:cNvPr id="3" name="Content Placeholder 2"/>
          <p:cNvSpPr>
            <a:spLocks noGrp="1"/>
          </p:cNvSpPr>
          <p:nvPr>
            <p:ph idx="1"/>
          </p:nvPr>
        </p:nvSpPr>
        <p:spPr/>
        <p:txBody>
          <a:bodyPr>
            <a:normAutofit/>
          </a:bodyPr>
          <a:lstStyle/>
          <a:p>
            <a:pPr algn="just"/>
            <a:r>
              <a:rPr lang="en-US" sz="2000" dirty="0"/>
              <a:t>The CPU can load instructions only from memory, so any programs to run </a:t>
            </a:r>
            <a:r>
              <a:rPr lang="en-US" sz="2000" dirty="0" smtClean="0"/>
              <a:t>must be </a:t>
            </a:r>
            <a:r>
              <a:rPr lang="en-US" sz="2000" dirty="0"/>
              <a:t>stored there. General-purpose computers run most of their programs </a:t>
            </a:r>
            <a:r>
              <a:rPr lang="en-US" sz="2000" dirty="0" smtClean="0"/>
              <a:t>from rewriteable </a:t>
            </a:r>
            <a:r>
              <a:rPr lang="en-US" sz="2000" dirty="0"/>
              <a:t>memory, called main </a:t>
            </a:r>
            <a:r>
              <a:rPr lang="en-US" sz="2000" dirty="0" smtClean="0"/>
              <a:t>memory.</a:t>
            </a:r>
          </a:p>
          <a:p>
            <a:pPr algn="just"/>
            <a:r>
              <a:rPr lang="en-US" sz="2000" dirty="0"/>
              <a:t>Main commonly is implemented in a </a:t>
            </a:r>
            <a:r>
              <a:rPr lang="en-US" sz="2000" dirty="0" smtClean="0"/>
              <a:t>semiconductor technology called Dynamic random access memory(DRAM).</a:t>
            </a:r>
          </a:p>
          <a:p>
            <a:pPr algn="just"/>
            <a:r>
              <a:rPr lang="en-US" sz="2000" dirty="0"/>
              <a:t>All forms of memory provide an array of words. Each word has </a:t>
            </a:r>
            <a:r>
              <a:rPr lang="en-US" sz="2000" dirty="0" smtClean="0"/>
              <a:t>its own </a:t>
            </a:r>
            <a:r>
              <a:rPr lang="en-US" sz="2000" dirty="0"/>
              <a:t>address. Interaction is achieved through a sequence of load or </a:t>
            </a:r>
            <a:r>
              <a:rPr lang="en-US" sz="2000" dirty="0" smtClean="0"/>
              <a:t>store instructions </a:t>
            </a:r>
            <a:r>
              <a:rPr lang="en-US" sz="2000" dirty="0"/>
              <a:t>to specific memory addresses. </a:t>
            </a:r>
            <a:endParaRPr lang="en-US" sz="2000" dirty="0" smtClean="0"/>
          </a:p>
          <a:p>
            <a:pPr algn="just"/>
            <a:r>
              <a:rPr lang="en-US" sz="2000" dirty="0" smtClean="0"/>
              <a:t>The </a:t>
            </a:r>
            <a:r>
              <a:rPr lang="en-US" sz="2000" dirty="0"/>
              <a:t>load instruction moves a </a:t>
            </a:r>
            <a:r>
              <a:rPr lang="en-US" sz="2000" dirty="0" smtClean="0"/>
              <a:t>word from main memory to an internal register within the CPU, whereas the store instruction </a:t>
            </a:r>
            <a:r>
              <a:rPr lang="en-US" sz="2000" dirty="0"/>
              <a:t>moves the content of a register to main memory.</a:t>
            </a:r>
            <a:endParaRPr lang="en-US" sz="2000" dirty="0" smtClean="0"/>
          </a:p>
          <a:p>
            <a:pPr marL="0" indent="0" algn="just">
              <a:buNone/>
            </a:pPr>
            <a:endParaRPr lang="en-US" sz="2000" dirty="0"/>
          </a:p>
        </p:txBody>
      </p:sp>
    </p:spTree>
    <p:extLst>
      <p:ext uri="{BB962C8B-B14F-4D97-AF65-F5344CB8AC3E}">
        <p14:creationId xmlns:p14="http://schemas.microsoft.com/office/powerpoint/2010/main" val="3972023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a:t>
            </a:r>
            <a:endParaRPr lang="en-US" dirty="0"/>
          </a:p>
        </p:txBody>
      </p:sp>
      <p:sp>
        <p:nvSpPr>
          <p:cNvPr id="3" name="Content Placeholder 2"/>
          <p:cNvSpPr>
            <a:spLocks noGrp="1"/>
          </p:cNvSpPr>
          <p:nvPr>
            <p:ph idx="1"/>
          </p:nvPr>
        </p:nvSpPr>
        <p:spPr>
          <a:xfrm>
            <a:off x="412125" y="1825625"/>
            <a:ext cx="11526590" cy="4351338"/>
          </a:xfrm>
        </p:spPr>
        <p:txBody>
          <a:bodyPr>
            <a:normAutofit/>
          </a:bodyPr>
          <a:lstStyle/>
          <a:p>
            <a:pPr marL="0" indent="0" algn="just">
              <a:buNone/>
            </a:pPr>
            <a:r>
              <a:rPr lang="en-US" sz="2000" dirty="0"/>
              <a:t>Ideally, we want the programs and data to reside in main </a:t>
            </a:r>
            <a:r>
              <a:rPr lang="en-US" sz="2000" dirty="0" smtClean="0"/>
              <a:t>memory</a:t>
            </a:r>
            <a:r>
              <a:rPr lang="en-US" sz="2000" dirty="0"/>
              <a:t> </a:t>
            </a:r>
            <a:r>
              <a:rPr lang="en-US" sz="2000" dirty="0" smtClean="0"/>
              <a:t>permanently</a:t>
            </a:r>
            <a:r>
              <a:rPr lang="en-US" sz="2000" dirty="0"/>
              <a:t>. This arrangement usually is not possible for the following </a:t>
            </a:r>
            <a:r>
              <a:rPr lang="en-US" sz="2000" dirty="0" smtClean="0"/>
              <a:t>two reasons</a:t>
            </a:r>
            <a:r>
              <a:rPr lang="en-US" sz="2000" dirty="0"/>
              <a:t>:</a:t>
            </a:r>
          </a:p>
          <a:p>
            <a:pPr marL="0" indent="0" algn="just">
              <a:buNone/>
            </a:pPr>
            <a:r>
              <a:rPr lang="en-US" sz="2000" dirty="0" smtClean="0"/>
              <a:t>1. Main </a:t>
            </a:r>
            <a:r>
              <a:rPr lang="en-US" sz="2000" dirty="0"/>
              <a:t>memory is usually too small to store all needed programs and </a:t>
            </a:r>
            <a:r>
              <a:rPr lang="en-US" sz="2000" dirty="0" smtClean="0"/>
              <a:t>data permanently</a:t>
            </a:r>
            <a:r>
              <a:rPr lang="en-US" sz="2000" dirty="0"/>
              <a:t>.</a:t>
            </a:r>
          </a:p>
          <a:p>
            <a:pPr marL="0" indent="0" algn="just">
              <a:buNone/>
            </a:pPr>
            <a:r>
              <a:rPr lang="en-US" sz="2000" dirty="0" smtClean="0"/>
              <a:t>2. Main </a:t>
            </a:r>
            <a:r>
              <a:rPr lang="en-US" sz="2000" dirty="0"/>
              <a:t>memory is a </a:t>
            </a:r>
            <a:r>
              <a:rPr lang="en-US" sz="2000" i="1" dirty="0"/>
              <a:t>volatile </a:t>
            </a:r>
            <a:r>
              <a:rPr lang="en-US" sz="2000" dirty="0"/>
              <a:t>storage device that loses its contents </a:t>
            </a:r>
            <a:r>
              <a:rPr lang="en-US" sz="2000" dirty="0" smtClean="0"/>
              <a:t>when power </a:t>
            </a:r>
            <a:r>
              <a:rPr lang="en-US" sz="2000" dirty="0"/>
              <a:t>is turned off or otherwise lost</a:t>
            </a:r>
            <a:r>
              <a:rPr lang="en-US" sz="2000" dirty="0" smtClean="0"/>
              <a:t>.</a:t>
            </a:r>
          </a:p>
          <a:p>
            <a:pPr marL="0" indent="0" algn="just">
              <a:buNone/>
            </a:pPr>
            <a:r>
              <a:rPr lang="en-US" sz="2000" dirty="0"/>
              <a:t>Thus, most computer systems provide as an </a:t>
            </a:r>
            <a:r>
              <a:rPr lang="en-US" sz="2000" dirty="0" smtClean="0"/>
              <a:t>extension of </a:t>
            </a:r>
            <a:r>
              <a:rPr lang="en-US" sz="2000" dirty="0"/>
              <a:t>main memory. The main requirement for secondary storage is that it be </a:t>
            </a:r>
            <a:r>
              <a:rPr lang="en-US" sz="2000" dirty="0" smtClean="0"/>
              <a:t>able to </a:t>
            </a:r>
            <a:r>
              <a:rPr lang="en-US" sz="2000" dirty="0"/>
              <a:t>hold large quantities of data permanently.</a:t>
            </a:r>
          </a:p>
        </p:txBody>
      </p:sp>
    </p:spTree>
    <p:extLst>
      <p:ext uri="{BB962C8B-B14F-4D97-AF65-F5344CB8AC3E}">
        <p14:creationId xmlns:p14="http://schemas.microsoft.com/office/powerpoint/2010/main" val="1042569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0"/>
            <a:ext cx="10515600" cy="600790"/>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709411" y="519000"/>
            <a:ext cx="10515600" cy="6136783"/>
          </a:xfrm>
        </p:spPr>
        <p:txBody>
          <a:bodyPr>
            <a:normAutofit/>
          </a:bodyPr>
          <a:lstStyle/>
          <a:p>
            <a:pPr algn="just"/>
            <a:r>
              <a:rPr lang="en-US" sz="2000" dirty="0"/>
              <a:t>The wide variety of storage systems in a computer system can be </a:t>
            </a:r>
            <a:r>
              <a:rPr lang="en-US" sz="2000" dirty="0" smtClean="0"/>
              <a:t>organized in </a:t>
            </a:r>
            <a:r>
              <a:rPr lang="en-US" sz="2000" dirty="0"/>
              <a:t>a hierarchy (Figure 1.4) according to speed and cost. The higher levels </a:t>
            </a:r>
            <a:r>
              <a:rPr lang="en-US" sz="2000" dirty="0" smtClean="0"/>
              <a:t>are expensive</a:t>
            </a:r>
            <a:r>
              <a:rPr lang="en-US" sz="2000" dirty="0"/>
              <a:t>, but they are fast. As we move down the hierarchy, the cost per </a:t>
            </a:r>
            <a:r>
              <a:rPr lang="en-US" sz="2000" dirty="0" smtClean="0"/>
              <a:t>bit generally </a:t>
            </a:r>
            <a:r>
              <a:rPr lang="en-US" sz="2000" dirty="0"/>
              <a:t>decreases, whereas the access time generally </a:t>
            </a:r>
            <a:r>
              <a:rPr lang="en-US" sz="2000" dirty="0" smtClean="0"/>
              <a:t>increases. </a:t>
            </a:r>
          </a:p>
          <a:p>
            <a:pPr algn="just"/>
            <a:r>
              <a:rPr lang="en-US" sz="2000" dirty="0" smtClean="0"/>
              <a:t>A volatile storage loses its </a:t>
            </a:r>
            <a:r>
              <a:rPr lang="en-US" sz="2000" dirty="0"/>
              <a:t>contents when the power to the device is removed</a:t>
            </a:r>
            <a:r>
              <a:rPr lang="en-US" sz="2000" dirty="0" smtClean="0"/>
              <a:t>.</a:t>
            </a:r>
          </a:p>
          <a:p>
            <a:pPr algn="just"/>
            <a:r>
              <a:rPr lang="en-US" sz="2000" dirty="0" smtClean="0"/>
              <a:t>Non volatile storage does not loose its contents when power is turned off. </a:t>
            </a:r>
          </a:p>
          <a:p>
            <a:pPr algn="just"/>
            <a:r>
              <a:rPr lang="en-US" sz="2000" dirty="0"/>
              <a:t>In the hierarchy shown in Figure 1.4, </a:t>
            </a:r>
            <a:r>
              <a:rPr lang="en-US" sz="2000" dirty="0" smtClean="0"/>
              <a:t>the storage systems above</a:t>
            </a:r>
            <a:r>
              <a:rPr lang="en-US" sz="2000" dirty="0"/>
              <a:t> </a:t>
            </a:r>
            <a:r>
              <a:rPr lang="en-US" sz="2000" dirty="0" smtClean="0"/>
              <a:t>the </a:t>
            </a:r>
            <a:r>
              <a:rPr lang="en-US" sz="2000" dirty="0"/>
              <a:t>electronic disk are volatile, whereas those </a:t>
            </a:r>
            <a:r>
              <a:rPr lang="en-US" sz="2000" dirty="0" smtClean="0"/>
              <a:t>below are non volatile. </a:t>
            </a:r>
          </a:p>
          <a:p>
            <a:pPr algn="just"/>
            <a:r>
              <a:rPr lang="en-US" sz="2000" dirty="0" smtClean="0"/>
              <a:t>Semiconductor memory have </a:t>
            </a:r>
            <a:r>
              <a:rPr lang="en-US" sz="2000" dirty="0"/>
              <a:t>become faster </a:t>
            </a:r>
            <a:r>
              <a:rPr lang="en-US" sz="2000" dirty="0" smtClean="0"/>
              <a:t>and cheaper</a:t>
            </a:r>
            <a:r>
              <a:rPr lang="en-US" sz="2000" dirty="0"/>
              <a:t>. The top four levels of memory in Figure 1.4 may be constructed </a:t>
            </a:r>
            <a:r>
              <a:rPr lang="en-US" sz="2000" dirty="0" smtClean="0"/>
              <a:t>using semiconductor </a:t>
            </a:r>
            <a:r>
              <a:rPr lang="en-US" sz="2000" dirty="0"/>
              <a:t>memory.</a:t>
            </a:r>
            <a:endParaRPr lang="en-US" sz="2000" dirty="0" smtClean="0"/>
          </a:p>
          <a:p>
            <a:pPr algn="just"/>
            <a:endParaRPr lang="en-US" sz="2000" dirty="0" smtClean="0"/>
          </a:p>
          <a:p>
            <a:pPr marL="0" indent="0" algn="just">
              <a:buNone/>
            </a:pPr>
            <a:endParaRPr lang="en-US" sz="2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244" y="3587391"/>
            <a:ext cx="5330825" cy="356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47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669"/>
          </a:xfrm>
        </p:spPr>
        <p:txBody>
          <a:bodyPr>
            <a:normAutofit/>
          </a:bodyPr>
          <a:lstStyle/>
          <a:p>
            <a:r>
              <a:rPr lang="en-US" sz="2400" dirty="0" smtClean="0"/>
              <a:t>1.2.3 I/O structure </a:t>
            </a:r>
            <a:endParaRPr lang="en-US" sz="2400" dirty="0"/>
          </a:p>
        </p:txBody>
      </p:sp>
      <p:sp>
        <p:nvSpPr>
          <p:cNvPr id="3" name="Content Placeholder 2"/>
          <p:cNvSpPr>
            <a:spLocks noGrp="1"/>
          </p:cNvSpPr>
          <p:nvPr>
            <p:ph idx="1"/>
          </p:nvPr>
        </p:nvSpPr>
        <p:spPr>
          <a:xfrm>
            <a:off x="838200" y="613669"/>
            <a:ext cx="10515600" cy="4351338"/>
          </a:xfrm>
        </p:spPr>
        <p:txBody>
          <a:bodyPr>
            <a:normAutofit fontScale="92500" lnSpcReduction="20000"/>
          </a:bodyPr>
          <a:lstStyle/>
          <a:p>
            <a:pPr algn="just"/>
            <a:r>
              <a:rPr lang="en-US" sz="2000" dirty="0" smtClean="0"/>
              <a:t>A general purpose computer system consist of CPUs and multiple device controllers that are connected through a common bus. </a:t>
            </a:r>
          </a:p>
          <a:p>
            <a:pPr algn="just"/>
            <a:r>
              <a:rPr lang="en-US" sz="2000" dirty="0" smtClean="0"/>
              <a:t>Each device controller is in charge of specific type of device. A device controller maintains some local buffer storage and set of special purpose registers. </a:t>
            </a:r>
          </a:p>
          <a:p>
            <a:pPr algn="just"/>
            <a:r>
              <a:rPr lang="en-US" sz="2000" dirty="0" smtClean="0"/>
              <a:t>Each </a:t>
            </a:r>
            <a:r>
              <a:rPr lang="en-US" sz="2000" dirty="0"/>
              <a:t>device controller </a:t>
            </a:r>
            <a:r>
              <a:rPr lang="en-US" sz="2000" dirty="0" smtClean="0"/>
              <a:t>is responsible for moving data between devices it controls and local buffer.</a:t>
            </a:r>
          </a:p>
          <a:p>
            <a:pPr algn="just"/>
            <a:r>
              <a:rPr lang="en-US" sz="2000" dirty="0" smtClean="0"/>
              <a:t>To start I/O operation device driver loads appropriate registers within device controller. The </a:t>
            </a:r>
            <a:r>
              <a:rPr lang="en-US" sz="2000" dirty="0"/>
              <a:t>device controller </a:t>
            </a:r>
            <a:r>
              <a:rPr lang="en-US" sz="2000" dirty="0" smtClean="0"/>
              <a:t> in turn examines registers to determine what action to take.</a:t>
            </a:r>
          </a:p>
          <a:p>
            <a:pPr algn="just"/>
            <a:r>
              <a:rPr lang="en-US" sz="2000" dirty="0" smtClean="0"/>
              <a:t>The controller starts transfer of data from device to its local buffer. Once transfer of data is complete it informs device driver via interrupt. Then device driver returns control to operating system. </a:t>
            </a:r>
          </a:p>
          <a:p>
            <a:pPr algn="just"/>
            <a:r>
              <a:rPr lang="en-US" sz="2000" dirty="0" smtClean="0"/>
              <a:t>This form of interrupt driven I/O is fine for moving small amounts of data but can produce high overhead.  To solve this problem direct access memory(DMA) is used. </a:t>
            </a:r>
          </a:p>
          <a:p>
            <a:pPr algn="just"/>
            <a:r>
              <a:rPr lang="en-US" sz="2000" dirty="0" smtClean="0"/>
              <a:t>In DMA device controller transfers entire block of data to or from its own buffer storage to memory with no intervention of CPU.  Only one interrupt is generated per block to tell device driver that transfer is complete.  Following fig shows interplay of all components of computer system. </a:t>
            </a:r>
          </a:p>
          <a:p>
            <a:pPr marL="0" indent="0" algn="just">
              <a:buNone/>
            </a:pPr>
            <a:r>
              <a:rPr lang="en-US" sz="2000" dirty="0" smtClean="0"/>
              <a:t> </a:t>
            </a:r>
            <a:endParaRPr lang="en-US" sz="2000" dirty="0"/>
          </a:p>
          <a:p>
            <a:pPr marL="0" indent="0" algn="just">
              <a:buNone/>
            </a:pPr>
            <a:endParaRPr lang="en-US" sz="2000" dirty="0"/>
          </a:p>
        </p:txBody>
      </p:sp>
      <p:pic>
        <p:nvPicPr>
          <p:cNvPr id="4"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560" y="4196936"/>
            <a:ext cx="4584879" cy="276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140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1"/>
            <a:ext cx="10515600" cy="536396"/>
          </a:xfrm>
        </p:spPr>
        <p:txBody>
          <a:bodyPr>
            <a:normAutofit fontScale="90000"/>
          </a:bodyPr>
          <a:lstStyle/>
          <a:p>
            <a:r>
              <a:rPr lang="en-US" sz="2000" b="1" dirty="0" smtClean="0"/>
              <a:t>1.3 computer system architecture </a:t>
            </a:r>
            <a:r>
              <a:rPr lang="en-US" sz="2000" b="1" dirty="0"/>
              <a:t/>
            </a:r>
            <a:br>
              <a:rPr lang="en-US" sz="2000" b="1" dirty="0"/>
            </a:br>
            <a:endParaRPr lang="en-US" sz="2000" b="1" dirty="0"/>
          </a:p>
        </p:txBody>
      </p:sp>
      <p:sp>
        <p:nvSpPr>
          <p:cNvPr id="3" name="Content Placeholder 2"/>
          <p:cNvSpPr>
            <a:spLocks noGrp="1"/>
          </p:cNvSpPr>
          <p:nvPr>
            <p:ph idx="1"/>
          </p:nvPr>
        </p:nvSpPr>
        <p:spPr>
          <a:xfrm>
            <a:off x="838200" y="576372"/>
            <a:ext cx="10515600" cy="6281627"/>
          </a:xfrm>
        </p:spPr>
        <p:txBody>
          <a:bodyPr>
            <a:noAutofit/>
          </a:bodyPr>
          <a:lstStyle/>
          <a:p>
            <a:pPr marL="0" indent="0" algn="just">
              <a:buNone/>
            </a:pPr>
            <a:r>
              <a:rPr lang="en-US" sz="2000" dirty="0"/>
              <a:t>1.3.1 single processor </a:t>
            </a:r>
            <a:r>
              <a:rPr lang="en-US" sz="2000" dirty="0" smtClean="0"/>
              <a:t>system </a:t>
            </a:r>
            <a:endParaRPr lang="en-US" sz="2000" dirty="0"/>
          </a:p>
          <a:p>
            <a:pPr marL="0" indent="0" algn="just">
              <a:buNone/>
            </a:pPr>
            <a:r>
              <a:rPr lang="en-US" sz="2000" dirty="0" smtClean="0"/>
              <a:t>On single processor system there is one main one CPU capable of executing a general purpose instruction set including instructions from user processes. </a:t>
            </a:r>
          </a:p>
          <a:p>
            <a:pPr marL="0" indent="0" algn="just">
              <a:buNone/>
            </a:pPr>
            <a:r>
              <a:rPr lang="en-US" sz="2000" dirty="0" smtClean="0"/>
              <a:t>1.3.2 multiprocessor systems</a:t>
            </a:r>
          </a:p>
          <a:p>
            <a:pPr algn="just"/>
            <a:r>
              <a:rPr lang="en-US" sz="2000" dirty="0"/>
              <a:t>multiprocessor </a:t>
            </a:r>
            <a:r>
              <a:rPr lang="en-US" sz="2000" dirty="0" smtClean="0"/>
              <a:t>systems also called as parallel systems or tightly coupled systems. Such systems have two or more processors in close communication sharing computer bus and sometimes the clock, memory  and peripheral devices. </a:t>
            </a:r>
          </a:p>
          <a:p>
            <a:pPr marL="0" indent="0" algn="just">
              <a:buNone/>
            </a:pPr>
            <a:r>
              <a:rPr lang="en-US" sz="2000" dirty="0"/>
              <a:t> </a:t>
            </a:r>
            <a:r>
              <a:rPr lang="en-US" sz="2000" dirty="0" smtClean="0"/>
              <a:t>   IT has 3 main advantages </a:t>
            </a:r>
          </a:p>
          <a:p>
            <a:pPr algn="just"/>
            <a:r>
              <a:rPr lang="en-US" sz="2000" b="1" dirty="0" smtClean="0"/>
              <a:t>Increased throughput </a:t>
            </a:r>
            <a:r>
              <a:rPr lang="en-US" sz="2000" dirty="0" smtClean="0"/>
              <a:t>:  by increasing number of processors, we expect to get more work done in less time. The speed up ratio with N processors in not N, however its less then N because certain overhead is involved. </a:t>
            </a:r>
          </a:p>
          <a:p>
            <a:pPr algn="just"/>
            <a:r>
              <a:rPr lang="en-US" sz="2000" b="1" dirty="0" smtClean="0"/>
              <a:t>Economy of scale</a:t>
            </a:r>
            <a:r>
              <a:rPr lang="en-US" sz="2000" dirty="0" smtClean="0"/>
              <a:t>:  </a:t>
            </a:r>
            <a:r>
              <a:rPr lang="en-US" sz="2000" dirty="0"/>
              <a:t>multiprocessor </a:t>
            </a:r>
            <a:r>
              <a:rPr lang="en-US" sz="2000" dirty="0" smtClean="0"/>
              <a:t>systems costs less than multiple single processor systems because they share peripherals, mass storage and power supplies. </a:t>
            </a:r>
          </a:p>
          <a:p>
            <a:pPr algn="just"/>
            <a:r>
              <a:rPr lang="en-US" sz="2000" b="1" dirty="0" smtClean="0"/>
              <a:t>Increased reliability </a:t>
            </a:r>
            <a:r>
              <a:rPr lang="en-US" sz="2000" dirty="0" smtClean="0"/>
              <a:t>: If functions can be distributed properly among several processors then failure of one processor will not halt the system only slow it down. </a:t>
            </a:r>
            <a:endParaRPr lang="en-US" sz="2000" dirty="0"/>
          </a:p>
          <a:p>
            <a:pPr marL="0" indent="0" algn="just">
              <a:buNone/>
            </a:pPr>
            <a:r>
              <a:rPr lang="en-US" sz="2000" b="1" dirty="0" smtClean="0"/>
              <a:t>Graceful degradation </a:t>
            </a:r>
            <a:r>
              <a:rPr lang="en-US" sz="2000" dirty="0" smtClean="0"/>
              <a:t>: the ability to continue providing service proportional to the level of surviving hardware is called graceful degradation. </a:t>
            </a:r>
          </a:p>
          <a:p>
            <a:pPr marL="0" indent="0" algn="just">
              <a:buNone/>
            </a:pPr>
            <a:r>
              <a:rPr lang="en-US" sz="2000" b="1" dirty="0" smtClean="0"/>
              <a:t>Fault tolerant</a:t>
            </a:r>
            <a:r>
              <a:rPr lang="en-US" sz="2000" dirty="0" smtClean="0"/>
              <a:t>: failure of one processor will not halt the entire system. </a:t>
            </a:r>
            <a:endParaRPr lang="en-US" sz="2000" dirty="0"/>
          </a:p>
          <a:p>
            <a:pPr algn="just"/>
            <a:endParaRPr lang="en-US" sz="2000" dirty="0" smtClean="0"/>
          </a:p>
          <a:p>
            <a:pPr marL="0" indent="0" algn="just">
              <a:buNone/>
            </a:pPr>
            <a:endParaRPr lang="en-US" sz="2000" dirty="0" smtClean="0"/>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190383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75033"/>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838200" y="695460"/>
            <a:ext cx="10933090" cy="6162540"/>
          </a:xfrm>
        </p:spPr>
        <p:txBody>
          <a:bodyPr>
            <a:normAutofit/>
          </a:bodyPr>
          <a:lstStyle/>
          <a:p>
            <a:pPr marL="0" indent="0" algn="just">
              <a:buNone/>
            </a:pPr>
            <a:r>
              <a:rPr lang="en-US" sz="2000" dirty="0" smtClean="0"/>
              <a:t>Types of multiprocessor systems.</a:t>
            </a:r>
          </a:p>
          <a:p>
            <a:pPr marL="457200" indent="-457200" algn="just">
              <a:buFont typeface="+mj-lt"/>
              <a:buAutoNum type="arabicPeriod"/>
            </a:pPr>
            <a:r>
              <a:rPr lang="en-US" sz="2000" dirty="0" smtClean="0"/>
              <a:t>Asymmetric multiprocessing .</a:t>
            </a:r>
          </a:p>
          <a:p>
            <a:pPr marL="457200" indent="-457200" algn="just">
              <a:buFont typeface="+mj-lt"/>
              <a:buAutoNum type="arabicPeriod"/>
            </a:pPr>
            <a:r>
              <a:rPr lang="en-US" sz="2000" dirty="0" smtClean="0"/>
              <a:t>Symmetric multiprocessing .</a:t>
            </a:r>
          </a:p>
          <a:p>
            <a:pPr marL="0" indent="0" algn="just">
              <a:buNone/>
            </a:pPr>
            <a:r>
              <a:rPr lang="en-US" sz="2000" b="1" dirty="0"/>
              <a:t>Asymmetric multiprocessing </a:t>
            </a:r>
            <a:r>
              <a:rPr lang="en-US" sz="2000" dirty="0" smtClean="0"/>
              <a:t>:</a:t>
            </a:r>
            <a:endParaRPr lang="en-US" sz="2000" dirty="0"/>
          </a:p>
          <a:p>
            <a:pPr marL="0" indent="0" algn="just">
              <a:buNone/>
            </a:pPr>
            <a:r>
              <a:rPr lang="en-US" sz="2000" dirty="0" smtClean="0"/>
              <a:t>It works on master-slave relationship. Where a master processor controls system , a master assigns tasks to slave or slave has predefined tasks. </a:t>
            </a:r>
          </a:p>
          <a:p>
            <a:pPr marL="0" indent="0" algn="just">
              <a:buNone/>
            </a:pPr>
            <a:r>
              <a:rPr lang="en-US" sz="2000" b="1" dirty="0"/>
              <a:t>Symmetric multiprocessing </a:t>
            </a:r>
            <a:r>
              <a:rPr lang="en-US" sz="2000" dirty="0" smtClean="0"/>
              <a:t>:</a:t>
            </a:r>
          </a:p>
          <a:p>
            <a:pPr marL="0" indent="0" algn="just">
              <a:buNone/>
            </a:pPr>
            <a:r>
              <a:rPr lang="en-US" sz="2000" dirty="0" smtClean="0"/>
              <a:t>Here each processor performs all tasks within the operating system. SMP means all processors are peers. No master-slave processor exits between processors.  Following figure illustrates SMP architecture. </a:t>
            </a:r>
          </a:p>
          <a:p>
            <a:pPr algn="just"/>
            <a:r>
              <a:rPr lang="en-US" sz="2000" dirty="0" smtClean="0"/>
              <a:t>Each processor has its own set of registers and local cache </a:t>
            </a:r>
          </a:p>
          <a:p>
            <a:pPr marL="0" indent="0" algn="just">
              <a:buNone/>
            </a:pPr>
            <a:r>
              <a:rPr lang="en-US" sz="2000" dirty="0" smtClean="0"/>
              <a:t>but all processors share physical memory.</a:t>
            </a:r>
          </a:p>
          <a:p>
            <a:pPr marL="0" indent="0" algn="just">
              <a:buNone/>
            </a:pPr>
            <a:endParaRPr lang="en-US" sz="2000" dirty="0"/>
          </a:p>
        </p:txBody>
      </p:sp>
      <p:pic>
        <p:nvPicPr>
          <p:cNvPr id="4" name="Picture 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4665372"/>
            <a:ext cx="6319837" cy="22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679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2000" dirty="0"/>
              <a:t>Continued..</a:t>
            </a:r>
          </a:p>
        </p:txBody>
      </p:sp>
      <p:sp>
        <p:nvSpPr>
          <p:cNvPr id="3" name="Content Placeholder 2"/>
          <p:cNvSpPr>
            <a:spLocks noGrp="1"/>
          </p:cNvSpPr>
          <p:nvPr>
            <p:ph idx="1"/>
          </p:nvPr>
        </p:nvSpPr>
        <p:spPr>
          <a:xfrm>
            <a:off x="748047" y="1043189"/>
            <a:ext cx="11061879" cy="5653825"/>
          </a:xfrm>
        </p:spPr>
        <p:txBody>
          <a:bodyPr>
            <a:normAutofit/>
          </a:bodyPr>
          <a:lstStyle/>
          <a:p>
            <a:pPr marL="0" indent="0" algn="just">
              <a:buNone/>
            </a:pPr>
            <a:r>
              <a:rPr lang="en-US" sz="2000" b="1" dirty="0" smtClean="0"/>
              <a:t>Advantages of multiprocessor system</a:t>
            </a:r>
          </a:p>
          <a:p>
            <a:pPr algn="just"/>
            <a:r>
              <a:rPr lang="en-US" sz="2000" dirty="0" smtClean="0"/>
              <a:t>All processors can run simultaneously without causing a significant deterioration of performance.</a:t>
            </a:r>
          </a:p>
          <a:p>
            <a:pPr marL="0" indent="0" algn="just">
              <a:buNone/>
            </a:pPr>
            <a:r>
              <a:rPr lang="en-US" sz="2000" b="1" dirty="0" smtClean="0"/>
              <a:t>Disadvantage</a:t>
            </a:r>
          </a:p>
          <a:p>
            <a:pPr marL="0" indent="0" algn="just">
              <a:buNone/>
            </a:pPr>
            <a:r>
              <a:rPr lang="en-US" sz="2000" dirty="0" smtClean="0"/>
              <a:t>Since CPUs are separate one may be sitting idle and another may be overloaded. </a:t>
            </a:r>
            <a:endParaRPr lang="en-US" sz="2000" b="1" dirty="0" smtClean="0"/>
          </a:p>
          <a:p>
            <a:pPr marL="0" indent="0" algn="just">
              <a:buNone/>
            </a:pPr>
            <a:r>
              <a:rPr lang="en-US" sz="2000" b="1" dirty="0" smtClean="0"/>
              <a:t>Dual care design</a:t>
            </a:r>
          </a:p>
          <a:p>
            <a:pPr algn="just"/>
            <a:r>
              <a:rPr lang="en-US" sz="2000" dirty="0"/>
              <a:t>In </a:t>
            </a:r>
            <a:r>
              <a:rPr lang="en-US" sz="2000" dirty="0" smtClean="0"/>
              <a:t>Figure we </a:t>
            </a:r>
            <a:r>
              <a:rPr lang="en-US" sz="2000" dirty="0"/>
              <a:t>show a dual-core design with two cores on the </a:t>
            </a:r>
            <a:r>
              <a:rPr lang="en-US" sz="2000" dirty="0" smtClean="0"/>
              <a:t>same chip</a:t>
            </a:r>
            <a:r>
              <a:rPr lang="en-US" sz="2000" dirty="0"/>
              <a:t>. In this design, each core has its own register set as well as its own </a:t>
            </a:r>
            <a:r>
              <a:rPr lang="en-US" sz="2000" dirty="0" smtClean="0"/>
              <a:t>local cache</a:t>
            </a:r>
            <a:r>
              <a:rPr lang="en-US" sz="2000" dirty="0"/>
              <a:t>; other designs might use a shared cache or a combination of local </a:t>
            </a:r>
            <a:r>
              <a:rPr lang="en-US" sz="2000" dirty="0" smtClean="0"/>
              <a:t>and shared </a:t>
            </a:r>
            <a:r>
              <a:rPr lang="en-US" sz="2000" dirty="0"/>
              <a:t>caches. </a:t>
            </a:r>
            <a:endParaRPr lang="en-US" sz="2000" dirty="0" smtClean="0"/>
          </a:p>
          <a:p>
            <a:pPr algn="just"/>
            <a:r>
              <a:rPr lang="en-US" sz="2000" dirty="0" smtClean="0"/>
              <a:t>Aside </a:t>
            </a:r>
            <a:r>
              <a:rPr lang="en-US" sz="2000" dirty="0"/>
              <a:t>from architectural considerations, such as cache, </a:t>
            </a:r>
            <a:r>
              <a:rPr lang="en-US" sz="2000" dirty="0" smtClean="0"/>
              <a:t>memory, and </a:t>
            </a:r>
            <a:r>
              <a:rPr lang="en-US" sz="2000" dirty="0"/>
              <a:t>bus contention, these multicore CPUs appear to the operating </a:t>
            </a:r>
            <a:r>
              <a:rPr lang="en-US" sz="2000" dirty="0" smtClean="0"/>
              <a:t>system as </a:t>
            </a:r>
            <a:r>
              <a:rPr lang="en-US" sz="2000" i="1" dirty="0"/>
              <a:t>N </a:t>
            </a:r>
            <a:r>
              <a:rPr lang="en-US" sz="2000" dirty="0"/>
              <a:t>standard processors</a:t>
            </a:r>
            <a:endParaRPr lang="en-US" sz="2000" b="1" dirty="0" smtClean="0"/>
          </a:p>
          <a:p>
            <a:pPr algn="just"/>
            <a:endParaRPr lang="en-US" sz="2000" dirty="0"/>
          </a:p>
        </p:txBody>
      </p:sp>
      <p:pic>
        <p:nvPicPr>
          <p:cNvPr id="4" name="Picture 10"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473" y="4508500"/>
            <a:ext cx="3747752" cy="218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264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000" b="1" dirty="0" smtClean="0"/>
              <a:t>1.3.3 clustered system</a:t>
            </a:r>
            <a:endParaRPr lang="en-US" sz="2000" b="1" dirty="0"/>
          </a:p>
        </p:txBody>
      </p:sp>
      <p:sp>
        <p:nvSpPr>
          <p:cNvPr id="3" name="Content Placeholder 2"/>
          <p:cNvSpPr>
            <a:spLocks noGrp="1"/>
          </p:cNvSpPr>
          <p:nvPr>
            <p:ph idx="1"/>
          </p:nvPr>
        </p:nvSpPr>
        <p:spPr>
          <a:xfrm>
            <a:off x="709411" y="978794"/>
            <a:ext cx="11139152" cy="5061398"/>
          </a:xfrm>
        </p:spPr>
        <p:txBody>
          <a:bodyPr>
            <a:normAutofit fontScale="92500" lnSpcReduction="10000"/>
          </a:bodyPr>
          <a:lstStyle/>
          <a:p>
            <a:pPr algn="just"/>
            <a:r>
              <a:rPr lang="en-US" sz="2000" dirty="0"/>
              <a:t>Another type of multiple-CPU system is </a:t>
            </a:r>
            <a:r>
              <a:rPr lang="en-US" sz="2000" dirty="0" smtClean="0"/>
              <a:t>the clustered system. </a:t>
            </a:r>
            <a:r>
              <a:rPr lang="en-US" sz="2000" dirty="0"/>
              <a:t>Like </a:t>
            </a:r>
            <a:r>
              <a:rPr lang="en-US" sz="2000" dirty="0" smtClean="0"/>
              <a:t>multiprocessor systems</a:t>
            </a:r>
            <a:r>
              <a:rPr lang="en-US" sz="2000" dirty="0"/>
              <a:t>, clustered systems gather together multiple CPUs to </a:t>
            </a:r>
            <a:r>
              <a:rPr lang="en-US" sz="2000" dirty="0" smtClean="0"/>
              <a:t>accomplish computational </a:t>
            </a:r>
            <a:r>
              <a:rPr lang="en-US" sz="2000" dirty="0"/>
              <a:t>work. Clustered systems differ from multiprocessor </a:t>
            </a:r>
            <a:r>
              <a:rPr lang="en-US" sz="2000" dirty="0" smtClean="0"/>
              <a:t>systems, however</a:t>
            </a:r>
            <a:r>
              <a:rPr lang="en-US" sz="2000" dirty="0"/>
              <a:t>, in that they are composed of two or more individual </a:t>
            </a:r>
            <a:r>
              <a:rPr lang="en-US" sz="2000" dirty="0" smtClean="0"/>
              <a:t>systems-or nodes-joined together.</a:t>
            </a:r>
          </a:p>
          <a:p>
            <a:r>
              <a:rPr lang="en-US" sz="2000" dirty="0"/>
              <a:t>The generally accepted definition is that </a:t>
            </a:r>
            <a:r>
              <a:rPr lang="en-US" sz="2000" dirty="0" smtClean="0"/>
              <a:t>clustered computers </a:t>
            </a:r>
            <a:r>
              <a:rPr lang="en-US" sz="2000" dirty="0"/>
              <a:t>share storage and are closely linked </a:t>
            </a:r>
            <a:r>
              <a:rPr lang="en-US" sz="2000" dirty="0" smtClean="0"/>
              <a:t>via a local area network. </a:t>
            </a:r>
          </a:p>
          <a:p>
            <a:r>
              <a:rPr lang="en-US" sz="2000" dirty="0"/>
              <a:t>Clustering is usually used to provide </a:t>
            </a:r>
            <a:r>
              <a:rPr lang="en-US" sz="2000" dirty="0" smtClean="0"/>
              <a:t>high availability service</a:t>
            </a:r>
            <a:r>
              <a:rPr lang="en-US" sz="2000" dirty="0"/>
              <a:t>; that </a:t>
            </a:r>
            <a:r>
              <a:rPr lang="en-US" sz="2000" dirty="0" smtClean="0"/>
              <a:t>is, service </a:t>
            </a:r>
            <a:r>
              <a:rPr lang="en-US" sz="2000" dirty="0"/>
              <a:t>will continue even if one or more systems in the cluster </a:t>
            </a:r>
            <a:r>
              <a:rPr lang="en-US" sz="2000" dirty="0" smtClean="0"/>
              <a:t>fail. </a:t>
            </a:r>
          </a:p>
          <a:p>
            <a:r>
              <a:rPr lang="en-US" sz="2000" dirty="0" smtClean="0"/>
              <a:t>General structure of clustered system is shown in figure.. </a:t>
            </a:r>
          </a:p>
          <a:p>
            <a:r>
              <a:rPr lang="en-US" sz="2000" dirty="0"/>
              <a:t>Cluster technology is changing rapidly. Some cluster products </a:t>
            </a:r>
            <a:r>
              <a:rPr lang="en-US" sz="2000" dirty="0" smtClean="0"/>
              <a:t>support dozens </a:t>
            </a:r>
            <a:r>
              <a:rPr lang="en-US" sz="2000" dirty="0"/>
              <a:t>of systems in a cluster, as well as clustered nodes that are </a:t>
            </a:r>
            <a:r>
              <a:rPr lang="en-US" sz="2000" dirty="0" smtClean="0"/>
              <a:t>separated by </a:t>
            </a:r>
            <a:r>
              <a:rPr lang="en-US" sz="2000" dirty="0"/>
              <a:t>miles</a:t>
            </a:r>
            <a:r>
              <a:rPr lang="en-US" sz="2000" dirty="0" smtClean="0"/>
              <a:t>.</a:t>
            </a:r>
          </a:p>
          <a:p>
            <a:r>
              <a:rPr lang="en-US" sz="2000" dirty="0"/>
              <a:t>Many of these improvements are made possible </a:t>
            </a:r>
            <a:r>
              <a:rPr lang="en-US" sz="2000" dirty="0" smtClean="0"/>
              <a:t>by storage area</a:t>
            </a:r>
          </a:p>
          <a:p>
            <a:pPr marL="0" indent="0">
              <a:buNone/>
            </a:pPr>
            <a:r>
              <a:rPr lang="en-US" sz="2000" dirty="0" smtClean="0"/>
              <a:t>Network(SAN) which allows many systems to attach to a pool of Storage.</a:t>
            </a:r>
          </a:p>
          <a:p>
            <a:r>
              <a:rPr lang="en-US" sz="2000" dirty="0" smtClean="0"/>
              <a:t> </a:t>
            </a:r>
            <a:r>
              <a:rPr lang="en-US" sz="2000" dirty="0"/>
              <a:t>If the applications and their data are stored </a:t>
            </a:r>
            <a:r>
              <a:rPr lang="en-US" sz="2000" dirty="0" smtClean="0"/>
              <a:t>on the </a:t>
            </a:r>
            <a:r>
              <a:rPr lang="en-US" sz="2000" dirty="0"/>
              <a:t>SAN, </a:t>
            </a:r>
            <a:endParaRPr lang="en-US" sz="2000" dirty="0" smtClean="0"/>
          </a:p>
          <a:p>
            <a:pPr marL="0" indent="0">
              <a:buNone/>
            </a:pPr>
            <a:r>
              <a:rPr lang="en-US" sz="2000" dirty="0" smtClean="0"/>
              <a:t>then </a:t>
            </a:r>
            <a:r>
              <a:rPr lang="en-US" sz="2000" dirty="0"/>
              <a:t>the cluster software can assign the application to run on </a:t>
            </a:r>
            <a:endParaRPr lang="en-US" sz="2000" dirty="0" smtClean="0"/>
          </a:p>
          <a:p>
            <a:pPr marL="0" indent="0">
              <a:buNone/>
            </a:pPr>
            <a:r>
              <a:rPr lang="en-US" sz="2000" dirty="0" smtClean="0"/>
              <a:t>any host </a:t>
            </a:r>
            <a:r>
              <a:rPr lang="en-US" sz="2000" dirty="0"/>
              <a:t>that is attached to the SAN</a:t>
            </a:r>
            <a:endParaRPr lang="en-US" sz="2000" dirty="0" smtClean="0"/>
          </a:p>
          <a:p>
            <a:pPr marL="0" indent="0">
              <a:buNone/>
            </a:pPr>
            <a:endParaRPr lang="en-US" sz="2000" dirty="0"/>
          </a:p>
        </p:txBody>
      </p:sp>
      <p:pic>
        <p:nvPicPr>
          <p:cNvPr id="4" name="Content Placeholder 3" descr="1.08.pdf"/>
          <p:cNvPicPr>
            <a:picLocks noChangeAspect="1"/>
          </p:cNvPicPr>
          <p:nvPr/>
        </p:nvPicPr>
        <p:blipFill>
          <a:blip r:embed="rId2">
            <a:extLst>
              <a:ext uri="{28A0092B-C50C-407E-A947-70E740481C1C}">
                <a14:useLocalDpi xmlns:a14="http://schemas.microsoft.com/office/drawing/2010/main" val="0"/>
              </a:ext>
            </a:extLst>
          </a:blip>
          <a:srcRect t="-3476" b="-3476"/>
          <a:stretch>
            <a:fillRect/>
          </a:stretch>
        </p:blipFill>
        <p:spPr>
          <a:xfrm>
            <a:off x="7868991" y="3908737"/>
            <a:ext cx="4855335" cy="2949263"/>
          </a:xfrm>
          <a:prstGeom prst="rect">
            <a:avLst/>
          </a:prstGeom>
        </p:spPr>
      </p:pic>
    </p:spTree>
    <p:extLst>
      <p:ext uri="{BB962C8B-B14F-4D97-AF65-F5344CB8AC3E}">
        <p14:creationId xmlns:p14="http://schemas.microsoft.com/office/powerpoint/2010/main" val="243786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562154"/>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838200" y="927280"/>
            <a:ext cx="10515600" cy="4351338"/>
          </a:xfrm>
        </p:spPr>
        <p:txBody>
          <a:bodyPr>
            <a:normAutofit lnSpcReduction="10000"/>
          </a:bodyPr>
          <a:lstStyle/>
          <a:p>
            <a:pPr marL="0" indent="0" algn="just">
              <a:buNone/>
            </a:pPr>
            <a:r>
              <a:rPr lang="en-US" sz="2000" dirty="0" smtClean="0"/>
              <a:t>Types of clustered system</a:t>
            </a:r>
          </a:p>
          <a:p>
            <a:pPr marL="514350" indent="-514350" algn="just">
              <a:buAutoNum type="arabicPeriod"/>
            </a:pPr>
            <a:r>
              <a:rPr lang="en-US" sz="2000" dirty="0" smtClean="0"/>
              <a:t>Asymmetric clustering</a:t>
            </a:r>
          </a:p>
          <a:p>
            <a:pPr marL="514350" indent="-514350" algn="just">
              <a:buAutoNum type="arabicPeriod"/>
            </a:pPr>
            <a:r>
              <a:rPr lang="en-US" sz="2000" dirty="0" smtClean="0"/>
              <a:t>Symmetric clustering</a:t>
            </a:r>
          </a:p>
          <a:p>
            <a:pPr algn="just"/>
            <a:r>
              <a:rPr lang="en-US" sz="2000" dirty="0" smtClean="0"/>
              <a:t>In Asymmetric clustering one machine is in hot stand by mode while other is running the application. The </a:t>
            </a:r>
            <a:r>
              <a:rPr lang="en-US" sz="2000" dirty="0"/>
              <a:t>hot-standby host machine does nothing </a:t>
            </a:r>
            <a:r>
              <a:rPr lang="en-US" sz="2000" dirty="0" smtClean="0"/>
              <a:t>but monitor </a:t>
            </a:r>
            <a:r>
              <a:rPr lang="en-US" sz="2000" dirty="0"/>
              <a:t>the active </a:t>
            </a:r>
            <a:r>
              <a:rPr lang="en-US" sz="2000" dirty="0" smtClean="0"/>
              <a:t>server. If </a:t>
            </a:r>
            <a:r>
              <a:rPr lang="en-US" sz="2000" dirty="0"/>
              <a:t>that server fails, the hot-standby host becomes </a:t>
            </a:r>
            <a:r>
              <a:rPr lang="en-US" sz="2000" dirty="0" smtClean="0"/>
              <a:t>the active </a:t>
            </a:r>
            <a:r>
              <a:rPr lang="en-US" sz="2000" dirty="0"/>
              <a:t>server</a:t>
            </a:r>
            <a:r>
              <a:rPr lang="en-US" sz="2000" dirty="0" smtClean="0"/>
              <a:t>.</a:t>
            </a:r>
          </a:p>
          <a:p>
            <a:pPr algn="just"/>
            <a:r>
              <a:rPr lang="en-US" sz="2000" dirty="0" smtClean="0"/>
              <a:t>In symmetric clustering </a:t>
            </a:r>
            <a:r>
              <a:rPr lang="en-US" sz="2000" dirty="0"/>
              <a:t>two or more hosts are </a:t>
            </a:r>
            <a:r>
              <a:rPr lang="en-US" sz="2000" dirty="0" smtClean="0"/>
              <a:t>running applications and </a:t>
            </a:r>
            <a:r>
              <a:rPr lang="en-US" sz="2000" dirty="0"/>
              <a:t>are monitoring each other. This mode is obviously more efficient, as it </a:t>
            </a:r>
            <a:r>
              <a:rPr lang="en-US" sz="2000" dirty="0" smtClean="0"/>
              <a:t>uses all </a:t>
            </a:r>
            <a:r>
              <a:rPr lang="en-US" sz="2000" dirty="0"/>
              <a:t>of the available hardware. It does require that more than one application </a:t>
            </a:r>
            <a:r>
              <a:rPr lang="en-US" sz="2000" dirty="0" smtClean="0"/>
              <a:t>be available </a:t>
            </a:r>
            <a:r>
              <a:rPr lang="en-US" sz="2000" dirty="0"/>
              <a:t>to run</a:t>
            </a:r>
            <a:r>
              <a:rPr lang="en-US" sz="2000" dirty="0" smtClean="0"/>
              <a:t>.</a:t>
            </a:r>
          </a:p>
          <a:p>
            <a:pPr algn="just"/>
            <a:r>
              <a:rPr lang="en-US" sz="2000" dirty="0"/>
              <a:t>As a cluster consists of </a:t>
            </a:r>
            <a:r>
              <a:rPr lang="en-US" sz="2000" dirty="0" smtClean="0"/>
              <a:t>several computer systems connected via network,</a:t>
            </a:r>
            <a:r>
              <a:rPr lang="en-US" sz="2000" dirty="0"/>
              <a:t> </a:t>
            </a:r>
            <a:r>
              <a:rPr lang="en-US" sz="2000" dirty="0" smtClean="0"/>
              <a:t>clusters </a:t>
            </a:r>
            <a:r>
              <a:rPr lang="en-US" sz="2000" dirty="0"/>
              <a:t>may also be used to </a:t>
            </a:r>
            <a:r>
              <a:rPr lang="en-US" sz="2000" dirty="0" smtClean="0"/>
              <a:t>provide high performance computing environment. </a:t>
            </a:r>
          </a:p>
          <a:p>
            <a:pPr algn="just"/>
            <a:r>
              <a:rPr lang="en-US" sz="2000" dirty="0"/>
              <a:t>Other forms of clusters include parallel clusters and clustering over </a:t>
            </a:r>
            <a:r>
              <a:rPr lang="en-US" sz="2000" dirty="0" smtClean="0"/>
              <a:t>a wide-area </a:t>
            </a:r>
            <a:r>
              <a:rPr lang="en-US" sz="2000" dirty="0"/>
              <a:t>network (WAN</a:t>
            </a:r>
            <a:r>
              <a:rPr lang="en-US" sz="2000" dirty="0" smtClean="0"/>
              <a:t>). </a:t>
            </a:r>
            <a:r>
              <a:rPr lang="en-US" sz="2000" dirty="0"/>
              <a:t>Parallel clusters </a:t>
            </a:r>
            <a:r>
              <a:rPr lang="en-US" sz="2000" dirty="0" smtClean="0"/>
              <a:t>allow multiple </a:t>
            </a:r>
            <a:r>
              <a:rPr lang="en-US" sz="2000" dirty="0"/>
              <a:t>hosts to access the same data on the shared </a:t>
            </a:r>
            <a:r>
              <a:rPr lang="en-US" sz="2000" dirty="0" smtClean="0"/>
              <a:t>storage.</a:t>
            </a:r>
          </a:p>
        </p:txBody>
      </p:sp>
    </p:spTree>
    <p:extLst>
      <p:ext uri="{BB962C8B-B14F-4D97-AF65-F5344CB8AC3E}">
        <p14:creationId xmlns:p14="http://schemas.microsoft.com/office/powerpoint/2010/main" val="1450184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400" b="1" dirty="0" smtClean="0"/>
              <a:t>1.5 operating system operations </a:t>
            </a:r>
            <a:endParaRPr lang="en-US" sz="2400" b="1" dirty="0"/>
          </a:p>
        </p:txBody>
      </p:sp>
      <p:sp>
        <p:nvSpPr>
          <p:cNvPr id="3" name="Content Placeholder 2"/>
          <p:cNvSpPr>
            <a:spLocks noGrp="1"/>
          </p:cNvSpPr>
          <p:nvPr>
            <p:ph idx="1"/>
          </p:nvPr>
        </p:nvSpPr>
        <p:spPr>
          <a:xfrm>
            <a:off x="838200" y="862886"/>
            <a:ext cx="10515600" cy="4781237"/>
          </a:xfrm>
        </p:spPr>
        <p:txBody>
          <a:bodyPr>
            <a:normAutofit fontScale="85000" lnSpcReduction="10000"/>
          </a:bodyPr>
          <a:lstStyle/>
          <a:p>
            <a:pPr algn="just"/>
            <a:r>
              <a:rPr lang="en-US" sz="2000" dirty="0" smtClean="0"/>
              <a:t>Modern operating systems are interrupt driven. </a:t>
            </a:r>
            <a:r>
              <a:rPr lang="en-US" sz="2000" dirty="0"/>
              <a:t>If </a:t>
            </a:r>
            <a:r>
              <a:rPr lang="en-US" sz="2000" dirty="0" smtClean="0"/>
              <a:t>there are </a:t>
            </a:r>
            <a:r>
              <a:rPr lang="en-US" sz="2000" dirty="0"/>
              <a:t>no processes to execute, no I/0 devices to service, and no users to </a:t>
            </a:r>
            <a:r>
              <a:rPr lang="en-US" sz="2000" dirty="0" smtClean="0"/>
              <a:t>whom to </a:t>
            </a:r>
            <a:r>
              <a:rPr lang="en-US" sz="2000" dirty="0"/>
              <a:t>respond, an operating system will sit quietly waiting for something </a:t>
            </a:r>
            <a:r>
              <a:rPr lang="en-US" sz="2000" dirty="0" smtClean="0"/>
              <a:t>to happen.</a:t>
            </a:r>
          </a:p>
          <a:p>
            <a:pPr algn="just"/>
            <a:r>
              <a:rPr lang="en-US" sz="2000" dirty="0"/>
              <a:t>Events are almost always signaled by the occurrence of an </a:t>
            </a:r>
            <a:r>
              <a:rPr lang="en-US" sz="2000" dirty="0" smtClean="0"/>
              <a:t>interrupt or </a:t>
            </a:r>
            <a:r>
              <a:rPr lang="en-US" sz="2000" dirty="0"/>
              <a:t>a trap</a:t>
            </a:r>
            <a:r>
              <a:rPr lang="en-US" sz="2000" dirty="0" smtClean="0"/>
              <a:t>.</a:t>
            </a:r>
          </a:p>
          <a:p>
            <a:pPr algn="just"/>
            <a:r>
              <a:rPr lang="en-US" sz="2000" dirty="0" smtClean="0"/>
              <a:t>A trap is a software generated interrupt caused by either by an error (for example divide by zero or invalid memory access) or by a specific request from a user program that an operating system service be performed. </a:t>
            </a:r>
          </a:p>
          <a:p>
            <a:pPr marL="0" indent="0" algn="just">
              <a:buNone/>
            </a:pPr>
            <a:r>
              <a:rPr lang="en-US" sz="2000" dirty="0"/>
              <a:t> </a:t>
            </a:r>
            <a:r>
              <a:rPr lang="en-US" sz="2000" dirty="0" smtClean="0"/>
              <a:t>   </a:t>
            </a:r>
            <a:r>
              <a:rPr lang="en-US" sz="2000" b="1" dirty="0" smtClean="0"/>
              <a:t>1.5.1 dual mode operation </a:t>
            </a:r>
            <a:endParaRPr lang="en-US" sz="2000" b="1" dirty="0"/>
          </a:p>
          <a:p>
            <a:pPr algn="just"/>
            <a:r>
              <a:rPr lang="en-US" sz="2000" dirty="0"/>
              <a:t>In order to ensure the proper execution of the operating system, we must </a:t>
            </a:r>
            <a:r>
              <a:rPr lang="en-US" sz="2000" dirty="0" smtClean="0"/>
              <a:t>be able </a:t>
            </a:r>
            <a:r>
              <a:rPr lang="en-US" sz="2000" dirty="0"/>
              <a:t>to distinguish between the execution of operating-system code and </a:t>
            </a:r>
            <a:r>
              <a:rPr lang="en-US" sz="2000" dirty="0" smtClean="0"/>
              <a:t>user defined code. </a:t>
            </a:r>
          </a:p>
          <a:p>
            <a:pPr algn="just"/>
            <a:r>
              <a:rPr lang="en-US" sz="2000" dirty="0" smtClean="0"/>
              <a:t>There are two types of modes.</a:t>
            </a:r>
          </a:p>
          <a:p>
            <a:pPr algn="just"/>
            <a:r>
              <a:rPr lang="en-US" sz="2000" dirty="0" smtClean="0"/>
              <a:t>User mode and kernel mode(supervisory mode or privileged mode)</a:t>
            </a:r>
          </a:p>
          <a:p>
            <a:pPr algn="just"/>
            <a:r>
              <a:rPr lang="en-US" sz="2000" dirty="0"/>
              <a:t>A bit, </a:t>
            </a:r>
            <a:r>
              <a:rPr lang="en-US" sz="2000" dirty="0" smtClean="0"/>
              <a:t>called mode bit is </a:t>
            </a:r>
            <a:r>
              <a:rPr lang="en-US" sz="2000" dirty="0"/>
              <a:t>added to the hardware of the computer </a:t>
            </a:r>
            <a:r>
              <a:rPr lang="en-US" sz="2000" dirty="0" smtClean="0"/>
              <a:t>to indicate </a:t>
            </a:r>
            <a:r>
              <a:rPr lang="en-US" sz="2000" dirty="0"/>
              <a:t>the current </a:t>
            </a:r>
            <a:r>
              <a:rPr lang="en-US" sz="2000" dirty="0" smtClean="0"/>
              <a:t>mode. Kernel (0) ;user(1). </a:t>
            </a:r>
          </a:p>
          <a:p>
            <a:pPr algn="just"/>
            <a:r>
              <a:rPr lang="en-US" sz="2000" dirty="0" smtClean="0"/>
              <a:t>With the mode bit we are able </a:t>
            </a:r>
            <a:r>
              <a:rPr lang="en-US" sz="2000" dirty="0"/>
              <a:t> </a:t>
            </a:r>
            <a:r>
              <a:rPr lang="en-US" sz="2000" dirty="0" smtClean="0"/>
              <a:t>to distinguish between </a:t>
            </a:r>
            <a:r>
              <a:rPr lang="en-US" sz="2000" dirty="0"/>
              <a:t>a task that is executed </a:t>
            </a:r>
            <a:r>
              <a:rPr lang="en-US" sz="2000" dirty="0" smtClean="0"/>
              <a:t>on behalf </a:t>
            </a:r>
            <a:r>
              <a:rPr lang="en-US" sz="2000" dirty="0"/>
              <a:t>of the operating </a:t>
            </a:r>
            <a:r>
              <a:rPr lang="en-US" sz="2000" dirty="0" smtClean="0"/>
              <a:t>system and </a:t>
            </a:r>
            <a:r>
              <a:rPr lang="en-US" sz="2000" dirty="0"/>
              <a:t>one that is </a:t>
            </a:r>
            <a:r>
              <a:rPr lang="en-US" sz="2000" dirty="0" smtClean="0"/>
              <a:t>executed </a:t>
            </a:r>
            <a:r>
              <a:rPr lang="en-US" sz="2000" dirty="0"/>
              <a:t>on </a:t>
            </a:r>
            <a:r>
              <a:rPr lang="en-US" sz="2000" dirty="0" smtClean="0"/>
              <a:t>behalf of the user. </a:t>
            </a:r>
          </a:p>
          <a:p>
            <a:pPr algn="just"/>
            <a:r>
              <a:rPr lang="en-US" sz="2000" dirty="0" smtClean="0"/>
              <a:t>When computer system is</a:t>
            </a:r>
            <a:r>
              <a:rPr lang="en-US" sz="2000" dirty="0"/>
              <a:t> </a:t>
            </a:r>
            <a:r>
              <a:rPr lang="en-US" sz="2000" dirty="0" smtClean="0"/>
              <a:t>executing </a:t>
            </a:r>
            <a:r>
              <a:rPr lang="en-US" sz="2000" dirty="0"/>
              <a:t>on behalf of a user application, the system is in user mode. However,</a:t>
            </a:r>
          </a:p>
          <a:p>
            <a:pPr algn="just"/>
            <a:r>
              <a:rPr lang="en-US" sz="2000" dirty="0"/>
              <a:t>when a user application requests a service from the operating system (via </a:t>
            </a:r>
            <a:r>
              <a:rPr lang="en-US" sz="2000" dirty="0" smtClean="0"/>
              <a:t>a </a:t>
            </a:r>
            <a:r>
              <a:rPr lang="en-US" sz="2000" dirty="0"/>
              <a:t>system call), it must transition from user to kernel mode to fulfill the </a:t>
            </a:r>
            <a:r>
              <a:rPr lang="en-US" sz="2000" dirty="0" smtClean="0"/>
              <a:t>request.  This is shown in following fig. </a:t>
            </a:r>
          </a:p>
          <a:p>
            <a:pPr algn="just"/>
            <a:endParaRPr lang="en-US" sz="2000" dirty="0" smtClean="0"/>
          </a:p>
          <a:p>
            <a:pPr marL="0" indent="0" algn="just">
              <a:buNone/>
            </a:pPr>
            <a:endParaRPr lang="en-US" sz="2000" b="1" dirty="0" smtClean="0"/>
          </a:p>
        </p:txBody>
      </p:sp>
    </p:spTree>
    <p:extLst>
      <p:ext uri="{BB962C8B-B14F-4D97-AF65-F5344CB8AC3E}">
        <p14:creationId xmlns:p14="http://schemas.microsoft.com/office/powerpoint/2010/main" val="17928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b="1" dirty="0" smtClean="0"/>
              <a:t>CHAPTER 1 : Introduction </a:t>
            </a:r>
            <a:endParaRPr lang="en-US" b="1" dirty="0"/>
          </a:p>
        </p:txBody>
      </p:sp>
      <p:sp>
        <p:nvSpPr>
          <p:cNvPr id="3" name="Content Placeholder 2"/>
          <p:cNvSpPr>
            <a:spLocks noGrp="1"/>
          </p:cNvSpPr>
          <p:nvPr>
            <p:ph idx="1"/>
          </p:nvPr>
        </p:nvSpPr>
        <p:spPr>
          <a:xfrm>
            <a:off x="476518" y="1284712"/>
            <a:ext cx="11256136" cy="4351338"/>
          </a:xfrm>
        </p:spPr>
        <p:txBody>
          <a:bodyPr>
            <a:normAutofit/>
          </a:bodyPr>
          <a:lstStyle/>
          <a:p>
            <a:pPr marL="0" indent="0" algn="just">
              <a:buNone/>
            </a:pPr>
            <a:r>
              <a:rPr lang="en-US" sz="2000" dirty="0" smtClean="0"/>
              <a:t>What is operating system?</a:t>
            </a:r>
          </a:p>
          <a:p>
            <a:pPr algn="just"/>
            <a:r>
              <a:rPr lang="en-US" sz="2000" dirty="0"/>
              <a:t>An </a:t>
            </a:r>
            <a:r>
              <a:rPr lang="en-US" sz="2000" dirty="0" smtClean="0"/>
              <a:t>operating system is </a:t>
            </a:r>
            <a:r>
              <a:rPr lang="en-US" sz="2000" dirty="0"/>
              <a:t>a program that manages the computer hardware. </a:t>
            </a:r>
            <a:r>
              <a:rPr lang="en-US" sz="2000" dirty="0" smtClean="0"/>
              <a:t>It also </a:t>
            </a:r>
            <a:r>
              <a:rPr lang="en-US" sz="2000" dirty="0"/>
              <a:t>provides a basis for application programs and acts as an </a:t>
            </a:r>
            <a:r>
              <a:rPr lang="en-US" sz="2000" dirty="0" smtClean="0"/>
              <a:t>intermediary between </a:t>
            </a:r>
            <a:r>
              <a:rPr lang="en-US" sz="2000" dirty="0"/>
              <a:t>the computer user and the computer </a:t>
            </a:r>
            <a:r>
              <a:rPr lang="en-US" sz="2000" dirty="0" smtClean="0"/>
              <a:t>hardware.</a:t>
            </a:r>
          </a:p>
          <a:p>
            <a:pPr marL="0" indent="0" algn="just">
              <a:buNone/>
            </a:pPr>
            <a:endParaRPr lang="en-US" sz="2000" dirty="0" smtClean="0"/>
          </a:p>
          <a:p>
            <a:pPr marL="0" indent="0" algn="just">
              <a:buNone/>
            </a:pPr>
            <a:r>
              <a:rPr lang="en-US" sz="2000" dirty="0" smtClean="0"/>
              <a:t>Why operating system? Or operating system goals:</a:t>
            </a:r>
          </a:p>
          <a:p>
            <a:pPr lvl="1" algn="just"/>
            <a:r>
              <a:rPr lang="en-US" sz="2000" dirty="0">
                <a:ea typeface="ＭＳ Ｐゴシック" panose="020B0600070205080204" pitchFamily="34" charset="-128"/>
              </a:rPr>
              <a:t>Execute user programs and make solving user problems </a:t>
            </a:r>
            <a:r>
              <a:rPr lang="en-US" sz="2000" dirty="0" smtClean="0">
                <a:ea typeface="ＭＳ Ｐゴシック" panose="020B0600070205080204" pitchFamily="34" charset="-128"/>
              </a:rPr>
              <a:t>easier.</a:t>
            </a:r>
            <a:endParaRPr lang="en-US" sz="2000" dirty="0">
              <a:ea typeface="ＭＳ Ｐゴシック" panose="020B0600070205080204" pitchFamily="34" charset="-128"/>
            </a:endParaRPr>
          </a:p>
          <a:p>
            <a:pPr lvl="1" algn="just"/>
            <a:r>
              <a:rPr lang="en-US" sz="2000" dirty="0">
                <a:ea typeface="ＭＳ Ｐゴシック" panose="020B0600070205080204" pitchFamily="34" charset="-128"/>
              </a:rPr>
              <a:t>Make the computer system convenient to </a:t>
            </a:r>
            <a:r>
              <a:rPr lang="en-US" sz="2000" dirty="0" smtClean="0">
                <a:ea typeface="ＭＳ Ｐゴシック" panose="020B0600070205080204" pitchFamily="34" charset="-128"/>
              </a:rPr>
              <a:t>use.</a:t>
            </a:r>
            <a:endParaRPr lang="en-US" sz="2000" dirty="0">
              <a:ea typeface="ＭＳ Ｐゴシック" panose="020B0600070205080204" pitchFamily="34" charset="-128"/>
            </a:endParaRPr>
          </a:p>
          <a:p>
            <a:pPr lvl="1" algn="just"/>
            <a:r>
              <a:rPr lang="en-US" sz="2000" dirty="0">
                <a:ea typeface="ＭＳ Ｐゴシック" panose="020B0600070205080204" pitchFamily="34" charset="-128"/>
              </a:rPr>
              <a:t>Use the computer hardware in an efficient </a:t>
            </a:r>
            <a:r>
              <a:rPr lang="en-US" sz="2000" dirty="0" smtClean="0">
                <a:ea typeface="ＭＳ Ｐゴシック" panose="020B0600070205080204" pitchFamily="34" charset="-128"/>
              </a:rPr>
              <a:t>manner.</a:t>
            </a:r>
            <a:endParaRPr lang="en-US" sz="2000" dirty="0">
              <a:ea typeface="ＭＳ Ｐゴシック" panose="020B0600070205080204" pitchFamily="34" charset="-128"/>
            </a:endParaRPr>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037542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422856" y="1030310"/>
            <a:ext cx="11346287" cy="5827690"/>
          </a:xfrm>
        </p:spPr>
        <p:txBody>
          <a:bodyPr>
            <a:normAutofit/>
          </a:bodyPr>
          <a:lstStyle/>
          <a:p>
            <a:pPr algn="just"/>
            <a:r>
              <a:rPr lang="en-US" sz="2000" dirty="0" smtClean="0"/>
              <a:t>At system boot time, the hardware starts in kernel mode. The operating system is then loaded and starts user applications in user mode. Whenever a trap or interrupt occurs, the hardware switches from user mode to kernel mode(that is, changes the state of the mode bit to 0).</a:t>
            </a:r>
          </a:p>
          <a:p>
            <a:pPr algn="just"/>
            <a:r>
              <a:rPr lang="en-US" sz="2000" dirty="0" smtClean="0"/>
              <a:t>A system call provides the means for a user program to ask the operating system to perform tasks reserved for operating system on user program’s behalf. </a:t>
            </a:r>
          </a:p>
          <a:p>
            <a:pPr algn="just"/>
            <a:r>
              <a:rPr lang="en-US" sz="2000" dirty="0" smtClean="0"/>
              <a:t>When a system call is executed it is treated by the hardware as a software interrupt. Control passes through the interrupt vector to a service routine in operating system and mode bit is set to kernel mode. </a:t>
            </a:r>
          </a:p>
          <a:p>
            <a:pPr algn="just"/>
            <a:r>
              <a:rPr lang="en-US" sz="2000" dirty="0" smtClean="0"/>
              <a:t>Some of examples which works on dual mode operation are windows XP, </a:t>
            </a:r>
            <a:r>
              <a:rPr lang="en-US" sz="2000" dirty="0" err="1" smtClean="0"/>
              <a:t>unix</a:t>
            </a:r>
            <a:r>
              <a:rPr lang="en-US" sz="2000" dirty="0" smtClean="0"/>
              <a:t> and </a:t>
            </a:r>
            <a:r>
              <a:rPr lang="en-US" sz="2000" dirty="0" err="1" smtClean="0"/>
              <a:t>linux</a:t>
            </a:r>
            <a:r>
              <a:rPr lang="en-US" sz="2000" dirty="0" smtClean="0"/>
              <a:t>. </a:t>
            </a:r>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429" y="3944155"/>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903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1.5.2 Timer </a:t>
            </a:r>
            <a:endParaRPr lang="en-US" sz="2000" b="1" dirty="0"/>
          </a:p>
        </p:txBody>
      </p:sp>
      <p:sp>
        <p:nvSpPr>
          <p:cNvPr id="3" name="Content Placeholder 2"/>
          <p:cNvSpPr>
            <a:spLocks noGrp="1"/>
          </p:cNvSpPr>
          <p:nvPr>
            <p:ph idx="1"/>
          </p:nvPr>
        </p:nvSpPr>
        <p:spPr>
          <a:xfrm>
            <a:off x="838200" y="1400622"/>
            <a:ext cx="10515600" cy="4351338"/>
          </a:xfrm>
        </p:spPr>
        <p:txBody>
          <a:bodyPr>
            <a:normAutofit/>
          </a:bodyPr>
          <a:lstStyle/>
          <a:p>
            <a:pPr algn="just"/>
            <a:r>
              <a:rPr lang="en-US" sz="2000" dirty="0" smtClean="0"/>
              <a:t>We must ensure that operating system maintains control over CPU.</a:t>
            </a:r>
            <a:r>
              <a:rPr lang="en-US" sz="2000" dirty="0"/>
              <a:t> </a:t>
            </a:r>
            <a:r>
              <a:rPr lang="en-US" sz="2000" dirty="0" smtClean="0"/>
              <a:t>We can not allow a user program to enter in infinite loop or fail to call system services and never return control to operating system. To accomplish this we can use Timer.</a:t>
            </a:r>
          </a:p>
          <a:p>
            <a:pPr algn="just"/>
            <a:r>
              <a:rPr lang="en-US" sz="2000" dirty="0" smtClean="0"/>
              <a:t>Timer can be set to interrupt after specific period. The period may fixed or variable. </a:t>
            </a:r>
          </a:p>
          <a:p>
            <a:pPr algn="just"/>
            <a:r>
              <a:rPr lang="en-US" sz="2000" dirty="0" smtClean="0"/>
              <a:t>The variable timer is implemented by a fixed rate clock and a counter.  Operating system sets counter. </a:t>
            </a:r>
          </a:p>
          <a:p>
            <a:pPr algn="just"/>
            <a:r>
              <a:rPr lang="en-US" sz="2000" dirty="0"/>
              <a:t>For </a:t>
            </a:r>
            <a:r>
              <a:rPr lang="en-US" sz="2000" dirty="0" smtClean="0"/>
              <a:t>instance, a </a:t>
            </a:r>
            <a:r>
              <a:rPr lang="en-US" sz="2000" dirty="0"/>
              <a:t>10-bit counter with a 1-millisecond clock allows interrupts at intervals </a:t>
            </a:r>
            <a:r>
              <a:rPr lang="en-US" sz="2000" dirty="0" smtClean="0"/>
              <a:t>from 1 </a:t>
            </a:r>
            <a:r>
              <a:rPr lang="en-US" sz="2000" dirty="0"/>
              <a:t>millisecond to 1,024 milliseconds, in steps of 1 millisecond</a:t>
            </a:r>
            <a:r>
              <a:rPr lang="en-US" sz="2000" dirty="0" smtClean="0"/>
              <a:t>.</a:t>
            </a:r>
          </a:p>
          <a:p>
            <a:pPr algn="just"/>
            <a:r>
              <a:rPr lang="en-US" sz="2000" dirty="0"/>
              <a:t>Thus, we can use the timer to prevent a user program from running </a:t>
            </a:r>
            <a:r>
              <a:rPr lang="en-US" sz="2000" dirty="0" smtClean="0"/>
              <a:t>too long</a:t>
            </a:r>
            <a:r>
              <a:rPr lang="en-US" sz="2000" dirty="0"/>
              <a:t>. A simple technique is to </a:t>
            </a:r>
            <a:r>
              <a:rPr lang="en-US" sz="2000" dirty="0" smtClean="0"/>
              <a:t>initialize </a:t>
            </a:r>
            <a:r>
              <a:rPr lang="en-US" sz="2000" dirty="0"/>
              <a:t>a counter with the amount of time that </a:t>
            </a:r>
            <a:r>
              <a:rPr lang="en-US" sz="2000" dirty="0" smtClean="0"/>
              <a:t>a program </a:t>
            </a:r>
            <a:r>
              <a:rPr lang="en-US" sz="2000" dirty="0"/>
              <a:t>is allowed to run.</a:t>
            </a:r>
            <a:endParaRPr lang="en-US" sz="2000" dirty="0" smtClean="0"/>
          </a:p>
        </p:txBody>
      </p:sp>
    </p:spTree>
    <p:extLst>
      <p:ext uri="{BB962C8B-B14F-4D97-AF65-F5344CB8AC3E}">
        <p14:creationId xmlns:p14="http://schemas.microsoft.com/office/powerpoint/2010/main" val="697195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a:bodyPr>
          <a:lstStyle/>
          <a:p>
            <a:r>
              <a:rPr lang="en-US" sz="2000" b="1" dirty="0" smtClean="0"/>
              <a:t>1.6 process management </a:t>
            </a:r>
            <a:endParaRPr lang="en-US" sz="2000" b="1" dirty="0"/>
          </a:p>
        </p:txBody>
      </p:sp>
      <p:sp>
        <p:nvSpPr>
          <p:cNvPr id="3" name="Content Placeholder 2"/>
          <p:cNvSpPr>
            <a:spLocks noGrp="1"/>
          </p:cNvSpPr>
          <p:nvPr>
            <p:ph idx="1"/>
          </p:nvPr>
        </p:nvSpPr>
        <p:spPr>
          <a:xfrm>
            <a:off x="838200" y="927280"/>
            <a:ext cx="10515600" cy="4351338"/>
          </a:xfrm>
        </p:spPr>
        <p:txBody>
          <a:bodyPr>
            <a:normAutofit fontScale="92500" lnSpcReduction="10000"/>
          </a:bodyPr>
          <a:lstStyle/>
          <a:p>
            <a:pPr algn="just"/>
            <a:r>
              <a:rPr lang="en-US" sz="2000" dirty="0"/>
              <a:t>program in execution, as mentioned, is a </a:t>
            </a:r>
            <a:r>
              <a:rPr lang="en-US" sz="2000" dirty="0" smtClean="0"/>
              <a:t>process. </a:t>
            </a:r>
            <a:r>
              <a:rPr lang="en-US" sz="2000" dirty="0"/>
              <a:t>A word-processing program being run by </a:t>
            </a:r>
            <a:r>
              <a:rPr lang="en-US" sz="2000" dirty="0" smtClean="0"/>
              <a:t>an individual </a:t>
            </a:r>
            <a:r>
              <a:rPr lang="en-US" sz="2000" dirty="0"/>
              <a:t>user on a PC is a </a:t>
            </a:r>
            <a:r>
              <a:rPr lang="en-US" sz="2000" dirty="0" smtClean="0"/>
              <a:t>process.</a:t>
            </a:r>
          </a:p>
          <a:p>
            <a:pPr algn="just"/>
            <a:r>
              <a:rPr lang="en-US" sz="2000" dirty="0"/>
              <a:t>A process needs certain resources---including CPU </a:t>
            </a:r>
            <a:r>
              <a:rPr lang="en-US" sz="2000" dirty="0" smtClean="0"/>
              <a:t>time, memory, files and I/O devices to accomplish task. </a:t>
            </a:r>
          </a:p>
          <a:p>
            <a:pPr algn="just"/>
            <a:r>
              <a:rPr lang="en-US" sz="2000" dirty="0" smtClean="0"/>
              <a:t>A program is passive activity and process is activity.</a:t>
            </a:r>
          </a:p>
          <a:p>
            <a:pPr algn="just"/>
            <a:r>
              <a:rPr lang="en-US" sz="2000" dirty="0" smtClean="0"/>
              <a:t>Program counter specifies next instruction to be executed. </a:t>
            </a:r>
          </a:p>
          <a:p>
            <a:pPr marL="0" indent="0" algn="just">
              <a:buNone/>
            </a:pPr>
            <a:r>
              <a:rPr lang="en-US" sz="2000" b="1" dirty="0"/>
              <a:t>The operating system is responsible for the following activities in </a:t>
            </a:r>
            <a:r>
              <a:rPr lang="en-US" sz="2000" b="1" dirty="0" smtClean="0"/>
              <a:t>connection with </a:t>
            </a:r>
            <a:r>
              <a:rPr lang="en-US" sz="2000" b="1" dirty="0"/>
              <a:t>process management:</a:t>
            </a:r>
            <a:r>
              <a:rPr lang="en-US" sz="2000" b="1" dirty="0" smtClean="0"/>
              <a:t> </a:t>
            </a:r>
          </a:p>
          <a:p>
            <a:pPr algn="just"/>
            <a:r>
              <a:rPr lang="en-US" sz="2000" dirty="0"/>
              <a:t>Scheduling processes and threads on the CPUs</a:t>
            </a:r>
          </a:p>
          <a:p>
            <a:pPr algn="just"/>
            <a:r>
              <a:rPr lang="en-US" sz="2000" dirty="0"/>
              <a:t>Creating and deleting both user and system processes</a:t>
            </a:r>
          </a:p>
          <a:p>
            <a:pPr algn="just"/>
            <a:r>
              <a:rPr lang="en-US" sz="2000" dirty="0"/>
              <a:t>Suspending and resuming processes</a:t>
            </a:r>
          </a:p>
          <a:p>
            <a:pPr algn="just"/>
            <a:r>
              <a:rPr lang="en-US" sz="2000" dirty="0"/>
              <a:t>Providing mechanisms for process synchronization</a:t>
            </a:r>
          </a:p>
          <a:p>
            <a:pPr algn="just"/>
            <a:r>
              <a:rPr lang="en-US" sz="2000" dirty="0"/>
              <a:t>Providing mechanisms for process communication</a:t>
            </a:r>
          </a:p>
        </p:txBody>
      </p:sp>
    </p:spTree>
    <p:extLst>
      <p:ext uri="{BB962C8B-B14F-4D97-AF65-F5344CB8AC3E}">
        <p14:creationId xmlns:p14="http://schemas.microsoft.com/office/powerpoint/2010/main" val="3329617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000" b="1" dirty="0" smtClean="0"/>
              <a:t>1.7 memory management </a:t>
            </a:r>
            <a:endParaRPr lang="en-US" sz="2000" b="1" dirty="0"/>
          </a:p>
        </p:txBody>
      </p:sp>
      <p:sp>
        <p:nvSpPr>
          <p:cNvPr id="3" name="Content Placeholder 2"/>
          <p:cNvSpPr>
            <a:spLocks noGrp="1"/>
          </p:cNvSpPr>
          <p:nvPr>
            <p:ph idx="1"/>
          </p:nvPr>
        </p:nvSpPr>
        <p:spPr>
          <a:xfrm>
            <a:off x="838200" y="1130166"/>
            <a:ext cx="10515600" cy="4351338"/>
          </a:xfrm>
        </p:spPr>
        <p:txBody>
          <a:bodyPr>
            <a:normAutofit/>
          </a:bodyPr>
          <a:lstStyle/>
          <a:p>
            <a:pPr algn="just"/>
            <a:r>
              <a:rPr lang="en-US" sz="2000" dirty="0"/>
              <a:t>Main memory is a large array of words or </a:t>
            </a:r>
            <a:r>
              <a:rPr lang="en-US" sz="2000" dirty="0" smtClean="0"/>
              <a:t>bytes, ranging </a:t>
            </a:r>
            <a:r>
              <a:rPr lang="en-US" sz="2000" dirty="0"/>
              <a:t>in size from hundreds of thousands to billions. Each word or byte </a:t>
            </a:r>
            <a:r>
              <a:rPr lang="en-US" sz="2000" dirty="0" smtClean="0"/>
              <a:t>has its </a:t>
            </a:r>
            <a:r>
              <a:rPr lang="en-US" sz="2000" dirty="0"/>
              <a:t>own address</a:t>
            </a:r>
            <a:r>
              <a:rPr lang="en-US" sz="2000" dirty="0" smtClean="0"/>
              <a:t>.</a:t>
            </a:r>
            <a:endParaRPr lang="en-US" sz="2000" dirty="0"/>
          </a:p>
          <a:p>
            <a:pPr algn="just"/>
            <a:r>
              <a:rPr lang="en-US" sz="2000" dirty="0"/>
              <a:t>For a program to be executed, it must be mapped to absolute addresses </a:t>
            </a:r>
            <a:r>
              <a:rPr lang="en-US" sz="2000" dirty="0" smtClean="0"/>
              <a:t>and loaded </a:t>
            </a:r>
            <a:r>
              <a:rPr lang="en-US" sz="2000" dirty="0"/>
              <a:t>into memory. As the program executes, it accesses program </a:t>
            </a:r>
            <a:r>
              <a:rPr lang="en-US" sz="2000" dirty="0" smtClean="0"/>
              <a:t>instructions and </a:t>
            </a:r>
            <a:r>
              <a:rPr lang="en-US" sz="2000" dirty="0"/>
              <a:t>data from memory by generating these absolute addresses</a:t>
            </a:r>
            <a:r>
              <a:rPr lang="en-US" sz="2000" dirty="0" smtClean="0"/>
              <a:t>.</a:t>
            </a:r>
          </a:p>
          <a:p>
            <a:pPr algn="just"/>
            <a:r>
              <a:rPr lang="en-US" sz="2000" dirty="0"/>
              <a:t>To improve both the utilization of the CPU and the speed of the </a:t>
            </a:r>
            <a:r>
              <a:rPr lang="en-US" sz="2000" dirty="0" smtClean="0"/>
              <a:t>computer's response </a:t>
            </a:r>
            <a:r>
              <a:rPr lang="en-US" sz="2000" dirty="0"/>
              <a:t>to its </a:t>
            </a:r>
            <a:r>
              <a:rPr lang="en-US" sz="2000" dirty="0" smtClean="0"/>
              <a:t>users multiple programs need to be there in memory. </a:t>
            </a:r>
          </a:p>
          <a:p>
            <a:pPr marL="0" indent="0" algn="just">
              <a:buNone/>
            </a:pPr>
            <a:r>
              <a:rPr lang="en-US" sz="2000" b="1" dirty="0"/>
              <a:t>The operating system is responsible for the following activities in </a:t>
            </a:r>
            <a:r>
              <a:rPr lang="en-US" sz="2000" b="1" dirty="0" smtClean="0"/>
              <a:t>connection with </a:t>
            </a:r>
            <a:r>
              <a:rPr lang="en-US" sz="2000" b="1" dirty="0"/>
              <a:t>memory management</a:t>
            </a:r>
            <a:r>
              <a:rPr lang="en-US" sz="2000" b="1" dirty="0" smtClean="0"/>
              <a:t>:</a:t>
            </a:r>
          </a:p>
          <a:p>
            <a:pPr algn="just"/>
            <a:r>
              <a:rPr lang="en-US" sz="2000" dirty="0"/>
              <a:t>Keeping track of which parts of memory are currently being used and </a:t>
            </a:r>
            <a:r>
              <a:rPr lang="en-US" sz="2000" dirty="0" smtClean="0"/>
              <a:t>by whom</a:t>
            </a:r>
            <a:endParaRPr lang="en-US" sz="2000" dirty="0"/>
          </a:p>
          <a:p>
            <a:pPr algn="just"/>
            <a:r>
              <a:rPr lang="en-US" sz="2000" dirty="0"/>
              <a:t>Deciding which processes (or parts thereof) and data to move into and </a:t>
            </a:r>
            <a:r>
              <a:rPr lang="en-US" sz="2000" dirty="0" smtClean="0"/>
              <a:t>out of </a:t>
            </a:r>
            <a:r>
              <a:rPr lang="en-US" sz="2000" dirty="0"/>
              <a:t>memory</a:t>
            </a:r>
          </a:p>
          <a:p>
            <a:pPr algn="just"/>
            <a:r>
              <a:rPr lang="en-US" sz="2000" dirty="0"/>
              <a:t>Allocating and </a:t>
            </a:r>
            <a:r>
              <a:rPr lang="en-US" sz="2000" dirty="0" err="1"/>
              <a:t>deallocating</a:t>
            </a:r>
            <a:r>
              <a:rPr lang="en-US" sz="2000" dirty="0"/>
              <a:t> memory space as needed</a:t>
            </a:r>
            <a:endParaRPr lang="en-US" sz="2000" b="1" dirty="0"/>
          </a:p>
        </p:txBody>
      </p:sp>
    </p:spTree>
    <p:extLst>
      <p:ext uri="{BB962C8B-B14F-4D97-AF65-F5344CB8AC3E}">
        <p14:creationId xmlns:p14="http://schemas.microsoft.com/office/powerpoint/2010/main" val="1425615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Storage management </a:t>
            </a:r>
            <a:endParaRPr lang="en-US" b="1" dirty="0"/>
          </a:p>
        </p:txBody>
      </p:sp>
      <p:sp>
        <p:nvSpPr>
          <p:cNvPr id="3" name="Content Placeholder 2"/>
          <p:cNvSpPr>
            <a:spLocks noGrp="1"/>
          </p:cNvSpPr>
          <p:nvPr>
            <p:ph idx="1"/>
          </p:nvPr>
        </p:nvSpPr>
        <p:spPr/>
        <p:txBody>
          <a:bodyPr>
            <a:normAutofit lnSpcReduction="10000"/>
          </a:bodyPr>
          <a:lstStyle/>
          <a:p>
            <a:pPr algn="just"/>
            <a:r>
              <a:rPr lang="en-US" sz="2000" dirty="0"/>
              <a:t>The operating system maps files onto physical media </a:t>
            </a:r>
            <a:r>
              <a:rPr lang="en-US" sz="2000" dirty="0" smtClean="0"/>
              <a:t>and accesses </a:t>
            </a:r>
            <a:r>
              <a:rPr lang="en-US" sz="2000" dirty="0"/>
              <a:t>these files via the storage </a:t>
            </a:r>
            <a:r>
              <a:rPr lang="en-US" sz="2000" dirty="0" smtClean="0"/>
              <a:t>devices</a:t>
            </a:r>
          </a:p>
          <a:p>
            <a:pPr marL="0" indent="0" algn="just">
              <a:buNone/>
            </a:pPr>
            <a:r>
              <a:rPr lang="en-US" sz="2000" dirty="0" smtClean="0"/>
              <a:t>1.8.1 </a:t>
            </a:r>
            <a:r>
              <a:rPr lang="en-US" sz="2000" b="1" dirty="0"/>
              <a:t>File-System </a:t>
            </a:r>
            <a:r>
              <a:rPr lang="en-US" sz="2000" b="1" dirty="0" smtClean="0"/>
              <a:t>Management</a:t>
            </a:r>
          </a:p>
          <a:p>
            <a:pPr algn="just"/>
            <a:r>
              <a:rPr lang="en-US" sz="2000" dirty="0"/>
              <a:t>F</a:t>
            </a:r>
            <a:r>
              <a:rPr lang="en-US" sz="2000" dirty="0" smtClean="0"/>
              <a:t>ile </a:t>
            </a:r>
            <a:r>
              <a:rPr lang="en-US" sz="2000" dirty="0"/>
              <a:t>management is one of the most visible components of an operating </a:t>
            </a:r>
            <a:r>
              <a:rPr lang="en-US" sz="2000" dirty="0" smtClean="0"/>
              <a:t>system. Computers </a:t>
            </a:r>
            <a:r>
              <a:rPr lang="en-US" sz="2000" dirty="0"/>
              <a:t>can store information on several different types of physical </a:t>
            </a:r>
            <a:r>
              <a:rPr lang="en-US" sz="2000" dirty="0" smtClean="0"/>
              <a:t>media. Magnetic </a:t>
            </a:r>
            <a:r>
              <a:rPr lang="en-US" sz="2000" dirty="0"/>
              <a:t>disk, optical disk, and magnetic tape are the most </a:t>
            </a:r>
            <a:r>
              <a:rPr lang="en-US" sz="2000" dirty="0" smtClean="0"/>
              <a:t>common.</a:t>
            </a:r>
          </a:p>
          <a:p>
            <a:pPr marL="0" indent="0" algn="just">
              <a:buNone/>
            </a:pPr>
            <a:r>
              <a:rPr lang="en-US" sz="2000" b="1" dirty="0"/>
              <a:t>The operating system is responsible for the following activities in </a:t>
            </a:r>
            <a:r>
              <a:rPr lang="en-US" sz="2000" b="1" dirty="0" smtClean="0"/>
              <a:t>connection with </a:t>
            </a:r>
            <a:r>
              <a:rPr lang="en-US" sz="2000" b="1" dirty="0"/>
              <a:t>file </a:t>
            </a:r>
            <a:r>
              <a:rPr lang="en-US" sz="2000" b="1" dirty="0" smtClean="0"/>
              <a:t>management.</a:t>
            </a:r>
          </a:p>
          <a:p>
            <a:pPr algn="just"/>
            <a:r>
              <a:rPr lang="en-US" sz="2000" dirty="0"/>
              <a:t>Creating and deleting files</a:t>
            </a:r>
          </a:p>
          <a:p>
            <a:pPr algn="just"/>
            <a:r>
              <a:rPr lang="en-US" sz="2000" dirty="0"/>
              <a:t>Creating and deleting directories to organize files</a:t>
            </a:r>
          </a:p>
          <a:p>
            <a:pPr algn="just"/>
            <a:r>
              <a:rPr lang="en-US" sz="2000" dirty="0"/>
              <a:t>Supporting primitives for manipulating files and directories</a:t>
            </a:r>
          </a:p>
          <a:p>
            <a:pPr algn="just"/>
            <a:r>
              <a:rPr lang="en-US" sz="2000" dirty="0"/>
              <a:t>Mapping files onto secondary storage</a:t>
            </a:r>
          </a:p>
          <a:p>
            <a:pPr algn="just"/>
            <a:r>
              <a:rPr lang="en-US" sz="2000" dirty="0"/>
              <a:t>Backing up files on stable (nonvolatile) storage media</a:t>
            </a:r>
            <a:endParaRPr lang="en-US" sz="2000" b="1" dirty="0"/>
          </a:p>
        </p:txBody>
      </p:sp>
    </p:spTree>
    <p:extLst>
      <p:ext uri="{BB962C8B-B14F-4D97-AF65-F5344CB8AC3E}">
        <p14:creationId xmlns:p14="http://schemas.microsoft.com/office/powerpoint/2010/main" val="1325358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5"/>
          </a:xfrm>
        </p:spPr>
        <p:txBody>
          <a:bodyPr>
            <a:normAutofit/>
          </a:bodyPr>
          <a:lstStyle/>
          <a:p>
            <a:r>
              <a:rPr lang="en-US" sz="2000" b="1" dirty="0"/>
              <a:t>1.8.2 Mass-Storage Management</a:t>
            </a:r>
            <a:endParaRPr lang="en-US" sz="2000" dirty="0"/>
          </a:p>
        </p:txBody>
      </p:sp>
      <p:sp>
        <p:nvSpPr>
          <p:cNvPr id="3" name="Content Placeholder 2"/>
          <p:cNvSpPr>
            <a:spLocks noGrp="1"/>
          </p:cNvSpPr>
          <p:nvPr>
            <p:ph idx="1"/>
          </p:nvPr>
        </p:nvSpPr>
        <p:spPr>
          <a:xfrm>
            <a:off x="838200" y="1168803"/>
            <a:ext cx="10515600" cy="4351338"/>
          </a:xfrm>
        </p:spPr>
        <p:txBody>
          <a:bodyPr>
            <a:normAutofit/>
          </a:bodyPr>
          <a:lstStyle/>
          <a:p>
            <a:pPr algn="just"/>
            <a:r>
              <a:rPr lang="en-US" sz="2000" dirty="0"/>
              <a:t>As we have already seen, because main memory is too small to </a:t>
            </a:r>
            <a:r>
              <a:rPr lang="en-US" sz="2000" dirty="0" smtClean="0"/>
              <a:t>accommodate all </a:t>
            </a:r>
            <a:r>
              <a:rPr lang="en-US" sz="2000" dirty="0"/>
              <a:t>data and programs, and because the data that it holds are lost when </a:t>
            </a:r>
            <a:r>
              <a:rPr lang="en-US" sz="2000" dirty="0" smtClean="0"/>
              <a:t>power is </a:t>
            </a:r>
            <a:r>
              <a:rPr lang="en-US" sz="2000" dirty="0"/>
              <a:t>lost, the computer system must provide secondary storage to back up </a:t>
            </a:r>
            <a:r>
              <a:rPr lang="en-US" sz="2000" dirty="0" smtClean="0"/>
              <a:t>main memory.</a:t>
            </a:r>
            <a:r>
              <a:rPr lang="en-US" sz="2000" dirty="0"/>
              <a:t> The operating system is</a:t>
            </a:r>
          </a:p>
          <a:p>
            <a:pPr marL="0" indent="0" algn="just">
              <a:buNone/>
            </a:pPr>
            <a:r>
              <a:rPr lang="en-US" sz="2000" b="1" dirty="0"/>
              <a:t>responsible for the following activities in connection with disk management</a:t>
            </a:r>
            <a:r>
              <a:rPr lang="en-US" sz="2000" dirty="0" smtClean="0"/>
              <a:t>:</a:t>
            </a:r>
            <a:endParaRPr lang="en-US" sz="2000" dirty="0"/>
          </a:p>
          <a:p>
            <a:pPr algn="just"/>
            <a:r>
              <a:rPr lang="en-US" sz="2000" dirty="0"/>
              <a:t>Free-space management</a:t>
            </a:r>
          </a:p>
          <a:p>
            <a:pPr algn="just"/>
            <a:r>
              <a:rPr lang="en-US" sz="2000" dirty="0"/>
              <a:t>Storage allocation</a:t>
            </a:r>
          </a:p>
          <a:p>
            <a:pPr algn="just"/>
            <a:r>
              <a:rPr lang="en-US" sz="2000" dirty="0"/>
              <a:t>Disk </a:t>
            </a:r>
            <a:r>
              <a:rPr lang="en-US" sz="2000" dirty="0" smtClean="0"/>
              <a:t>scheduling</a:t>
            </a:r>
          </a:p>
          <a:p>
            <a:pPr marL="0" indent="0" algn="just">
              <a:buNone/>
            </a:pPr>
            <a:r>
              <a:rPr lang="en-US" sz="2000" b="1" dirty="0" smtClean="0"/>
              <a:t>1.8.3 caching </a:t>
            </a:r>
          </a:p>
          <a:p>
            <a:pPr algn="just"/>
            <a:r>
              <a:rPr lang="en-US" sz="2000" dirty="0" smtClean="0"/>
              <a:t>Information is normally </a:t>
            </a:r>
            <a:r>
              <a:rPr lang="en-US" sz="2000" dirty="0"/>
              <a:t>kept in some storage system (such as main memory). As it is </a:t>
            </a:r>
            <a:r>
              <a:rPr lang="en-US" sz="2000" dirty="0" smtClean="0"/>
              <a:t>used, it </a:t>
            </a:r>
            <a:r>
              <a:rPr lang="en-US" sz="2000" dirty="0"/>
              <a:t>is copied into a faster storage system-the cache-on a temporary </a:t>
            </a:r>
            <a:r>
              <a:rPr lang="en-US" sz="2000" dirty="0" smtClean="0"/>
              <a:t>basis. When </a:t>
            </a:r>
            <a:r>
              <a:rPr lang="en-US" sz="2000" dirty="0"/>
              <a:t>we need a particular piece of information, we first check whether it </a:t>
            </a:r>
            <a:r>
              <a:rPr lang="en-US" sz="2000" dirty="0" smtClean="0"/>
              <a:t>is in </a:t>
            </a:r>
            <a:r>
              <a:rPr lang="en-US" sz="2000" dirty="0"/>
              <a:t>the cache. If it is, we use the information directly from the cache; if it is </a:t>
            </a:r>
            <a:r>
              <a:rPr lang="en-US" sz="2000" dirty="0" smtClean="0"/>
              <a:t>not we </a:t>
            </a:r>
            <a:r>
              <a:rPr lang="en-US" sz="2000" dirty="0"/>
              <a:t>use the information from the </a:t>
            </a:r>
            <a:r>
              <a:rPr lang="en-US" sz="2000" dirty="0" smtClean="0"/>
              <a:t>source.</a:t>
            </a:r>
            <a:endParaRPr lang="en-US" sz="2000" dirty="0"/>
          </a:p>
        </p:txBody>
      </p:sp>
    </p:spTree>
    <p:extLst>
      <p:ext uri="{BB962C8B-B14F-4D97-AF65-F5344CB8AC3E}">
        <p14:creationId xmlns:p14="http://schemas.microsoft.com/office/powerpoint/2010/main" val="1223240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000" dirty="0" smtClean="0"/>
              <a:t>Continue… </a:t>
            </a:r>
            <a:endParaRPr lang="en-US" sz="2000" dirty="0"/>
          </a:p>
        </p:txBody>
      </p:sp>
      <p:sp>
        <p:nvSpPr>
          <p:cNvPr id="3" name="Content Placeholder 2"/>
          <p:cNvSpPr>
            <a:spLocks noGrp="1"/>
          </p:cNvSpPr>
          <p:nvPr>
            <p:ph idx="1"/>
          </p:nvPr>
        </p:nvSpPr>
        <p:spPr>
          <a:xfrm>
            <a:off x="257577" y="888642"/>
            <a:ext cx="11835685" cy="5125792"/>
          </a:xfrm>
        </p:spPr>
        <p:txBody>
          <a:bodyPr>
            <a:normAutofit/>
          </a:bodyPr>
          <a:lstStyle/>
          <a:p>
            <a:pPr algn="just"/>
            <a:r>
              <a:rPr lang="en-US" sz="2000" dirty="0" smtClean="0"/>
              <a:t>In hierarchical </a:t>
            </a:r>
            <a:r>
              <a:rPr lang="en-US" sz="2000" dirty="0"/>
              <a:t>storage structure, the same data may appear in </a:t>
            </a:r>
            <a:r>
              <a:rPr lang="en-US" sz="2000" dirty="0" smtClean="0"/>
              <a:t>different levels </a:t>
            </a:r>
            <a:r>
              <a:rPr lang="en-US" sz="2000" dirty="0"/>
              <a:t>of the storage </a:t>
            </a:r>
            <a:r>
              <a:rPr lang="en-US" sz="2000" dirty="0" smtClean="0"/>
              <a:t>system.</a:t>
            </a:r>
          </a:p>
          <a:p>
            <a:pPr algn="just"/>
            <a:r>
              <a:rPr lang="en-US" sz="2000" dirty="0"/>
              <a:t>For example, suppose that an integer A that is </a:t>
            </a:r>
            <a:r>
              <a:rPr lang="en-US" sz="2000" dirty="0" smtClean="0"/>
              <a:t>to be </a:t>
            </a:r>
            <a:r>
              <a:rPr lang="en-US" sz="2000" dirty="0"/>
              <a:t>incremented by 1 is located in file B, and file B resides on magnetic </a:t>
            </a:r>
            <a:r>
              <a:rPr lang="en-US" sz="2000" dirty="0" smtClean="0"/>
              <a:t>disk(in following figure).</a:t>
            </a:r>
          </a:p>
          <a:p>
            <a:pPr algn="just"/>
            <a:r>
              <a:rPr lang="en-US" sz="2000" dirty="0"/>
              <a:t>In a computing environment where only one process executes at a </a:t>
            </a:r>
            <a:r>
              <a:rPr lang="en-US" sz="2000" dirty="0" smtClean="0"/>
              <a:t>time, this </a:t>
            </a:r>
            <a:r>
              <a:rPr lang="en-US" sz="2000" dirty="0"/>
              <a:t>arrangement poses no difficulties, since an access to integer A will </a:t>
            </a:r>
            <a:r>
              <a:rPr lang="en-US" sz="2000" dirty="0" smtClean="0"/>
              <a:t>always be </a:t>
            </a:r>
            <a:r>
              <a:rPr lang="en-US" sz="2000" dirty="0"/>
              <a:t>to the copy at the highest level of the hierarchy</a:t>
            </a:r>
            <a:r>
              <a:rPr lang="en-US" sz="2000" dirty="0" smtClean="0"/>
              <a:t>.</a:t>
            </a:r>
          </a:p>
          <a:p>
            <a:pPr algn="just"/>
            <a:r>
              <a:rPr lang="en-US" sz="2000" dirty="0"/>
              <a:t>However, in a </a:t>
            </a:r>
            <a:r>
              <a:rPr lang="en-US" sz="2000" dirty="0" smtClean="0"/>
              <a:t>multitasking environment</a:t>
            </a:r>
            <a:r>
              <a:rPr lang="en-US" sz="2000" dirty="0"/>
              <a:t>, where the CPU is switched back and -forth-among </a:t>
            </a:r>
            <a:r>
              <a:rPr lang="en-US" sz="2000" dirty="0" smtClean="0"/>
              <a:t>various processes </a:t>
            </a:r>
            <a:r>
              <a:rPr lang="en-US" sz="2000" dirty="0"/>
              <a:t>extreme care must </a:t>
            </a:r>
            <a:r>
              <a:rPr lang="en-US" sz="2000" dirty="0" smtClean="0"/>
              <a:t>be </a:t>
            </a:r>
            <a:r>
              <a:rPr lang="en-US" sz="2000" dirty="0"/>
              <a:t>taken to ensure that, if several </a:t>
            </a:r>
            <a:r>
              <a:rPr lang="en-US" sz="2000" dirty="0" smtClean="0"/>
              <a:t>processes</a:t>
            </a:r>
            <a:r>
              <a:rPr lang="en-US" sz="2000" dirty="0"/>
              <a:t> </a:t>
            </a:r>
            <a:r>
              <a:rPr lang="en-US" sz="2000" dirty="0" smtClean="0"/>
              <a:t>access A</a:t>
            </a:r>
            <a:r>
              <a:rPr lang="en-US" sz="2000" dirty="0"/>
              <a:t>, then each of these processes will obtain the most recently </a:t>
            </a:r>
            <a:r>
              <a:rPr lang="en-US" sz="2000" dirty="0" smtClean="0"/>
              <a:t>updated value of A.</a:t>
            </a:r>
          </a:p>
          <a:p>
            <a:pPr algn="just"/>
            <a:r>
              <a:rPr lang="en-US" sz="2000" dirty="0"/>
              <a:t>The situation becomes more complicated in a multiprocessor </a:t>
            </a:r>
            <a:r>
              <a:rPr lang="en-US" sz="2000" dirty="0" smtClean="0"/>
              <a:t>environment where</a:t>
            </a:r>
            <a:r>
              <a:rPr lang="en-US" sz="2000" dirty="0"/>
              <a:t>, in addition to maintaining internal registers, each of the CPUs </a:t>
            </a:r>
            <a:r>
              <a:rPr lang="en-US" sz="2000" dirty="0" smtClean="0"/>
              <a:t>also contains </a:t>
            </a:r>
            <a:r>
              <a:rPr lang="en-US" sz="2000" dirty="0"/>
              <a:t>a local </a:t>
            </a:r>
            <a:r>
              <a:rPr lang="en-US" sz="2000" dirty="0" smtClean="0"/>
              <a:t>cache.</a:t>
            </a:r>
          </a:p>
          <a:p>
            <a:pPr algn="just"/>
            <a:r>
              <a:rPr lang="en-US" sz="2000" dirty="0" smtClean="0"/>
              <a:t>Copy of A exits simultaneously in several caches. </a:t>
            </a:r>
            <a:r>
              <a:rPr lang="en-US" sz="2000" dirty="0"/>
              <a:t>Since the </a:t>
            </a:r>
            <a:r>
              <a:rPr lang="en-US" sz="2000" dirty="0" smtClean="0"/>
              <a:t>various CPUs </a:t>
            </a:r>
            <a:r>
              <a:rPr lang="en-US" sz="2000" dirty="0"/>
              <a:t>can all </a:t>
            </a:r>
            <a:r>
              <a:rPr lang="en-US" sz="2000" dirty="0" smtClean="0"/>
              <a:t>execute concurrently we must make sure that update to copy of A in one cache is immediately reflected in all other caches where A resides. This situation is called cache coherency. </a:t>
            </a:r>
          </a:p>
          <a:p>
            <a:pPr algn="just"/>
            <a:endParaRPr lang="en-US" sz="2000" dirty="0"/>
          </a:p>
          <a:p>
            <a:pPr marL="0" indent="0" algn="just">
              <a:buNone/>
            </a:pPr>
            <a:r>
              <a:rPr lang="en-US" sz="2000" dirty="0" smtClean="0"/>
              <a:t> </a:t>
            </a:r>
          </a:p>
          <a:p>
            <a:pPr marL="0" indent="0" algn="just">
              <a:buNone/>
            </a:pPr>
            <a:endParaRPr lang="en-US" sz="2000" dirty="0"/>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232" y="5234927"/>
            <a:ext cx="72564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138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000" b="1" dirty="0" smtClean="0"/>
              <a:t>1.9  Protection and security</a:t>
            </a:r>
            <a:endParaRPr lang="en-US" sz="2000" b="1" dirty="0"/>
          </a:p>
        </p:txBody>
      </p:sp>
      <p:sp>
        <p:nvSpPr>
          <p:cNvPr id="3" name="Content Placeholder 2"/>
          <p:cNvSpPr>
            <a:spLocks noGrp="1"/>
          </p:cNvSpPr>
          <p:nvPr>
            <p:ph idx="1"/>
          </p:nvPr>
        </p:nvSpPr>
        <p:spPr>
          <a:xfrm>
            <a:off x="838200" y="1091529"/>
            <a:ext cx="10515600" cy="4351338"/>
          </a:xfrm>
        </p:spPr>
        <p:txBody>
          <a:bodyPr>
            <a:normAutofit fontScale="92500" lnSpcReduction="10000"/>
          </a:bodyPr>
          <a:lstStyle/>
          <a:p>
            <a:pPr algn="just"/>
            <a:r>
              <a:rPr lang="en-US" sz="2000" dirty="0"/>
              <a:t>Protection, then, is any mechanism for controlling the access of </a:t>
            </a:r>
            <a:r>
              <a:rPr lang="en-US" sz="2000" dirty="0" smtClean="0"/>
              <a:t>processes or </a:t>
            </a:r>
            <a:r>
              <a:rPr lang="en-US" sz="2000" dirty="0"/>
              <a:t>users-to the </a:t>
            </a:r>
            <a:r>
              <a:rPr lang="en-US" sz="2000" dirty="0" smtClean="0"/>
              <a:t>resources defined </a:t>
            </a:r>
            <a:r>
              <a:rPr lang="en-US" sz="2000" dirty="0"/>
              <a:t>by a computer system</a:t>
            </a:r>
            <a:r>
              <a:rPr lang="en-US" sz="2000" dirty="0" smtClean="0"/>
              <a:t>.</a:t>
            </a:r>
          </a:p>
          <a:p>
            <a:pPr algn="just"/>
            <a:r>
              <a:rPr lang="en-US" sz="2000" dirty="0"/>
              <a:t>Protection can improve reliability by detecting latent errors at the </a:t>
            </a:r>
            <a:r>
              <a:rPr lang="en-US" sz="2000" dirty="0" smtClean="0"/>
              <a:t>interfaces between </a:t>
            </a:r>
            <a:r>
              <a:rPr lang="en-US" sz="2000" dirty="0"/>
              <a:t>component </a:t>
            </a:r>
            <a:r>
              <a:rPr lang="en-US" sz="2000" dirty="0" smtClean="0"/>
              <a:t>subsystems.</a:t>
            </a:r>
          </a:p>
          <a:p>
            <a:pPr algn="just"/>
            <a:r>
              <a:rPr lang="en-US" sz="2000" dirty="0" smtClean="0"/>
              <a:t>A system can have adequate protection </a:t>
            </a:r>
            <a:r>
              <a:rPr lang="en-US" sz="2000" dirty="0"/>
              <a:t>but still be prone to failure </a:t>
            </a:r>
            <a:r>
              <a:rPr lang="en-US" sz="2000" dirty="0" smtClean="0"/>
              <a:t>and allow inappropriate access. </a:t>
            </a:r>
            <a:r>
              <a:rPr lang="en-US" sz="2000" dirty="0"/>
              <a:t>Consider a user whose authentication </a:t>
            </a:r>
            <a:r>
              <a:rPr lang="en-US" sz="2000" dirty="0" smtClean="0"/>
              <a:t>information is stolen. </a:t>
            </a:r>
            <a:r>
              <a:rPr lang="en-US" sz="2000" dirty="0"/>
              <a:t>Her data could </a:t>
            </a:r>
            <a:r>
              <a:rPr lang="en-US" sz="2000" dirty="0" smtClean="0"/>
              <a:t>be copied </a:t>
            </a:r>
            <a:r>
              <a:rPr lang="en-US" sz="2000" dirty="0"/>
              <a:t>or deleted, even though file and memory protection are </a:t>
            </a:r>
            <a:r>
              <a:rPr lang="en-US" sz="2000" dirty="0" smtClean="0"/>
              <a:t>working.</a:t>
            </a:r>
          </a:p>
          <a:p>
            <a:pPr algn="just"/>
            <a:r>
              <a:rPr lang="en-US" sz="2000" dirty="0"/>
              <a:t>It </a:t>
            </a:r>
            <a:r>
              <a:rPr lang="en-US" sz="2000" dirty="0" smtClean="0"/>
              <a:t>is the job of security to </a:t>
            </a:r>
            <a:r>
              <a:rPr lang="en-US" sz="2000" dirty="0"/>
              <a:t>defend a system from external and internal attacks</a:t>
            </a:r>
            <a:r>
              <a:rPr lang="en-US" sz="2000" dirty="0" smtClean="0"/>
              <a:t>. Such attacks </a:t>
            </a:r>
            <a:r>
              <a:rPr lang="en-US" sz="2000" dirty="0"/>
              <a:t>spread across a huge range and include viruses and worms, </a:t>
            </a:r>
            <a:r>
              <a:rPr lang="en-US" sz="2000" dirty="0" smtClean="0"/>
              <a:t>denial-of service attacks.</a:t>
            </a:r>
          </a:p>
          <a:p>
            <a:pPr algn="just"/>
            <a:r>
              <a:rPr lang="en-US" sz="2000" dirty="0"/>
              <a:t>Protection and security require the system to be able to distinguish </a:t>
            </a:r>
            <a:r>
              <a:rPr lang="en-US" sz="2000" dirty="0" smtClean="0"/>
              <a:t>among all </a:t>
            </a:r>
            <a:r>
              <a:rPr lang="en-US" sz="2000" dirty="0"/>
              <a:t>its users</a:t>
            </a:r>
            <a:r>
              <a:rPr lang="en-US" sz="2000" dirty="0" smtClean="0"/>
              <a:t>. Most operating systems maintains a list of user names and associated user identifiers. </a:t>
            </a:r>
          </a:p>
          <a:p>
            <a:pPr algn="just"/>
            <a:r>
              <a:rPr lang="en-US" sz="2000" dirty="0"/>
              <a:t>In some circumstances, we wish to distinguish among sets of users </a:t>
            </a:r>
            <a:r>
              <a:rPr lang="en-US" sz="2000" dirty="0" smtClean="0"/>
              <a:t>rather than </a:t>
            </a:r>
            <a:r>
              <a:rPr lang="en-US" sz="2000" dirty="0"/>
              <a:t>individual users. For example, the owner of a file on a UNIX system may </a:t>
            </a:r>
            <a:r>
              <a:rPr lang="en-US" sz="2000" dirty="0" smtClean="0"/>
              <a:t>be allowed </a:t>
            </a:r>
            <a:r>
              <a:rPr lang="en-US" sz="2000" dirty="0"/>
              <a:t>to issue all operations on that file, whereas a selected set of users </a:t>
            </a:r>
            <a:r>
              <a:rPr lang="en-US" sz="2000" dirty="0" smtClean="0"/>
              <a:t>may only </a:t>
            </a:r>
            <a:r>
              <a:rPr lang="en-US" sz="2000" dirty="0"/>
              <a:t>be allowed to read the file. To accomplish this, we need to define a </a:t>
            </a:r>
            <a:r>
              <a:rPr lang="en-US" sz="2000" dirty="0" smtClean="0"/>
              <a:t>group name </a:t>
            </a:r>
            <a:r>
              <a:rPr lang="en-US" sz="2000" dirty="0"/>
              <a:t>and the set of users belonging </a:t>
            </a:r>
            <a:r>
              <a:rPr lang="en-US" sz="2000" i="1" dirty="0"/>
              <a:t>to </a:t>
            </a:r>
            <a:r>
              <a:rPr lang="en-US" sz="2000" dirty="0"/>
              <a:t>that group</a:t>
            </a:r>
            <a:r>
              <a:rPr lang="en-US" sz="2000" dirty="0" smtClean="0"/>
              <a:t>. </a:t>
            </a:r>
            <a:endParaRPr lang="en-US" sz="2000" dirty="0"/>
          </a:p>
        </p:txBody>
      </p:sp>
    </p:spTree>
    <p:extLst>
      <p:ext uri="{BB962C8B-B14F-4D97-AF65-F5344CB8AC3E}">
        <p14:creationId xmlns:p14="http://schemas.microsoft.com/office/powerpoint/2010/main" val="186892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000" b="1" dirty="0" smtClean="0"/>
              <a:t>Distributed systems</a:t>
            </a:r>
            <a:endParaRPr lang="en-US" sz="2000" b="1" dirty="0"/>
          </a:p>
        </p:txBody>
      </p:sp>
      <p:sp>
        <p:nvSpPr>
          <p:cNvPr id="3" name="Content Placeholder 2"/>
          <p:cNvSpPr>
            <a:spLocks noGrp="1"/>
          </p:cNvSpPr>
          <p:nvPr>
            <p:ph idx="1"/>
          </p:nvPr>
        </p:nvSpPr>
        <p:spPr>
          <a:xfrm>
            <a:off x="748048" y="1014256"/>
            <a:ext cx="10515600" cy="5090330"/>
          </a:xfrm>
        </p:spPr>
        <p:txBody>
          <a:bodyPr>
            <a:normAutofit fontScale="92500"/>
          </a:bodyPr>
          <a:lstStyle/>
          <a:p>
            <a:pPr algn="just"/>
            <a:r>
              <a:rPr lang="en-US" sz="2000" dirty="0"/>
              <a:t>A distributed system is a collection of physically separate, possibly </a:t>
            </a:r>
            <a:r>
              <a:rPr lang="en-US" sz="2000" dirty="0" smtClean="0"/>
              <a:t>heterogeneous, computer </a:t>
            </a:r>
            <a:r>
              <a:rPr lang="en-US" sz="2000" dirty="0"/>
              <a:t>systems that are networked </a:t>
            </a:r>
            <a:r>
              <a:rPr lang="en-US" sz="2000" i="1" dirty="0"/>
              <a:t>to </a:t>
            </a:r>
            <a:r>
              <a:rPr lang="en-US" sz="2000" dirty="0"/>
              <a:t>provide the users with </a:t>
            </a:r>
            <a:r>
              <a:rPr lang="en-US" sz="2000" dirty="0" smtClean="0"/>
              <a:t>access to </a:t>
            </a:r>
            <a:r>
              <a:rPr lang="en-US" sz="2000" dirty="0"/>
              <a:t>the various resources that the system </a:t>
            </a:r>
            <a:r>
              <a:rPr lang="en-US" sz="2000" dirty="0" smtClean="0"/>
              <a:t>maintains.</a:t>
            </a:r>
          </a:p>
          <a:p>
            <a:pPr algn="just"/>
            <a:r>
              <a:rPr lang="en-US" sz="2000" dirty="0"/>
              <a:t>Access </a:t>
            </a:r>
            <a:r>
              <a:rPr lang="en-US" sz="2000" i="1" dirty="0"/>
              <a:t>to </a:t>
            </a:r>
            <a:r>
              <a:rPr lang="en-US" sz="2000" dirty="0"/>
              <a:t>a shared </a:t>
            </a:r>
            <a:r>
              <a:rPr lang="en-US" sz="2000" dirty="0" smtClean="0"/>
              <a:t>resource </a:t>
            </a:r>
            <a:r>
              <a:rPr lang="en-US" sz="2000" dirty="0"/>
              <a:t>increases computation speed, functionality, data availability, and </a:t>
            </a:r>
            <a:r>
              <a:rPr lang="en-US" sz="2000" dirty="0" smtClean="0"/>
              <a:t>reliability. </a:t>
            </a:r>
          </a:p>
          <a:p>
            <a:pPr algn="just"/>
            <a:r>
              <a:rPr lang="en-US" sz="2000" dirty="0" smtClean="0"/>
              <a:t>A network in the simplest terms, is a communication path between two or more systems. </a:t>
            </a:r>
          </a:p>
          <a:p>
            <a:pPr algn="just"/>
            <a:r>
              <a:rPr lang="en-US" sz="2000" dirty="0"/>
              <a:t>Distributed systems depend on networking for </a:t>
            </a:r>
            <a:r>
              <a:rPr lang="en-US" sz="2000" dirty="0" smtClean="0"/>
              <a:t>their functionality</a:t>
            </a:r>
            <a:r>
              <a:rPr lang="en-US" sz="2000" dirty="0"/>
              <a:t>. Networks vary by the protocols used, the distances </a:t>
            </a:r>
            <a:r>
              <a:rPr lang="en-US" sz="2000" dirty="0" smtClean="0"/>
              <a:t>between nodes</a:t>
            </a:r>
            <a:r>
              <a:rPr lang="en-US" sz="2000" dirty="0"/>
              <a:t>, and the transport media</a:t>
            </a:r>
            <a:r>
              <a:rPr lang="en-US" sz="2000" dirty="0" smtClean="0"/>
              <a:t>.</a:t>
            </a:r>
          </a:p>
          <a:p>
            <a:pPr algn="just"/>
            <a:r>
              <a:rPr lang="en-US" sz="2000" dirty="0"/>
              <a:t>TCP /IP is the most common network </a:t>
            </a:r>
            <a:r>
              <a:rPr lang="en-US" sz="2000" dirty="0" smtClean="0"/>
              <a:t>protocol. </a:t>
            </a:r>
            <a:r>
              <a:rPr lang="en-US" sz="2000" dirty="0"/>
              <a:t>Likewise, </a:t>
            </a:r>
            <a:r>
              <a:rPr lang="en-US" sz="2000" dirty="0" smtClean="0"/>
              <a:t>operating system support </a:t>
            </a:r>
            <a:r>
              <a:rPr lang="en-US" sz="2000" dirty="0"/>
              <a:t>of protocols varies. Most operating systems support TCP /</a:t>
            </a:r>
            <a:r>
              <a:rPr lang="en-US" sz="2000" dirty="0" smtClean="0"/>
              <a:t>IP, including </a:t>
            </a:r>
            <a:r>
              <a:rPr lang="en-US" sz="2000" dirty="0"/>
              <a:t>the Windows and UNIX operating </a:t>
            </a:r>
            <a:r>
              <a:rPr lang="en-US" sz="2000" dirty="0" smtClean="0"/>
              <a:t>systems.</a:t>
            </a:r>
          </a:p>
          <a:p>
            <a:pPr algn="just"/>
            <a:r>
              <a:rPr lang="en-US" sz="2000" dirty="0"/>
              <a:t>Networks are characterized based on the distances between their nodes</a:t>
            </a:r>
            <a:r>
              <a:rPr lang="en-US" sz="2000" dirty="0" smtClean="0"/>
              <a:t>. </a:t>
            </a:r>
            <a:r>
              <a:rPr lang="en-US" sz="2000" dirty="0"/>
              <a:t>A </a:t>
            </a:r>
            <a:r>
              <a:rPr lang="en-US" sz="2000" dirty="0" smtClean="0"/>
              <a:t>local area network(LAN) connects computers </a:t>
            </a:r>
            <a:r>
              <a:rPr lang="en-US" sz="2000" dirty="0"/>
              <a:t>within a room, a </a:t>
            </a:r>
            <a:r>
              <a:rPr lang="en-US" sz="2000" dirty="0" smtClean="0"/>
              <a:t>floor, or </a:t>
            </a:r>
            <a:r>
              <a:rPr lang="en-US" sz="2000" dirty="0"/>
              <a:t>a </a:t>
            </a:r>
            <a:r>
              <a:rPr lang="en-US" sz="2000" dirty="0" smtClean="0"/>
              <a:t>building.</a:t>
            </a:r>
          </a:p>
          <a:p>
            <a:pPr algn="just"/>
            <a:r>
              <a:rPr lang="en-US" sz="2000" dirty="0" smtClean="0"/>
              <a:t>A wide area network(WAN) </a:t>
            </a:r>
            <a:r>
              <a:rPr lang="en-US" sz="2000" dirty="0"/>
              <a:t>usually links buildings, </a:t>
            </a:r>
            <a:r>
              <a:rPr lang="en-US" sz="2000" dirty="0" smtClean="0"/>
              <a:t>cities, or </a:t>
            </a:r>
            <a:r>
              <a:rPr lang="en-US" sz="2000" dirty="0"/>
              <a:t>countries</a:t>
            </a:r>
            <a:r>
              <a:rPr lang="en-US" sz="2000" dirty="0" smtClean="0"/>
              <a:t>.</a:t>
            </a:r>
          </a:p>
          <a:p>
            <a:pPr algn="just"/>
            <a:r>
              <a:rPr lang="en-US" sz="2000" dirty="0" smtClean="0"/>
              <a:t>A Metropolitan area network(MAN) could link buildings within a city. </a:t>
            </a:r>
          </a:p>
          <a:p>
            <a:pPr algn="just"/>
            <a:r>
              <a:rPr lang="en-US" sz="2000" dirty="0" smtClean="0"/>
              <a:t>A network operating system</a:t>
            </a:r>
            <a:r>
              <a:rPr lang="en-US" sz="2000" dirty="0"/>
              <a:t> </a:t>
            </a:r>
            <a:r>
              <a:rPr lang="en-US" sz="2000" dirty="0" smtClean="0"/>
              <a:t>is </a:t>
            </a:r>
            <a:r>
              <a:rPr lang="en-US" sz="2000" dirty="0"/>
              <a:t>an operating system that provides features </a:t>
            </a:r>
            <a:r>
              <a:rPr lang="en-US" sz="2000" dirty="0" smtClean="0"/>
              <a:t>such as </a:t>
            </a:r>
            <a:r>
              <a:rPr lang="en-US" sz="2000" dirty="0"/>
              <a:t>file sharing across the </a:t>
            </a:r>
            <a:r>
              <a:rPr lang="en-US" sz="2000" dirty="0" smtClean="0"/>
              <a:t>network.</a:t>
            </a:r>
          </a:p>
          <a:p>
            <a:pPr algn="just"/>
            <a:endParaRPr lang="en-US" sz="2000" dirty="0"/>
          </a:p>
        </p:txBody>
      </p:sp>
    </p:spTree>
    <p:extLst>
      <p:ext uri="{BB962C8B-B14F-4D97-AF65-F5344CB8AC3E}">
        <p14:creationId xmlns:p14="http://schemas.microsoft.com/office/powerpoint/2010/main" val="3209240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59"/>
          </a:xfrm>
        </p:spPr>
        <p:txBody>
          <a:bodyPr>
            <a:normAutofit fontScale="90000"/>
          </a:bodyPr>
          <a:lstStyle/>
          <a:p>
            <a:r>
              <a:rPr lang="en-US" dirty="0" smtClean="0"/>
              <a:t>1.1 What </a:t>
            </a:r>
            <a:r>
              <a:rPr lang="en-US" dirty="0"/>
              <a:t>O</a:t>
            </a:r>
            <a:r>
              <a:rPr lang="en-US" dirty="0" smtClean="0"/>
              <a:t>perating Systems Do</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34" y="1606279"/>
            <a:ext cx="6168980" cy="45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71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592429" y="1349106"/>
            <a:ext cx="11127346" cy="5051693"/>
          </a:xfrm>
        </p:spPr>
        <p:txBody>
          <a:bodyPr>
            <a:normAutofit/>
          </a:bodyPr>
          <a:lstStyle/>
          <a:p>
            <a:pPr algn="just"/>
            <a:r>
              <a:rPr lang="en-US" sz="2000" dirty="0">
                <a:ea typeface="ＭＳ Ｐゴシック" panose="020B0600070205080204" pitchFamily="34" charset="-128"/>
              </a:rPr>
              <a:t>Computer system can be divided into four components:</a:t>
            </a:r>
          </a:p>
          <a:p>
            <a:pPr lvl="1" algn="just"/>
            <a:r>
              <a:rPr lang="en-US" sz="2000" dirty="0">
                <a:ea typeface="ＭＳ Ｐゴシック" panose="020B0600070205080204" pitchFamily="34" charset="-128"/>
              </a:rPr>
              <a:t>Hardware – provides basic computing resources</a:t>
            </a:r>
          </a:p>
          <a:p>
            <a:pPr lvl="2" algn="just"/>
            <a:r>
              <a:rPr lang="en-US" dirty="0">
                <a:ea typeface="ＭＳ Ｐゴシック" panose="020B0600070205080204" pitchFamily="34" charset="-128"/>
              </a:rPr>
              <a:t>CPU, memory, I/O devices</a:t>
            </a:r>
          </a:p>
          <a:p>
            <a:pPr lvl="1" algn="just"/>
            <a:r>
              <a:rPr lang="en-US" sz="2000" dirty="0">
                <a:ea typeface="ＭＳ Ｐゴシック" panose="020B0600070205080204" pitchFamily="34" charset="-128"/>
              </a:rPr>
              <a:t>Operating system</a:t>
            </a:r>
          </a:p>
          <a:p>
            <a:pPr lvl="2" algn="just"/>
            <a:r>
              <a:rPr lang="en-US" dirty="0">
                <a:ea typeface="ＭＳ Ｐゴシック" panose="020B0600070205080204" pitchFamily="34" charset="-128"/>
              </a:rPr>
              <a:t>Controls and coordinates use of hardware among various applications and users</a:t>
            </a:r>
          </a:p>
          <a:p>
            <a:pPr lvl="1" algn="just"/>
            <a:r>
              <a:rPr lang="en-US" sz="2000" dirty="0">
                <a:ea typeface="ＭＳ Ｐゴシック" panose="020B0600070205080204" pitchFamily="34" charset="-128"/>
              </a:rPr>
              <a:t>Application programs – define the ways in which the system resources are used to solve the computing problems of the users</a:t>
            </a:r>
          </a:p>
          <a:p>
            <a:pPr lvl="2" algn="just"/>
            <a:r>
              <a:rPr lang="en-US" dirty="0">
                <a:ea typeface="ＭＳ Ｐゴシック" panose="020B0600070205080204" pitchFamily="34" charset="-128"/>
              </a:rPr>
              <a:t>Word processors, compilers, web browsers, database systems, video games</a:t>
            </a:r>
          </a:p>
          <a:p>
            <a:pPr lvl="1" algn="just"/>
            <a:r>
              <a:rPr lang="en-US" sz="2000" dirty="0">
                <a:ea typeface="ＭＳ Ｐゴシック" panose="020B0600070205080204" pitchFamily="34" charset="-128"/>
              </a:rPr>
              <a:t>Users</a:t>
            </a:r>
          </a:p>
          <a:p>
            <a:pPr lvl="2" algn="just"/>
            <a:r>
              <a:rPr lang="en-US" dirty="0">
                <a:ea typeface="ＭＳ Ｐゴシック" panose="020B0600070205080204" pitchFamily="34" charset="-128"/>
              </a:rPr>
              <a:t>People, machines, other </a:t>
            </a:r>
            <a:r>
              <a:rPr lang="en-US" dirty="0" smtClean="0">
                <a:ea typeface="ＭＳ Ｐゴシック" panose="020B0600070205080204" pitchFamily="34" charset="-128"/>
              </a:rPr>
              <a:t>computers.</a:t>
            </a:r>
          </a:p>
          <a:p>
            <a:pPr algn="just"/>
            <a:r>
              <a:rPr lang="en-US" sz="2000" dirty="0"/>
              <a:t>We can also view a computer system as consisting of </a:t>
            </a:r>
            <a:r>
              <a:rPr lang="en-US" sz="2000" dirty="0" smtClean="0"/>
              <a:t>hardware</a:t>
            </a:r>
            <a:r>
              <a:rPr lang="en-US" sz="2000" dirty="0"/>
              <a:t>,</a:t>
            </a:r>
            <a:r>
              <a:rPr lang="en-US" sz="2000" dirty="0" smtClean="0"/>
              <a:t> software and data.</a:t>
            </a:r>
          </a:p>
          <a:p>
            <a:pPr algn="just"/>
            <a:r>
              <a:rPr lang="en-US" sz="2000" dirty="0"/>
              <a:t>An operating system </a:t>
            </a:r>
            <a:r>
              <a:rPr lang="en-US" sz="2000" dirty="0" smtClean="0"/>
              <a:t>is similar </a:t>
            </a:r>
            <a:r>
              <a:rPr lang="en-US" sz="2000" dirty="0"/>
              <a:t>to a </a:t>
            </a:r>
            <a:r>
              <a:rPr lang="en-US" sz="2000" i="1" dirty="0"/>
              <a:t>government. </a:t>
            </a:r>
            <a:r>
              <a:rPr lang="en-US" sz="2000" dirty="0"/>
              <a:t>Like a government, it performs no useful function </a:t>
            </a:r>
            <a:r>
              <a:rPr lang="en-US" sz="2000" dirty="0" smtClean="0"/>
              <a:t>by itself</a:t>
            </a:r>
            <a:r>
              <a:rPr lang="en-US" sz="2000" dirty="0"/>
              <a:t>. It simply provides an </a:t>
            </a:r>
            <a:r>
              <a:rPr lang="en-US" sz="2000" i="1" dirty="0"/>
              <a:t>environment </a:t>
            </a:r>
            <a:r>
              <a:rPr lang="en-US" sz="2000" dirty="0"/>
              <a:t>within which other programs can </a:t>
            </a:r>
            <a:r>
              <a:rPr lang="en-US" sz="2000" dirty="0" smtClean="0"/>
              <a:t>do useful </a:t>
            </a:r>
            <a:r>
              <a:rPr lang="en-US" sz="2000" dirty="0"/>
              <a:t>work.</a:t>
            </a:r>
            <a:endParaRPr lang="en-US" sz="2000" dirty="0" smtClean="0">
              <a:ea typeface="ＭＳ Ｐゴシック" panose="020B0600070205080204" pitchFamily="34" charset="-128"/>
            </a:endParaRPr>
          </a:p>
        </p:txBody>
      </p:sp>
    </p:spTree>
    <p:extLst>
      <p:ext uri="{BB962C8B-B14F-4D97-AF65-F5344CB8AC3E}">
        <p14:creationId xmlns:p14="http://schemas.microsoft.com/office/powerpoint/2010/main" val="280083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User view </a:t>
            </a:r>
            <a:endParaRPr lang="en-US" dirty="0"/>
          </a:p>
        </p:txBody>
      </p:sp>
      <p:sp>
        <p:nvSpPr>
          <p:cNvPr id="3" name="Content Placeholder 2"/>
          <p:cNvSpPr>
            <a:spLocks noGrp="1"/>
          </p:cNvSpPr>
          <p:nvPr>
            <p:ph idx="1"/>
          </p:nvPr>
        </p:nvSpPr>
        <p:spPr>
          <a:xfrm>
            <a:off x="386366" y="1378039"/>
            <a:ext cx="11204620" cy="4798924"/>
          </a:xfrm>
        </p:spPr>
        <p:txBody>
          <a:bodyPr>
            <a:normAutofit/>
          </a:bodyPr>
          <a:lstStyle/>
          <a:p>
            <a:pPr algn="just"/>
            <a:r>
              <a:rPr lang="en-US" sz="2000" dirty="0"/>
              <a:t>The user's view of the computer varies according to the interface </a:t>
            </a:r>
            <a:r>
              <a:rPr lang="en-US" sz="2000" dirty="0" smtClean="0"/>
              <a:t>being</a:t>
            </a:r>
            <a:r>
              <a:rPr lang="en-US" sz="2000" dirty="0"/>
              <a:t> </a:t>
            </a:r>
            <a:r>
              <a:rPr lang="en-US" sz="2000" dirty="0" smtClean="0"/>
              <a:t>used.</a:t>
            </a:r>
          </a:p>
          <a:p>
            <a:pPr algn="just"/>
            <a:r>
              <a:rPr lang="en-US" sz="2000" dirty="0"/>
              <a:t>The goal is to maximize the work (or play) </a:t>
            </a:r>
            <a:r>
              <a:rPr lang="en-US" sz="2000" dirty="0" smtClean="0"/>
              <a:t>that the </a:t>
            </a:r>
            <a:r>
              <a:rPr lang="en-US" sz="2000" dirty="0"/>
              <a:t>user is performing. In this case/ the operating system is designed </a:t>
            </a:r>
            <a:r>
              <a:rPr lang="en-US" sz="2000" dirty="0" smtClean="0"/>
              <a:t>mostly for ease of use </a:t>
            </a:r>
            <a:r>
              <a:rPr lang="en-US" sz="2000" dirty="0"/>
              <a:t>with some attention paid to performance and none </a:t>
            </a:r>
            <a:r>
              <a:rPr lang="en-US" sz="2000" dirty="0" smtClean="0"/>
              <a:t>paid to resource utilization –how various </a:t>
            </a:r>
            <a:r>
              <a:rPr lang="en-US" sz="2000" dirty="0"/>
              <a:t>hardware and software resources </a:t>
            </a:r>
            <a:r>
              <a:rPr lang="en-US" sz="2000" dirty="0" smtClean="0"/>
              <a:t>are shared.</a:t>
            </a:r>
            <a:endParaRPr lang="en-US" sz="2000" dirty="0"/>
          </a:p>
          <a:p>
            <a:pPr algn="just"/>
            <a:r>
              <a:rPr lang="en-US" sz="2000" dirty="0"/>
              <a:t>In other cases, a user sits at a terminal connected to a </a:t>
            </a:r>
            <a:r>
              <a:rPr lang="en-US" sz="2000" dirty="0" smtClean="0"/>
              <a:t>mainframe or a minicomputer. Other </a:t>
            </a:r>
            <a:r>
              <a:rPr lang="en-US" sz="2000" dirty="0"/>
              <a:t>users are accessing the </a:t>
            </a:r>
            <a:r>
              <a:rPr lang="en-US" sz="2000" dirty="0" smtClean="0"/>
              <a:t>same </a:t>
            </a:r>
            <a:r>
              <a:rPr lang="en-US" sz="2000" dirty="0"/>
              <a:t>computer through </a:t>
            </a:r>
            <a:r>
              <a:rPr lang="en-US" sz="2000" dirty="0" smtClean="0"/>
              <a:t>other terminals</a:t>
            </a:r>
            <a:r>
              <a:rPr lang="en-US" sz="2000" dirty="0"/>
              <a:t>. These users share resources and may exchange information. </a:t>
            </a:r>
            <a:r>
              <a:rPr lang="en-US" sz="2000" dirty="0" smtClean="0"/>
              <a:t>The operating </a:t>
            </a:r>
            <a:r>
              <a:rPr lang="en-US" sz="2000" dirty="0"/>
              <a:t>system in </a:t>
            </a:r>
            <a:r>
              <a:rPr lang="en-US" sz="2000" dirty="0" smtClean="0"/>
              <a:t>such cases </a:t>
            </a:r>
            <a:r>
              <a:rPr lang="en-US" sz="2000" dirty="0"/>
              <a:t>is designed to maximize resource </a:t>
            </a:r>
            <a:r>
              <a:rPr lang="en-US" sz="2000" dirty="0" smtClean="0"/>
              <a:t>utilization. </a:t>
            </a:r>
          </a:p>
          <a:p>
            <a:pPr algn="just"/>
            <a:r>
              <a:rPr lang="en-US" sz="2000" dirty="0"/>
              <a:t>In still </a:t>
            </a:r>
            <a:r>
              <a:rPr lang="en-US" sz="2000" dirty="0" smtClean="0"/>
              <a:t>other </a:t>
            </a:r>
            <a:r>
              <a:rPr lang="en-US" sz="2000" dirty="0"/>
              <a:t>cases, users sit </a:t>
            </a:r>
            <a:r>
              <a:rPr lang="en-US" sz="2000" dirty="0" smtClean="0"/>
              <a:t>at workstations </a:t>
            </a:r>
            <a:r>
              <a:rPr lang="en-US" sz="2000" dirty="0"/>
              <a:t>connected to networks </a:t>
            </a:r>
            <a:r>
              <a:rPr lang="en-US" sz="2000" dirty="0" smtClean="0"/>
              <a:t>of other workstations and servers. </a:t>
            </a:r>
            <a:r>
              <a:rPr lang="en-US" sz="2000" dirty="0"/>
              <a:t>These users have dedicated resources at </a:t>
            </a:r>
            <a:r>
              <a:rPr lang="en-US" sz="2000" dirty="0" smtClean="0"/>
              <a:t>their disposal</a:t>
            </a:r>
            <a:r>
              <a:rPr lang="en-US" sz="2000" dirty="0"/>
              <a:t>, but they also share resources such as networking and </a:t>
            </a:r>
            <a:r>
              <a:rPr lang="en-US" sz="2000" dirty="0" smtClean="0"/>
              <a:t>servers. </a:t>
            </a:r>
            <a:r>
              <a:rPr lang="en-US" sz="2000" dirty="0"/>
              <a:t>Therefore, their operating system is designed </a:t>
            </a:r>
            <a:r>
              <a:rPr lang="en-US" sz="2000" dirty="0" smtClean="0"/>
              <a:t>to compromise </a:t>
            </a:r>
            <a:r>
              <a:rPr lang="en-US" sz="2000" dirty="0"/>
              <a:t>between individual usability and resource </a:t>
            </a:r>
            <a:r>
              <a:rPr lang="en-US" sz="2000" dirty="0" smtClean="0"/>
              <a:t>utilization.</a:t>
            </a:r>
          </a:p>
          <a:p>
            <a:pPr algn="just"/>
            <a:r>
              <a:rPr lang="en-US" sz="2000" dirty="0"/>
              <a:t>Some computers have little or no user view. For example, </a:t>
            </a:r>
            <a:r>
              <a:rPr lang="en-US" sz="2000" dirty="0" smtClean="0"/>
              <a:t>embedded computers </a:t>
            </a:r>
            <a:r>
              <a:rPr lang="en-US" sz="2000" dirty="0"/>
              <a:t>in home </a:t>
            </a:r>
            <a:r>
              <a:rPr lang="en-US" sz="2000" dirty="0" smtClean="0"/>
              <a:t>devices.</a:t>
            </a:r>
          </a:p>
          <a:p>
            <a:pPr algn="just"/>
            <a:endParaRPr lang="en-US" sz="2000" dirty="0"/>
          </a:p>
        </p:txBody>
      </p:sp>
    </p:spTree>
    <p:extLst>
      <p:ext uri="{BB962C8B-B14F-4D97-AF65-F5344CB8AC3E}">
        <p14:creationId xmlns:p14="http://schemas.microsoft.com/office/powerpoint/2010/main" val="2195230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dirty="0" smtClean="0"/>
              <a:t>1.1.2 System view </a:t>
            </a:r>
            <a:endParaRPr lang="en-US" dirty="0"/>
          </a:p>
        </p:txBody>
      </p:sp>
      <p:sp>
        <p:nvSpPr>
          <p:cNvPr id="3" name="Content Placeholder 2"/>
          <p:cNvSpPr>
            <a:spLocks noGrp="1"/>
          </p:cNvSpPr>
          <p:nvPr>
            <p:ph idx="1"/>
          </p:nvPr>
        </p:nvSpPr>
        <p:spPr>
          <a:xfrm>
            <a:off x="838200" y="1155924"/>
            <a:ext cx="10515600" cy="4351338"/>
          </a:xfrm>
        </p:spPr>
        <p:txBody>
          <a:bodyPr>
            <a:noAutofit/>
          </a:bodyPr>
          <a:lstStyle/>
          <a:p>
            <a:pPr algn="just"/>
            <a:r>
              <a:rPr lang="en-US" sz="2000" dirty="0"/>
              <a:t>From the computer's point of view, the operating system is the </a:t>
            </a:r>
            <a:r>
              <a:rPr lang="en-US" sz="2000" dirty="0" smtClean="0"/>
              <a:t>program most </a:t>
            </a:r>
            <a:r>
              <a:rPr lang="en-US" sz="2000" dirty="0"/>
              <a:t>intimately involved with the hardware. In this context, we can </a:t>
            </a:r>
            <a:r>
              <a:rPr lang="en-US" sz="2000" dirty="0" smtClean="0"/>
              <a:t>view an </a:t>
            </a:r>
            <a:r>
              <a:rPr lang="en-US" sz="2000" dirty="0"/>
              <a:t>operating system as a </a:t>
            </a:r>
            <a:r>
              <a:rPr lang="en-US" sz="2000" dirty="0" smtClean="0"/>
              <a:t>resource allocator. </a:t>
            </a:r>
          </a:p>
          <a:p>
            <a:pPr algn="just"/>
            <a:r>
              <a:rPr lang="en-US" sz="2000" dirty="0"/>
              <a:t>A computer system has </a:t>
            </a:r>
            <a:r>
              <a:rPr lang="en-US" sz="2000" dirty="0" smtClean="0"/>
              <a:t>many resources </a:t>
            </a:r>
            <a:r>
              <a:rPr lang="en-US" sz="2000" dirty="0"/>
              <a:t>that may be required to solve a problem: CPU time, memory </a:t>
            </a:r>
            <a:r>
              <a:rPr lang="en-US" sz="2000" dirty="0" smtClean="0"/>
              <a:t>space and so on. </a:t>
            </a:r>
            <a:r>
              <a:rPr lang="en-US" sz="2000" dirty="0"/>
              <a:t>The operating system acts as </a:t>
            </a:r>
            <a:r>
              <a:rPr lang="en-US" sz="2000" dirty="0" smtClean="0"/>
              <a:t>the manager </a:t>
            </a:r>
            <a:r>
              <a:rPr lang="en-US" sz="2000" dirty="0"/>
              <a:t>of these resources</a:t>
            </a:r>
            <a:r>
              <a:rPr lang="en-US" sz="2000" dirty="0" smtClean="0"/>
              <a:t>.</a:t>
            </a:r>
          </a:p>
          <a:p>
            <a:pPr algn="just"/>
            <a:r>
              <a:rPr lang="en-US" sz="2000" dirty="0"/>
              <a:t>the operating system must decide how to allocate them to </a:t>
            </a:r>
            <a:r>
              <a:rPr lang="en-US" sz="2000" dirty="0" smtClean="0"/>
              <a:t>specific programs </a:t>
            </a:r>
            <a:r>
              <a:rPr lang="en-US" sz="2000" dirty="0"/>
              <a:t>and </a:t>
            </a:r>
            <a:r>
              <a:rPr lang="en-US" sz="2000" dirty="0" smtClean="0"/>
              <a:t>users so that they are used efficiently. </a:t>
            </a:r>
          </a:p>
          <a:p>
            <a:pPr algn="just"/>
            <a:r>
              <a:rPr lang="en-US" sz="2000" dirty="0"/>
              <a:t>A slightly different view of an operating system emphasizes the need </a:t>
            </a:r>
            <a:r>
              <a:rPr lang="en-US" sz="2000" dirty="0" smtClean="0"/>
              <a:t>to control </a:t>
            </a:r>
            <a:r>
              <a:rPr lang="en-US" sz="2000" dirty="0"/>
              <a:t>the various I/0 devices and user </a:t>
            </a:r>
            <a:r>
              <a:rPr lang="en-US" sz="2000" dirty="0" smtClean="0"/>
              <a:t>programs. </a:t>
            </a:r>
          </a:p>
          <a:p>
            <a:pPr algn="just"/>
            <a:r>
              <a:rPr lang="en-US" sz="2000" dirty="0"/>
              <a:t>A </a:t>
            </a:r>
            <a:r>
              <a:rPr lang="en-US" sz="2000" dirty="0" smtClean="0"/>
              <a:t>control program manages </a:t>
            </a:r>
            <a:r>
              <a:rPr lang="en-US" sz="2000" dirty="0"/>
              <a:t>the execution of user </a:t>
            </a:r>
            <a:r>
              <a:rPr lang="en-US" sz="2000" dirty="0" smtClean="0"/>
              <a:t>programs to </a:t>
            </a:r>
            <a:r>
              <a:rPr lang="en-US" sz="2000" dirty="0"/>
              <a:t>prevent errors and improper use of the </a:t>
            </a:r>
            <a:r>
              <a:rPr lang="en-US" sz="2000" dirty="0" smtClean="0"/>
              <a:t>computer.</a:t>
            </a:r>
            <a:endParaRPr lang="en-US" sz="2000" dirty="0"/>
          </a:p>
        </p:txBody>
      </p:sp>
    </p:spTree>
    <p:extLst>
      <p:ext uri="{BB962C8B-B14F-4D97-AF65-F5344CB8AC3E}">
        <p14:creationId xmlns:p14="http://schemas.microsoft.com/office/powerpoint/2010/main" val="4138176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7"/>
          </a:xfrm>
        </p:spPr>
        <p:txBody>
          <a:bodyPr/>
          <a:lstStyle/>
          <a:p>
            <a:r>
              <a:rPr lang="en-US" b="1" dirty="0" smtClean="0"/>
              <a:t>1.2 </a:t>
            </a:r>
            <a:r>
              <a:rPr lang="en-US" b="1" dirty="0">
                <a:ea typeface="ＭＳ Ｐゴシック" panose="020B0600070205080204" pitchFamily="34" charset="-128"/>
              </a:rPr>
              <a:t>Computer System Organization</a:t>
            </a:r>
            <a:endParaRPr lang="en-US" b="1" dirty="0"/>
          </a:p>
        </p:txBody>
      </p:sp>
      <p:sp>
        <p:nvSpPr>
          <p:cNvPr id="3" name="Content Placeholder 2"/>
          <p:cNvSpPr>
            <a:spLocks noGrp="1"/>
          </p:cNvSpPr>
          <p:nvPr>
            <p:ph idx="1"/>
          </p:nvPr>
        </p:nvSpPr>
        <p:spPr>
          <a:xfrm>
            <a:off x="941231" y="1336227"/>
            <a:ext cx="10515600" cy="4845631"/>
          </a:xfrm>
        </p:spPr>
        <p:txBody>
          <a:bodyPr>
            <a:normAutofit/>
          </a:bodyPr>
          <a:lstStyle/>
          <a:p>
            <a:pPr marL="0" indent="0" algn="just">
              <a:buNone/>
            </a:pPr>
            <a:r>
              <a:rPr lang="en-US" sz="2000" dirty="0" smtClean="0"/>
              <a:t>1.2.1 computer system operation </a:t>
            </a:r>
          </a:p>
          <a:p>
            <a:pPr algn="just"/>
            <a:r>
              <a:rPr lang="en-US" sz="2000" dirty="0"/>
              <a:t>A modern general-purpose computer system consists of one or more </a:t>
            </a:r>
            <a:r>
              <a:rPr lang="en-US" sz="2000" dirty="0" smtClean="0"/>
              <a:t>CPUs and </a:t>
            </a:r>
            <a:r>
              <a:rPr lang="en-US" sz="2000" dirty="0"/>
              <a:t>a number of device controllers connected through a common bus </a:t>
            </a:r>
            <a:r>
              <a:rPr lang="en-US" sz="2000" dirty="0" smtClean="0"/>
              <a:t>that provides </a:t>
            </a:r>
            <a:r>
              <a:rPr lang="en-US" sz="2000" dirty="0"/>
              <a:t>access to shared memory (Figure 1.2</a:t>
            </a:r>
            <a:r>
              <a:rPr lang="en-US" sz="2000" dirty="0" smtClean="0"/>
              <a:t>).</a:t>
            </a:r>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725" y="2852871"/>
            <a:ext cx="7763367"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42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13669"/>
          </a:xfrm>
        </p:spPr>
        <p:txBody>
          <a:bodyPr>
            <a:normAutofit fontScale="90000"/>
          </a:bodyPr>
          <a:lstStyle/>
          <a:p>
            <a:r>
              <a:rPr lang="en-US" dirty="0" smtClean="0"/>
              <a:t>Continued… </a:t>
            </a:r>
            <a:endParaRPr lang="en-US" dirty="0"/>
          </a:p>
        </p:txBody>
      </p:sp>
      <p:sp>
        <p:nvSpPr>
          <p:cNvPr id="3" name="Content Placeholder 2"/>
          <p:cNvSpPr>
            <a:spLocks noGrp="1"/>
          </p:cNvSpPr>
          <p:nvPr>
            <p:ph idx="1"/>
          </p:nvPr>
        </p:nvSpPr>
        <p:spPr>
          <a:xfrm>
            <a:off x="553792" y="785611"/>
            <a:ext cx="11011436" cy="5898524"/>
          </a:xfrm>
        </p:spPr>
        <p:txBody>
          <a:bodyPr>
            <a:normAutofit/>
          </a:bodyPr>
          <a:lstStyle/>
          <a:p>
            <a:pPr algn="just"/>
            <a:r>
              <a:rPr lang="en-US" sz="2000" dirty="0"/>
              <a:t>Each device controller is </a:t>
            </a:r>
            <a:r>
              <a:rPr lang="en-US" sz="2000" dirty="0" smtClean="0"/>
              <a:t>in charge </a:t>
            </a:r>
            <a:r>
              <a:rPr lang="en-US" sz="2000" dirty="0"/>
              <a:t>of a specific type of device (for example, disk drives, audio devices, </a:t>
            </a:r>
            <a:r>
              <a:rPr lang="en-US" sz="2000" dirty="0" smtClean="0"/>
              <a:t>and video </a:t>
            </a:r>
            <a:r>
              <a:rPr lang="en-US" sz="2000" dirty="0"/>
              <a:t>displays</a:t>
            </a:r>
            <a:r>
              <a:rPr lang="en-US" sz="2000" dirty="0" smtClean="0"/>
              <a:t>).</a:t>
            </a:r>
          </a:p>
          <a:p>
            <a:pPr algn="just"/>
            <a:r>
              <a:rPr lang="en-US" sz="2000" dirty="0"/>
              <a:t>The CPU and the device controllers can execute </a:t>
            </a:r>
            <a:r>
              <a:rPr lang="en-US" sz="2000" dirty="0" smtClean="0"/>
              <a:t>concurrently, competing </a:t>
            </a:r>
            <a:r>
              <a:rPr lang="en-US" sz="2000" dirty="0"/>
              <a:t>for memory </a:t>
            </a:r>
            <a:r>
              <a:rPr lang="en-US" sz="2000" dirty="0" smtClean="0"/>
              <a:t>cycles.</a:t>
            </a:r>
          </a:p>
          <a:p>
            <a:pPr algn="just"/>
            <a:r>
              <a:rPr lang="en-US" sz="2000" dirty="0"/>
              <a:t>To ensure orderly access to the shared </a:t>
            </a:r>
            <a:r>
              <a:rPr lang="en-US" sz="2000" dirty="0" smtClean="0"/>
              <a:t>memory, a </a:t>
            </a:r>
            <a:r>
              <a:rPr lang="en-US" sz="2000" dirty="0"/>
              <a:t>memory controller is provided whose function is to synchronize access to </a:t>
            </a:r>
            <a:r>
              <a:rPr lang="en-US" sz="2000" dirty="0" smtClean="0"/>
              <a:t>the memory.</a:t>
            </a:r>
          </a:p>
          <a:p>
            <a:pPr algn="just"/>
            <a:r>
              <a:rPr lang="en-US" sz="2000" dirty="0"/>
              <a:t>For a computer to start </a:t>
            </a:r>
            <a:r>
              <a:rPr lang="en-US" sz="2000" dirty="0" smtClean="0"/>
              <a:t>running-for </a:t>
            </a:r>
            <a:r>
              <a:rPr lang="en-US" sz="2000" dirty="0"/>
              <a:t>instance, when it is </a:t>
            </a:r>
            <a:r>
              <a:rPr lang="en-US" sz="2000" dirty="0" smtClean="0"/>
              <a:t>powered up </a:t>
            </a:r>
            <a:r>
              <a:rPr lang="en-US" sz="2000" dirty="0"/>
              <a:t>or rebooted-it needs to have an initial program to run</a:t>
            </a:r>
            <a:r>
              <a:rPr lang="en-US" sz="2000" dirty="0" smtClean="0"/>
              <a:t>. This initial program is called bootstrap program. </a:t>
            </a:r>
          </a:p>
          <a:p>
            <a:pPr algn="just"/>
            <a:r>
              <a:rPr lang="en-US" sz="2000" dirty="0"/>
              <a:t>Typically, it is </a:t>
            </a:r>
            <a:r>
              <a:rPr lang="en-US" sz="2000" dirty="0" smtClean="0"/>
              <a:t>stored in </a:t>
            </a:r>
            <a:r>
              <a:rPr lang="en-US" sz="2000" dirty="0"/>
              <a:t>read-only </a:t>
            </a:r>
            <a:r>
              <a:rPr lang="en-US" sz="2000" dirty="0" smtClean="0"/>
              <a:t>memory(ROM) </a:t>
            </a:r>
            <a:r>
              <a:rPr lang="en-US" sz="2000" dirty="0"/>
              <a:t>or electrically erasable programmable </a:t>
            </a:r>
            <a:r>
              <a:rPr lang="en-US" sz="2000" dirty="0" smtClean="0"/>
              <a:t>read-only memory(EEPROM) </a:t>
            </a:r>
            <a:r>
              <a:rPr lang="en-US" sz="2000" dirty="0"/>
              <a:t>known by the general term within the </a:t>
            </a:r>
            <a:r>
              <a:rPr lang="en-US" sz="2000" dirty="0" smtClean="0"/>
              <a:t>computer hardware.</a:t>
            </a:r>
          </a:p>
          <a:p>
            <a:pPr algn="just"/>
            <a:r>
              <a:rPr lang="en-US" sz="2000" dirty="0"/>
              <a:t>It initializes all aspects of the system, from CPU registers to </a:t>
            </a:r>
            <a:r>
              <a:rPr lang="en-US" sz="2000" dirty="0" smtClean="0"/>
              <a:t>device controllers </a:t>
            </a:r>
            <a:r>
              <a:rPr lang="en-US" sz="2000" dirty="0"/>
              <a:t>to memory contents. </a:t>
            </a:r>
            <a:endParaRPr lang="en-US" sz="2000" dirty="0" smtClean="0"/>
          </a:p>
          <a:p>
            <a:pPr algn="just"/>
            <a:r>
              <a:rPr lang="en-US" sz="2000" dirty="0" smtClean="0"/>
              <a:t>The </a:t>
            </a:r>
            <a:r>
              <a:rPr lang="en-US" sz="2000" dirty="0"/>
              <a:t>bootstrap program must know how to </a:t>
            </a:r>
            <a:r>
              <a:rPr lang="en-US" sz="2000" dirty="0" smtClean="0"/>
              <a:t>load the </a:t>
            </a:r>
            <a:r>
              <a:rPr lang="en-US" sz="2000" dirty="0"/>
              <a:t>operating system and how to start executing that system. To accomplish </a:t>
            </a:r>
            <a:r>
              <a:rPr lang="en-US" sz="2000" dirty="0" smtClean="0"/>
              <a:t>this goal</a:t>
            </a:r>
            <a:r>
              <a:rPr lang="en-US" sz="2000" dirty="0"/>
              <a:t>, the bootstrap program </a:t>
            </a:r>
            <a:r>
              <a:rPr lang="en-US" sz="2000" dirty="0" smtClean="0"/>
              <a:t>must locate </a:t>
            </a:r>
            <a:r>
              <a:rPr lang="en-US" sz="2000" dirty="0"/>
              <a:t>and load into memory the </a:t>
            </a:r>
            <a:r>
              <a:rPr lang="en-US" sz="2000" dirty="0" smtClean="0"/>
              <a:t>operating system kernel</a:t>
            </a:r>
            <a:r>
              <a:rPr lang="en-US" sz="2000" dirty="0"/>
              <a:t>. The operating system then starts executing the first </a:t>
            </a:r>
            <a:r>
              <a:rPr lang="en-US" sz="2000" dirty="0" smtClean="0"/>
              <a:t>process, such </a:t>
            </a:r>
            <a:r>
              <a:rPr lang="en-US" sz="2000" dirty="0"/>
              <a:t>as "</a:t>
            </a:r>
            <a:r>
              <a:rPr lang="en-US" sz="2000" dirty="0" err="1"/>
              <a:t>init</a:t>
            </a:r>
            <a:r>
              <a:rPr lang="en-US" sz="2000" dirty="0"/>
              <a:t>," and waits for some event to occur.</a:t>
            </a:r>
          </a:p>
          <a:p>
            <a:pPr marL="0" indent="0" algn="just">
              <a:buNone/>
            </a:pPr>
            <a:endParaRPr lang="en-US" sz="2000" dirty="0"/>
          </a:p>
        </p:txBody>
      </p:sp>
    </p:spTree>
    <p:extLst>
      <p:ext uri="{BB962C8B-B14F-4D97-AF65-F5344CB8AC3E}">
        <p14:creationId xmlns:p14="http://schemas.microsoft.com/office/powerpoint/2010/main" val="3414927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a:t>Continued… </a:t>
            </a:r>
          </a:p>
        </p:txBody>
      </p:sp>
      <p:sp>
        <p:nvSpPr>
          <p:cNvPr id="3" name="Content Placeholder 2"/>
          <p:cNvSpPr>
            <a:spLocks noGrp="1"/>
          </p:cNvSpPr>
          <p:nvPr>
            <p:ph idx="1"/>
          </p:nvPr>
        </p:nvSpPr>
        <p:spPr>
          <a:xfrm>
            <a:off x="838200" y="1052893"/>
            <a:ext cx="10842938" cy="4510780"/>
          </a:xfrm>
        </p:spPr>
        <p:txBody>
          <a:bodyPr>
            <a:normAutofit/>
          </a:bodyPr>
          <a:lstStyle/>
          <a:p>
            <a:pPr algn="just"/>
            <a:r>
              <a:rPr lang="en-US" sz="2000" dirty="0"/>
              <a:t>The occurrence of an event is usually signaled by </a:t>
            </a:r>
            <a:r>
              <a:rPr lang="en-US" sz="2000" dirty="0" smtClean="0"/>
              <a:t>an interrupt </a:t>
            </a:r>
            <a:r>
              <a:rPr lang="en-US" sz="2000" dirty="0"/>
              <a:t>from </a:t>
            </a:r>
            <a:r>
              <a:rPr lang="en-US" sz="2000" dirty="0" smtClean="0"/>
              <a:t>either the </a:t>
            </a:r>
            <a:r>
              <a:rPr lang="en-US" sz="2000" dirty="0"/>
              <a:t>hardware or the software. </a:t>
            </a:r>
            <a:endParaRPr lang="en-US" sz="2000" dirty="0" smtClean="0"/>
          </a:p>
          <a:p>
            <a:pPr algn="just"/>
            <a:r>
              <a:rPr lang="en-US" sz="2000" dirty="0" smtClean="0"/>
              <a:t>Hardware </a:t>
            </a:r>
            <a:r>
              <a:rPr lang="en-US" sz="2000" dirty="0"/>
              <a:t>may trigger an interrupt at any </a:t>
            </a:r>
            <a:r>
              <a:rPr lang="en-US" sz="2000" dirty="0" smtClean="0"/>
              <a:t>time by </a:t>
            </a:r>
            <a:r>
              <a:rPr lang="en-US" sz="2000" dirty="0"/>
              <a:t>sending a signal to the CPU, usually by way of the system bus. </a:t>
            </a:r>
            <a:endParaRPr lang="en-US" sz="2000" dirty="0" smtClean="0"/>
          </a:p>
          <a:p>
            <a:pPr algn="just"/>
            <a:r>
              <a:rPr lang="en-US" sz="2000" dirty="0" smtClean="0"/>
              <a:t>Software may </a:t>
            </a:r>
            <a:r>
              <a:rPr lang="en-US" sz="2000" dirty="0"/>
              <a:t>trigger an interrupt executing a special operation </a:t>
            </a:r>
            <a:r>
              <a:rPr lang="en-US" sz="2000" dirty="0" smtClean="0"/>
              <a:t>called system call. </a:t>
            </a:r>
          </a:p>
          <a:p>
            <a:pPr algn="just"/>
            <a:r>
              <a:rPr lang="en-US" sz="2000" dirty="0"/>
              <a:t>When the CPU is interrupted, it stops what it is doing and </a:t>
            </a:r>
            <a:r>
              <a:rPr lang="en-US" sz="2000" dirty="0" smtClean="0"/>
              <a:t>immediately transfers </a:t>
            </a:r>
            <a:r>
              <a:rPr lang="en-US" sz="2000" dirty="0"/>
              <a:t>execution to a fixed location. The fixed location usually </a:t>
            </a:r>
            <a:r>
              <a:rPr lang="en-US" sz="2000" dirty="0" smtClean="0"/>
              <a:t>contains the </a:t>
            </a:r>
            <a:r>
              <a:rPr lang="en-US" sz="2000" dirty="0"/>
              <a:t>starting address where the service routine for the interrupt is </a:t>
            </a:r>
            <a:r>
              <a:rPr lang="en-US" sz="2000" dirty="0" smtClean="0"/>
              <a:t>located.</a:t>
            </a:r>
          </a:p>
        </p:txBody>
      </p:sp>
    </p:spTree>
    <p:extLst>
      <p:ext uri="{BB962C8B-B14F-4D97-AF65-F5344CB8AC3E}">
        <p14:creationId xmlns:p14="http://schemas.microsoft.com/office/powerpoint/2010/main" val="373368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3925</Words>
  <Application>Microsoft Office PowerPoint</Application>
  <PresentationFormat>Widescreen</PresentationFormat>
  <Paragraphs>211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Calibri</vt:lpstr>
      <vt:lpstr>Calibri Light</vt:lpstr>
      <vt:lpstr>Office Theme</vt:lpstr>
      <vt:lpstr>OPERATING SYSTEM </vt:lpstr>
      <vt:lpstr>CHAPTER 1 : Introduction </vt:lpstr>
      <vt:lpstr>1.1 What Operating Systems Do</vt:lpstr>
      <vt:lpstr>Continued..</vt:lpstr>
      <vt:lpstr>1.1.1 User view </vt:lpstr>
      <vt:lpstr>1.1.2 System view </vt:lpstr>
      <vt:lpstr>1.2 Computer System Organization</vt:lpstr>
      <vt:lpstr>Continued… </vt:lpstr>
      <vt:lpstr>Continued… </vt:lpstr>
      <vt:lpstr>1.2.2 storage structure </vt:lpstr>
      <vt:lpstr>Continued.. </vt:lpstr>
      <vt:lpstr>Continued…</vt:lpstr>
      <vt:lpstr>1.2.3 I/O structure </vt:lpstr>
      <vt:lpstr>1.3 computer system architecture  </vt:lpstr>
      <vt:lpstr>Continued..</vt:lpstr>
      <vt:lpstr>Continued..</vt:lpstr>
      <vt:lpstr>1.3.3 clustered system</vt:lpstr>
      <vt:lpstr>Continued….</vt:lpstr>
      <vt:lpstr>1.5 operating system operations </vt:lpstr>
      <vt:lpstr>Continued..</vt:lpstr>
      <vt:lpstr>1.5.2 Timer </vt:lpstr>
      <vt:lpstr>1.6 process management </vt:lpstr>
      <vt:lpstr>1.7 memory management </vt:lpstr>
      <vt:lpstr>1.8 Storage management </vt:lpstr>
      <vt:lpstr>1.8.2 Mass-Storage Management</vt:lpstr>
      <vt:lpstr>Continue… </vt:lpstr>
      <vt:lpstr>1.9  Protection and security</vt:lpstr>
      <vt:lpstr>Distributed systems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jyoti</cp:lastModifiedBy>
  <cp:revision>228</cp:revision>
  <dcterms:created xsi:type="dcterms:W3CDTF">2017-11-20T03:34:52Z</dcterms:created>
  <dcterms:modified xsi:type="dcterms:W3CDTF">2018-02-03T16:38:43Z</dcterms:modified>
</cp:coreProperties>
</file>