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BBF7-4ED6-42D3-9B5B-798056A67A06}" type="datetimeFigureOut">
              <a:rPr lang="en-US" smtClean="0"/>
              <a:t>03/02/2018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3CAD-897F-4DEB-B32D-39CA3049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413500"/>
            <a:ext cx="10515600" cy="5444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2.1 Operating system services</a:t>
            </a:r>
          </a:p>
          <a:p>
            <a:pPr algn="just"/>
            <a:r>
              <a:rPr lang="en-US" sz="2000" dirty="0"/>
              <a:t>An operating system provides an environment for the execution of </a:t>
            </a:r>
            <a:r>
              <a:rPr lang="en-US" sz="2000" dirty="0" smtClean="0"/>
              <a:t>programs. It </a:t>
            </a:r>
            <a:r>
              <a:rPr lang="en-US" sz="2000" dirty="0"/>
              <a:t>provides certain services to programs and to the users of those </a:t>
            </a:r>
            <a:r>
              <a:rPr lang="en-US" sz="2000" dirty="0" smtClean="0"/>
              <a:t>programs. The </a:t>
            </a:r>
            <a:r>
              <a:rPr lang="en-US" sz="2000" dirty="0"/>
              <a:t>specific services provided, of course, differ from one operating system </a:t>
            </a:r>
            <a:r>
              <a:rPr lang="en-US" sz="2000" dirty="0" smtClean="0"/>
              <a:t>to another</a:t>
            </a:r>
            <a:r>
              <a:rPr lang="en-US" sz="2000" dirty="0"/>
              <a:t>, but we can identify common </a:t>
            </a:r>
            <a:r>
              <a:rPr lang="en-US" sz="2000" dirty="0" smtClean="0"/>
              <a:t>classes. Following figure shows </a:t>
            </a:r>
            <a:r>
              <a:rPr lang="en-US" sz="2000" dirty="0"/>
              <a:t>one view of the various operating-system </a:t>
            </a:r>
            <a:r>
              <a:rPr lang="en-US" sz="2000" dirty="0" smtClean="0"/>
              <a:t>services and </a:t>
            </a:r>
            <a:r>
              <a:rPr lang="en-US" sz="2000" dirty="0"/>
              <a:t>how they interrelate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66" y="3099828"/>
            <a:ext cx="721836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334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Continued…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96274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Process control</a:t>
            </a: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End process, abort process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 smtClean="0">
                <a:ea typeface="ＭＳ Ｐゴシック" panose="020B0600070205080204" pitchFamily="34" charset="-128"/>
              </a:rPr>
              <a:t>Load process, execute process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create process, terminate process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get process attributes, set process attributes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wait for time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wait event, signal event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allocate and free memory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File management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create file, delete file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open, close file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read, write, reposition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get and set file attributes</a:t>
            </a:r>
          </a:p>
        </p:txBody>
      </p:sp>
    </p:spTree>
    <p:extLst>
      <p:ext uri="{BB962C8B-B14F-4D97-AF65-F5344CB8AC3E}">
        <p14:creationId xmlns:p14="http://schemas.microsoft.com/office/powerpoint/2010/main" val="10853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28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ea typeface="ＭＳ Ｐゴシック" panose="020B0600070205080204" pitchFamily="34" charset="-128"/>
              </a:rPr>
              <a:t>Device management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request device, release device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read, write, reposition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device attributes, set device attributes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logically attach or detach devices</a:t>
            </a:r>
          </a:p>
          <a:p>
            <a:pPr algn="just"/>
            <a:r>
              <a:rPr lang="en-US" dirty="0">
                <a:ea typeface="ＭＳ Ｐゴシック" panose="020B0600070205080204" pitchFamily="34" charset="-128"/>
              </a:rPr>
              <a:t>Information maintenance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time or date, set time or date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system data, set system data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get and set process, file, or device attributes</a:t>
            </a:r>
          </a:p>
          <a:p>
            <a:pPr algn="just"/>
            <a:r>
              <a:rPr lang="en-US" dirty="0">
                <a:ea typeface="ＭＳ Ｐゴシック" panose="020B0600070205080204" pitchFamily="34" charset="-128"/>
              </a:rPr>
              <a:t>Communications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create, delete communication connection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send, receive messages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transfer status information</a:t>
            </a:r>
          </a:p>
          <a:p>
            <a:pPr lvl="1" algn="just"/>
            <a:r>
              <a:rPr lang="en-US" dirty="0">
                <a:ea typeface="ＭＳ Ｐゴシック" panose="020B0600070205080204" pitchFamily="34" charset="-128"/>
              </a:rPr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7205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1172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ＭＳ Ｐゴシック" panose="020B0600070205080204" pitchFamily="34" charset="-128"/>
              </a:rPr>
              <a:t>Examples of Windows and </a:t>
            </a:r>
            <a:r>
              <a:rPr lang="en-US" dirty="0" smtClean="0">
                <a:ea typeface="ＭＳ Ｐゴシック" panose="020B0600070205080204" pitchFamily="34" charset="-128"/>
              </a:rPr>
              <a:t> Unix </a:t>
            </a:r>
            <a:r>
              <a:rPr lang="en-US" dirty="0">
                <a:ea typeface="ＭＳ Ｐゴシック" panose="020B0600070205080204" pitchFamily="34" charset="-128"/>
              </a:rPr>
              <a:t>System </a:t>
            </a:r>
            <a:r>
              <a:rPr lang="en-US" dirty="0" smtClean="0">
                <a:ea typeface="ＭＳ Ｐゴシック" panose="020B0600070205080204" pitchFamily="34" charset="-128"/>
              </a:rPr>
              <a:t>Calls</a:t>
            </a: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OS8-p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82" y="1628328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5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ea typeface="ＭＳ Ｐゴシック" panose="020B0600070205080204" pitchFamily="34" charset="-128"/>
              </a:rPr>
              <a:t>Example: </a:t>
            </a:r>
            <a:r>
              <a:rPr lang="en-US" sz="2000" dirty="0" smtClean="0">
                <a:ea typeface="ＭＳ Ｐゴシック" panose="020B0600070205080204" pitchFamily="34" charset="-128"/>
              </a:rPr>
              <a:t>MS-DOS</a:t>
            </a:r>
          </a:p>
          <a:p>
            <a:r>
              <a:rPr lang="en-US" sz="2000" dirty="0" smtClean="0"/>
              <a:t>Single tasking operating system.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Simple method to run </a:t>
            </a:r>
            <a:r>
              <a:rPr lang="en-US" sz="2000" dirty="0" smtClean="0">
                <a:ea typeface="ＭＳ Ｐゴシック" panose="020B0600070205080204" pitchFamily="34" charset="-128"/>
              </a:rPr>
              <a:t>program</a:t>
            </a:r>
          </a:p>
          <a:p>
            <a:pPr marL="0" indent="0">
              <a:buNone/>
            </a:pPr>
            <a:r>
              <a:rPr lang="en-US" sz="2000" b="1" dirty="0" smtClean="0">
                <a:ea typeface="ＭＳ Ｐゴシック" panose="020B0600070205080204" pitchFamily="34" charset="-128"/>
              </a:rPr>
              <a:t>MS-DOS execution</a:t>
            </a:r>
            <a:endParaRPr 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42" y="2691684"/>
            <a:ext cx="5067300" cy="403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2740"/>
            <a:ext cx="10515600" cy="502593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a typeface="ＭＳ Ｐゴシック" panose="020B0600070205080204" pitchFamily="34" charset="-128"/>
              </a:rPr>
              <a:t>FreeBSD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Unix variant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Multitasking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User login -&gt; invoke user’s choice of shell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Shell executes fork() system call to create process</a:t>
            </a:r>
          </a:p>
          <a:p>
            <a:pPr marL="0" indent="0">
              <a:buNone/>
            </a:pPr>
            <a:r>
              <a:rPr lang="en-US" sz="2000" b="1" dirty="0">
                <a:ea typeface="ＭＳ Ｐゴシック" panose="020B0600070205080204" pitchFamily="34" charset="-128"/>
              </a:rPr>
              <a:t>FreeBSD Running Multiple </a:t>
            </a:r>
            <a:r>
              <a:rPr lang="en-US" sz="2000" b="1" dirty="0" smtClean="0">
                <a:ea typeface="ＭＳ Ｐゴシック" panose="020B0600070205080204" pitchFamily="34" charset="-128"/>
              </a:rPr>
              <a:t>Programs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500" r="31691" b="500"/>
          <a:stretch>
            <a:fillRect/>
          </a:stretch>
        </p:blipFill>
        <p:spPr bwMode="auto">
          <a:xfrm>
            <a:off x="1357246" y="3316311"/>
            <a:ext cx="2305050" cy="3541689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2.6 Operating system design and implementation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166"/>
            <a:ext cx="10515600" cy="465244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In this section, we discuss problems we face in designing and implementing </a:t>
            </a:r>
            <a:r>
              <a:rPr lang="en-US" sz="2000" dirty="0" smtClean="0"/>
              <a:t>an operating </a:t>
            </a:r>
            <a:r>
              <a:rPr lang="en-US" sz="2000" dirty="0"/>
              <a:t>system. There are, of course, no complete solutions to such </a:t>
            </a:r>
            <a:r>
              <a:rPr lang="en-US" sz="2000" dirty="0" smtClean="0"/>
              <a:t>problems, but </a:t>
            </a:r>
            <a:r>
              <a:rPr lang="en-US" sz="2000" dirty="0"/>
              <a:t>there are approaches that have proved </a:t>
            </a:r>
            <a:r>
              <a:rPr lang="en-US" sz="2000" dirty="0" smtClean="0"/>
              <a:t>successful.</a:t>
            </a:r>
          </a:p>
          <a:p>
            <a:pPr marL="0" indent="0" algn="just">
              <a:buNone/>
            </a:pPr>
            <a:r>
              <a:rPr lang="en-US" sz="2000" b="1" dirty="0"/>
              <a:t>2.6.1 Design </a:t>
            </a:r>
            <a:r>
              <a:rPr lang="en-US" sz="2000" b="1" dirty="0" smtClean="0"/>
              <a:t>Goals</a:t>
            </a:r>
          </a:p>
          <a:p>
            <a:pPr algn="just"/>
            <a:r>
              <a:rPr lang="en-US" sz="2000" dirty="0"/>
              <a:t>The first problem in designing a system is to define goals and </a:t>
            </a:r>
            <a:r>
              <a:rPr lang="en-US" sz="2000" dirty="0" smtClean="0"/>
              <a:t>specifications. At </a:t>
            </a:r>
            <a:r>
              <a:rPr lang="en-US" sz="2000" dirty="0"/>
              <a:t>the highest level, the design of the system will be affected by the choice </a:t>
            </a:r>
            <a:r>
              <a:rPr lang="en-US" sz="2000" dirty="0" smtClean="0"/>
              <a:t>of hardware </a:t>
            </a:r>
            <a:r>
              <a:rPr lang="en-US" sz="2000" dirty="0"/>
              <a:t>and the type of system: batch, time shared, single user, </a:t>
            </a:r>
            <a:r>
              <a:rPr lang="en-US" sz="2000" dirty="0" smtClean="0"/>
              <a:t>multiuser, distributed</a:t>
            </a:r>
            <a:r>
              <a:rPr lang="en-US" sz="2000" dirty="0"/>
              <a:t>, real time, or general </a:t>
            </a:r>
            <a:r>
              <a:rPr lang="en-US" sz="2000" dirty="0" smtClean="0"/>
              <a:t>purpose.</a:t>
            </a:r>
          </a:p>
          <a:p>
            <a:pPr algn="just"/>
            <a:r>
              <a:rPr lang="en-US" sz="2000" dirty="0" smtClean="0"/>
              <a:t>The goals can be </a:t>
            </a:r>
            <a:r>
              <a:rPr lang="en-US" sz="2000" i="1" dirty="0" smtClean="0"/>
              <a:t>user </a:t>
            </a:r>
            <a:r>
              <a:rPr lang="en-US" sz="2000" dirty="0" smtClean="0"/>
              <a:t>goals </a:t>
            </a:r>
            <a:r>
              <a:rPr lang="en-US" sz="2000" dirty="0"/>
              <a:t>and </a:t>
            </a:r>
            <a:r>
              <a:rPr lang="en-US" sz="2000" i="1" dirty="0"/>
              <a:t>system </a:t>
            </a:r>
            <a:r>
              <a:rPr lang="en-US" sz="2000" dirty="0" smtClean="0"/>
              <a:t>goals.</a:t>
            </a:r>
          </a:p>
          <a:p>
            <a:pPr algn="just"/>
            <a:r>
              <a:rPr lang="en-US" sz="2000" dirty="0"/>
              <a:t>Users desire certain obvious properties in a system. The system should </a:t>
            </a:r>
            <a:r>
              <a:rPr lang="en-US" sz="2000" dirty="0" smtClean="0"/>
              <a:t>be convenient </a:t>
            </a:r>
            <a:r>
              <a:rPr lang="en-US" sz="2000" dirty="0"/>
              <a:t>to use, easy to learn and to use, reliable, safe, and </a:t>
            </a:r>
            <a:r>
              <a:rPr lang="en-US" sz="2000" dirty="0" smtClean="0"/>
              <a:t>fast.</a:t>
            </a:r>
          </a:p>
          <a:p>
            <a:pPr algn="just"/>
            <a:r>
              <a:rPr lang="en-US" sz="2000" dirty="0"/>
              <a:t>A similar set of requirements can be defined by those people who </a:t>
            </a:r>
            <a:r>
              <a:rPr lang="en-US" sz="2000" dirty="0" smtClean="0"/>
              <a:t>must design</a:t>
            </a:r>
            <a:r>
              <a:rPr lang="en-US" sz="2000" dirty="0"/>
              <a:t>, create, maintain, and operate the system. The system should be easy </a:t>
            </a:r>
            <a:r>
              <a:rPr lang="en-US" sz="2000" dirty="0" smtClean="0"/>
              <a:t>to design</a:t>
            </a:r>
            <a:r>
              <a:rPr lang="en-US" sz="2000" dirty="0"/>
              <a:t>, implement, and </a:t>
            </a:r>
            <a:r>
              <a:rPr lang="en-US" sz="2000" dirty="0" smtClean="0"/>
              <a:t>maintain.</a:t>
            </a:r>
          </a:p>
          <a:p>
            <a:pPr algn="just"/>
            <a:r>
              <a:rPr lang="en-US" sz="2000" dirty="0"/>
              <a:t>Specifying and designing an operating system is a highly creative </a:t>
            </a:r>
            <a:r>
              <a:rPr lang="en-US" sz="2000" dirty="0" smtClean="0"/>
              <a:t>task. Although </a:t>
            </a:r>
            <a:r>
              <a:rPr lang="en-US" sz="2000" dirty="0"/>
              <a:t>no textbook can tell you how to do it, general principles </a:t>
            </a:r>
            <a:r>
              <a:rPr lang="en-US" sz="2000" dirty="0" smtClean="0"/>
              <a:t>have been </a:t>
            </a:r>
            <a:r>
              <a:rPr lang="en-US" sz="2000" dirty="0"/>
              <a:t>developed in the field of </a:t>
            </a:r>
            <a:r>
              <a:rPr lang="en-US" sz="2000" b="1" dirty="0"/>
              <a:t>software </a:t>
            </a:r>
            <a:r>
              <a:rPr lang="en-US" sz="2000" b="1" dirty="0" smtClean="0"/>
              <a:t>engineering.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56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2.6.2 Mechanisms and </a:t>
            </a:r>
            <a:r>
              <a:rPr lang="en-US" sz="2000" b="1" dirty="0" smtClean="0"/>
              <a:t>Policies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 smtClean="0"/>
              <a:t>Mechanism specifies how to do something and policies determine what will be done. </a:t>
            </a:r>
          </a:p>
          <a:p>
            <a:pPr algn="just"/>
            <a:r>
              <a:rPr lang="en-US" sz="2000" dirty="0"/>
              <a:t>For example, the timer </a:t>
            </a:r>
            <a:r>
              <a:rPr lang="en-US" sz="2000" dirty="0" smtClean="0"/>
              <a:t>construct </a:t>
            </a:r>
            <a:r>
              <a:rPr lang="en-US" sz="2000" dirty="0"/>
              <a:t>is a </a:t>
            </a:r>
            <a:r>
              <a:rPr lang="en-US" sz="2000" dirty="0" smtClean="0"/>
              <a:t>mechanism for ensuring</a:t>
            </a:r>
            <a:r>
              <a:rPr lang="en-US" sz="2000" dirty="0"/>
              <a:t> </a:t>
            </a:r>
            <a:r>
              <a:rPr lang="en-US" sz="2000" dirty="0" smtClean="0"/>
              <a:t>CPU </a:t>
            </a:r>
            <a:r>
              <a:rPr lang="en-US" sz="2000" dirty="0"/>
              <a:t>protection, but deciding how long the timer is to be set for a </a:t>
            </a:r>
            <a:r>
              <a:rPr lang="en-US" sz="2000" dirty="0" smtClean="0"/>
              <a:t>particular user is a policy decision. </a:t>
            </a:r>
          </a:p>
          <a:p>
            <a:pPr algn="just"/>
            <a:r>
              <a:rPr lang="en-US" sz="2000" dirty="0" smtClean="0"/>
              <a:t>Policies are </a:t>
            </a:r>
            <a:r>
              <a:rPr lang="en-US" sz="2000" dirty="0"/>
              <a:t>likely to change across places </a:t>
            </a:r>
            <a:r>
              <a:rPr lang="en-US" sz="2000" dirty="0" smtClean="0"/>
              <a:t>or over time. In </a:t>
            </a:r>
            <a:r>
              <a:rPr lang="en-US" sz="2000" dirty="0"/>
              <a:t>worst case, each </a:t>
            </a:r>
            <a:r>
              <a:rPr lang="en-US" sz="2000" dirty="0" smtClean="0"/>
              <a:t>change in </a:t>
            </a:r>
            <a:r>
              <a:rPr lang="en-US" sz="2000" dirty="0"/>
              <a:t>policy would require a change in the underlying </a:t>
            </a:r>
            <a:r>
              <a:rPr lang="en-US" sz="2000" dirty="0" smtClean="0"/>
              <a:t>mechanism. </a:t>
            </a:r>
          </a:p>
          <a:p>
            <a:pPr algn="just"/>
            <a:r>
              <a:rPr lang="en-US" sz="2000" dirty="0"/>
              <a:t>Policy decisions are important for all resource allocation. Whenever it </a:t>
            </a:r>
            <a:r>
              <a:rPr lang="en-US" sz="2000" dirty="0" smtClean="0"/>
              <a:t>is necessary </a:t>
            </a:r>
            <a:r>
              <a:rPr lang="en-US" sz="2000" dirty="0"/>
              <a:t>to decide whether or not to allocate a resource, a policy decision </a:t>
            </a:r>
            <a:r>
              <a:rPr lang="en-US" sz="2000" dirty="0" smtClean="0"/>
              <a:t>must be made.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9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7" y="10915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2.6.3 </a:t>
            </a:r>
            <a:r>
              <a:rPr lang="en-US" b="1" dirty="0" smtClean="0"/>
              <a:t>Implementation</a:t>
            </a:r>
            <a:endParaRPr lang="en-US" b="1" dirty="0"/>
          </a:p>
          <a:p>
            <a:pPr marL="0" indent="0" algn="just">
              <a:buNone/>
            </a:pPr>
            <a:r>
              <a:rPr lang="en-US" sz="2000" dirty="0"/>
              <a:t>Once an operating system is designed, it must be </a:t>
            </a:r>
            <a:r>
              <a:rPr lang="en-US" sz="2000" dirty="0" smtClean="0"/>
              <a:t>implemented</a:t>
            </a:r>
          </a:p>
          <a:p>
            <a:pPr algn="just"/>
            <a:r>
              <a:rPr lang="en-US" sz="2000" dirty="0"/>
              <a:t>Now, </a:t>
            </a:r>
            <a:r>
              <a:rPr lang="en-US" sz="2000" dirty="0" smtClean="0"/>
              <a:t>however, they </a:t>
            </a:r>
            <a:r>
              <a:rPr lang="en-US" sz="2000" dirty="0"/>
              <a:t>are most commonly written in higher-level languages such as </a:t>
            </a:r>
            <a:r>
              <a:rPr lang="en-US" sz="2000" dirty="0" smtClean="0"/>
              <a:t>C or </a:t>
            </a:r>
            <a:r>
              <a:rPr lang="en-US" sz="2000" dirty="0"/>
              <a:t>C</a:t>
            </a:r>
            <a:r>
              <a:rPr lang="en-US" sz="2000" dirty="0" smtClean="0"/>
              <a:t>++.</a:t>
            </a:r>
            <a:endParaRPr lang="en-US" sz="2000" dirty="0"/>
          </a:p>
          <a:p>
            <a:pPr algn="just"/>
            <a:r>
              <a:rPr lang="en-US" sz="2000" dirty="0"/>
              <a:t>The Linux and Windows XP operating systems are written mostly in </a:t>
            </a:r>
            <a:r>
              <a:rPr lang="en-US" sz="2000" dirty="0" smtClean="0"/>
              <a:t>C, although </a:t>
            </a:r>
            <a:r>
              <a:rPr lang="en-US" sz="2000" dirty="0"/>
              <a:t>there are some small sections of assembly code for device drivers </a:t>
            </a:r>
            <a:r>
              <a:rPr lang="en-US" sz="2000" dirty="0" smtClean="0"/>
              <a:t>and for </a:t>
            </a:r>
            <a:r>
              <a:rPr lang="en-US" sz="2000" dirty="0"/>
              <a:t>saving and restoring the state of </a:t>
            </a:r>
            <a:r>
              <a:rPr lang="en-US" sz="2000" dirty="0" smtClean="0"/>
              <a:t>registers.</a:t>
            </a:r>
          </a:p>
          <a:p>
            <a:pPr algn="just"/>
            <a:r>
              <a:rPr lang="en-US" sz="2000" dirty="0"/>
              <a:t>The advantages of using a higher-level </a:t>
            </a:r>
            <a:r>
              <a:rPr lang="en-US" sz="2000" dirty="0" smtClean="0"/>
              <a:t>language are the code </a:t>
            </a:r>
            <a:r>
              <a:rPr lang="en-US" sz="2000" dirty="0"/>
              <a:t>can be written faster, is more compact, and is easier to understand </a:t>
            </a:r>
            <a:r>
              <a:rPr lang="en-US" sz="2000" dirty="0"/>
              <a:t>,</a:t>
            </a:r>
            <a:r>
              <a:rPr lang="en-US" sz="2000" dirty="0" smtClean="0"/>
              <a:t>debug and easy to port.</a:t>
            </a:r>
          </a:p>
          <a:p>
            <a:pPr algn="just"/>
            <a:r>
              <a:rPr lang="en-US" sz="2000" dirty="0"/>
              <a:t>The only possible disadvantages of implementing an operating system in </a:t>
            </a:r>
            <a:r>
              <a:rPr lang="en-US" sz="2000" dirty="0" smtClean="0"/>
              <a:t>a higher-level </a:t>
            </a:r>
            <a:r>
              <a:rPr lang="en-US" sz="2000" dirty="0"/>
              <a:t>language are reduced speed and increased storage </a:t>
            </a:r>
            <a:r>
              <a:rPr lang="en-US" sz="2000" dirty="0" smtClean="0"/>
              <a:t>requirements.</a:t>
            </a:r>
          </a:p>
          <a:p>
            <a:pPr algn="just"/>
            <a:r>
              <a:rPr lang="en-US" sz="2000" dirty="0"/>
              <a:t>As is true in other systems, major performance improvements in </a:t>
            </a:r>
            <a:r>
              <a:rPr lang="en-US" sz="2000" dirty="0" smtClean="0"/>
              <a:t>operating systems </a:t>
            </a:r>
            <a:r>
              <a:rPr lang="en-US" sz="2000" dirty="0"/>
              <a:t>are more likely to be the result of better data structures and </a:t>
            </a:r>
            <a:r>
              <a:rPr lang="en-US" sz="2000" dirty="0" smtClean="0"/>
              <a:t>algorithms than </a:t>
            </a:r>
            <a:r>
              <a:rPr lang="en-US" sz="2000" dirty="0"/>
              <a:t>of excellent assembly-language </a:t>
            </a:r>
            <a:r>
              <a:rPr lang="en-US" sz="2000" dirty="0" smtClean="0"/>
              <a:t>code.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16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Operating system structure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2" y="1040014"/>
            <a:ext cx="10515600" cy="550245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system as large and complex as a modern operating system must </a:t>
            </a:r>
            <a:r>
              <a:rPr lang="en-US" sz="2000" dirty="0" smtClean="0"/>
              <a:t>be engineered </a:t>
            </a:r>
            <a:r>
              <a:rPr lang="en-US" sz="2000" dirty="0"/>
              <a:t>carefully if it is to function properly and be modified easily. </a:t>
            </a:r>
            <a:r>
              <a:rPr lang="en-US" sz="2000" dirty="0" smtClean="0"/>
              <a:t>A common </a:t>
            </a:r>
            <a:r>
              <a:rPr lang="en-US" sz="2000" dirty="0"/>
              <a:t>approach is to partition the task into small components rather </a:t>
            </a:r>
            <a:r>
              <a:rPr lang="en-US" sz="2000" dirty="0" smtClean="0"/>
              <a:t>than have </a:t>
            </a:r>
            <a:r>
              <a:rPr lang="en-US" sz="2000" dirty="0"/>
              <a:t>one monolithic </a:t>
            </a:r>
            <a:r>
              <a:rPr lang="en-US" sz="2000" dirty="0" smtClean="0"/>
              <a:t>system.</a:t>
            </a:r>
          </a:p>
          <a:p>
            <a:pPr marL="0" indent="0" algn="just">
              <a:buNone/>
            </a:pPr>
            <a:r>
              <a:rPr lang="en-US" sz="2000" dirty="0" smtClean="0"/>
              <a:t>2.7.1 simple structure </a:t>
            </a:r>
          </a:p>
          <a:p>
            <a:pPr algn="just"/>
            <a:r>
              <a:rPr lang="en-US" sz="2000" dirty="0"/>
              <a:t>Many commercial operating </a:t>
            </a:r>
            <a:r>
              <a:rPr lang="en-US" sz="2000" dirty="0" smtClean="0"/>
              <a:t>systems </a:t>
            </a:r>
            <a:r>
              <a:rPr lang="en-US" sz="2000" dirty="0"/>
              <a:t>do not have well-defined </a:t>
            </a:r>
            <a:r>
              <a:rPr lang="en-US" sz="2000" dirty="0" smtClean="0"/>
              <a:t>structures. Frequently</a:t>
            </a:r>
            <a:r>
              <a:rPr lang="en-US" sz="2000" dirty="0"/>
              <a:t>, such systems started as small, simple, and limited systems </a:t>
            </a:r>
            <a:r>
              <a:rPr lang="en-US" sz="2000" dirty="0" smtClean="0"/>
              <a:t>and then </a:t>
            </a:r>
            <a:r>
              <a:rPr lang="en-US" sz="2000" dirty="0"/>
              <a:t>grew beyond their original </a:t>
            </a:r>
            <a:r>
              <a:rPr lang="en-US" sz="2000" dirty="0" smtClean="0"/>
              <a:t>scope.</a:t>
            </a:r>
          </a:p>
          <a:p>
            <a:pPr algn="just"/>
            <a:r>
              <a:rPr lang="en-US" sz="2000" dirty="0"/>
              <a:t>MS-DOS is an example of such a </a:t>
            </a:r>
            <a:r>
              <a:rPr lang="en-US" sz="2000" dirty="0" smtClean="0"/>
              <a:t>system. </a:t>
            </a:r>
          </a:p>
          <a:p>
            <a:pPr algn="just"/>
            <a:r>
              <a:rPr lang="en-US" sz="2000" dirty="0"/>
              <a:t>It was written to provide the </a:t>
            </a:r>
            <a:r>
              <a:rPr lang="en-US" sz="2000" dirty="0" smtClean="0"/>
              <a:t>most functionality </a:t>
            </a:r>
            <a:r>
              <a:rPr lang="en-US" sz="2000" dirty="0"/>
              <a:t>in the least space, so it was not divided into modules </a:t>
            </a:r>
            <a:r>
              <a:rPr lang="en-US" sz="2000" dirty="0" smtClean="0"/>
              <a:t>carefully. Following figure shows its structure.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  <p:pic>
        <p:nvPicPr>
          <p:cNvPr id="4" name="Picture 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02" y="3791241"/>
            <a:ext cx="3644095" cy="301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9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Another example of limited structuring is the original UNIX </a:t>
            </a:r>
            <a:r>
              <a:rPr lang="en-US" sz="2000" dirty="0" smtClean="0"/>
              <a:t>operating system. </a:t>
            </a:r>
            <a:r>
              <a:rPr lang="en-US" sz="2000" dirty="0"/>
              <a:t>Like </a:t>
            </a:r>
            <a:r>
              <a:rPr lang="en-US" sz="2000" dirty="0" smtClean="0"/>
              <a:t>MS-DOS, UNIX </a:t>
            </a:r>
            <a:r>
              <a:rPr lang="en-US" sz="2000" dirty="0"/>
              <a:t>initially was </a:t>
            </a:r>
            <a:r>
              <a:rPr lang="en-US" sz="2000" dirty="0" smtClean="0"/>
              <a:t>limited by hardware functionality. </a:t>
            </a:r>
          </a:p>
          <a:p>
            <a:r>
              <a:rPr lang="en-US" sz="2000" dirty="0" smtClean="0"/>
              <a:t>It consists of two separate parts the kernel and </a:t>
            </a:r>
            <a:r>
              <a:rPr lang="en-US" sz="2000" dirty="0"/>
              <a:t>system </a:t>
            </a:r>
            <a:r>
              <a:rPr lang="en-US" sz="2000" dirty="0" smtClean="0"/>
              <a:t>programs.</a:t>
            </a:r>
          </a:p>
          <a:p>
            <a:r>
              <a:rPr lang="en-US" sz="2000" dirty="0" smtClean="0">
                <a:ea typeface="ＭＳ Ｐゴシック" panose="020B0600070205080204" pitchFamily="34" charset="-128"/>
              </a:rPr>
              <a:t>Figure shows Traditional </a:t>
            </a:r>
            <a:r>
              <a:rPr lang="en-US" sz="2000" dirty="0">
                <a:ea typeface="ＭＳ Ｐゴシック" panose="020B0600070205080204" pitchFamily="34" charset="-128"/>
              </a:rPr>
              <a:t>UNIX System </a:t>
            </a:r>
            <a:r>
              <a:rPr lang="en-US" sz="2000" dirty="0" smtClean="0">
                <a:ea typeface="ＭＳ Ｐゴシック" panose="020B0600070205080204" pitchFamily="34" charset="-128"/>
              </a:rPr>
              <a:t>Structure.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43" y="2293021"/>
            <a:ext cx="6923087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/>
              <a:t>User interface. Almost all operating systems have </a:t>
            </a:r>
            <a:r>
              <a:rPr lang="en-US" sz="2000" dirty="0" smtClean="0"/>
              <a:t>a user interface. This </a:t>
            </a:r>
            <a:r>
              <a:rPr lang="en-US" sz="2000" dirty="0"/>
              <a:t>interface can take several forms. One is </a:t>
            </a:r>
            <a:r>
              <a:rPr lang="en-US" sz="2000" dirty="0" smtClean="0"/>
              <a:t>a </a:t>
            </a:r>
            <a:r>
              <a:rPr lang="en-US" sz="2000" dirty="0" err="1" smtClean="0"/>
              <a:t>DTrace</a:t>
            </a:r>
            <a:r>
              <a:rPr lang="en-US" sz="2000" dirty="0" smtClean="0"/>
              <a:t> command line interface(CLI) which </a:t>
            </a:r>
            <a:r>
              <a:rPr lang="en-US" sz="2000" dirty="0"/>
              <a:t>uses text commands and a method for entering </a:t>
            </a:r>
            <a:r>
              <a:rPr lang="en-US" sz="2000" dirty="0" smtClean="0"/>
              <a:t>them(say</a:t>
            </a:r>
            <a:r>
              <a:rPr lang="en-US" sz="2000" dirty="0"/>
              <a:t>, a program to allow entering and editing of commands). Another </a:t>
            </a:r>
            <a:r>
              <a:rPr lang="en-US" sz="2000" dirty="0" smtClean="0"/>
              <a:t>is a batch interface </a:t>
            </a:r>
            <a:r>
              <a:rPr lang="en-US" sz="2000" dirty="0"/>
              <a:t>in which commands and directives to control </a:t>
            </a:r>
            <a:r>
              <a:rPr lang="en-US" sz="2000" dirty="0" smtClean="0"/>
              <a:t>those commands </a:t>
            </a:r>
            <a:r>
              <a:rPr lang="en-US" sz="2000" dirty="0"/>
              <a:t>are entered into files, and those files are executed. </a:t>
            </a:r>
            <a:r>
              <a:rPr lang="en-US" sz="2000" dirty="0" smtClean="0"/>
              <a:t>Most commonly</a:t>
            </a:r>
            <a:r>
              <a:rPr lang="en-US" sz="2000" dirty="0"/>
              <a:t>, a </a:t>
            </a:r>
            <a:r>
              <a:rPr lang="en-US" sz="2000" dirty="0" smtClean="0"/>
              <a:t>graphical user interface is </a:t>
            </a:r>
            <a:r>
              <a:rPr lang="en-US" sz="2000" dirty="0"/>
              <a:t>used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/>
              <a:t>Program execution. The system must be able to load a program </a:t>
            </a:r>
            <a:r>
              <a:rPr lang="en-US" sz="2000" dirty="0" smtClean="0"/>
              <a:t>into memory </a:t>
            </a:r>
            <a:r>
              <a:rPr lang="en-US" sz="2000" dirty="0"/>
              <a:t>and to run that program. The program must be able to end </a:t>
            </a:r>
            <a:r>
              <a:rPr lang="en-US" sz="2000" dirty="0" smtClean="0"/>
              <a:t>its execution</a:t>
            </a:r>
            <a:r>
              <a:rPr lang="en-US" sz="2000" dirty="0"/>
              <a:t>, either normally or abnormally (indicating error</a:t>
            </a:r>
            <a:r>
              <a:rPr lang="en-US" sz="2000" dirty="0" smtClean="0"/>
              <a:t>).</a:t>
            </a:r>
          </a:p>
          <a:p>
            <a:pPr algn="just"/>
            <a:r>
              <a:rPr lang="en-US" sz="2000" dirty="0"/>
              <a:t>I/O operations. A running program may require I/0, which may involve </a:t>
            </a:r>
            <a:r>
              <a:rPr lang="en-US" sz="2000" dirty="0" smtClean="0"/>
              <a:t>a file </a:t>
            </a:r>
            <a:r>
              <a:rPr lang="en-US" sz="2000" dirty="0"/>
              <a:t>or an I/0 device. For specific devices, special functions may be </a:t>
            </a:r>
            <a:r>
              <a:rPr lang="en-US" sz="2000" dirty="0" smtClean="0"/>
              <a:t>desired (such </a:t>
            </a:r>
            <a:r>
              <a:rPr lang="en-US" sz="2000" dirty="0"/>
              <a:t>as recording to a CD or DVD drive or blanking a display screen). </a:t>
            </a:r>
            <a:r>
              <a:rPr lang="en-US" sz="2000" dirty="0" smtClean="0"/>
              <a:t>For efficiency </a:t>
            </a:r>
            <a:r>
              <a:rPr lang="en-US" sz="2000" dirty="0"/>
              <a:t>and protection, users usually cannot control I/0 devices </a:t>
            </a:r>
            <a:r>
              <a:rPr lang="en-US" sz="2000" dirty="0" smtClean="0"/>
              <a:t>directly. Therefore</a:t>
            </a:r>
            <a:r>
              <a:rPr lang="en-US" sz="2000" dirty="0"/>
              <a:t>, the operating system must provide a means to do I/0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File-system manipulation. The file system is of particular interest. </a:t>
            </a:r>
            <a:r>
              <a:rPr lang="en-US" sz="2000" dirty="0" smtClean="0"/>
              <a:t>Obviously, programs </a:t>
            </a:r>
            <a:r>
              <a:rPr lang="en-US" sz="2000" dirty="0"/>
              <a:t>need to read and write files and directories. They </a:t>
            </a:r>
            <a:r>
              <a:rPr lang="en-US" sz="2000" dirty="0" smtClean="0"/>
              <a:t>also need </a:t>
            </a:r>
            <a:r>
              <a:rPr lang="en-US" sz="2000" dirty="0"/>
              <a:t>to create and delete them by name, search for a given file, and list </a:t>
            </a:r>
            <a:r>
              <a:rPr lang="en-US" sz="2000" dirty="0" smtClean="0"/>
              <a:t>file information</a:t>
            </a:r>
            <a:r>
              <a:rPr lang="en-US" sz="2000" dirty="0"/>
              <a:t>. Finally, some programs include permissions management </a:t>
            </a:r>
            <a:r>
              <a:rPr lang="en-US" sz="2000" dirty="0" smtClean="0"/>
              <a:t>to allow </a:t>
            </a:r>
            <a:r>
              <a:rPr lang="en-US" sz="2000" dirty="0"/>
              <a:t>or deny access to files or directories based on file </a:t>
            </a:r>
            <a:r>
              <a:rPr lang="en-US" sz="2000" dirty="0" smtClean="0"/>
              <a:t>ownership.</a:t>
            </a:r>
          </a:p>
        </p:txBody>
      </p:sp>
    </p:spTree>
    <p:extLst>
      <p:ext uri="{BB962C8B-B14F-4D97-AF65-F5344CB8AC3E}">
        <p14:creationId xmlns:p14="http://schemas.microsoft.com/office/powerpoint/2010/main" val="150666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Disadvtages of simple structure </a:t>
            </a:r>
            <a:endParaRPr lang="en-US" sz="2000" dirty="0"/>
          </a:p>
          <a:p>
            <a:pPr algn="just"/>
            <a:r>
              <a:rPr lang="en-US" sz="2000" dirty="0"/>
              <a:t>In MS-DOS, the interfaces and levels of functionality are not </a:t>
            </a:r>
            <a:r>
              <a:rPr lang="en-US" sz="2000" dirty="0" smtClean="0"/>
              <a:t>well separated. </a:t>
            </a:r>
            <a:r>
              <a:rPr lang="en-US" sz="2000" dirty="0"/>
              <a:t>For </a:t>
            </a:r>
            <a:r>
              <a:rPr lang="en-US" sz="2000" dirty="0" smtClean="0"/>
              <a:t>instance, application </a:t>
            </a:r>
            <a:r>
              <a:rPr lang="en-US" sz="2000" dirty="0"/>
              <a:t>programs </a:t>
            </a:r>
            <a:r>
              <a:rPr lang="en-US" sz="2000" dirty="0" smtClean="0"/>
              <a:t>are </a:t>
            </a:r>
            <a:r>
              <a:rPr lang="en-US" sz="2000" dirty="0"/>
              <a:t>able to access the basic </a:t>
            </a:r>
            <a:r>
              <a:rPr lang="en-US" sz="2000" i="1" dirty="0" smtClean="0"/>
              <a:t>I/O routines </a:t>
            </a:r>
            <a:r>
              <a:rPr lang="en-US" sz="2000" dirty="0" smtClean="0"/>
              <a:t>to </a:t>
            </a:r>
            <a:r>
              <a:rPr lang="en-US" sz="2000" dirty="0"/>
              <a:t>write directly to the display and disk </a:t>
            </a:r>
            <a:r>
              <a:rPr lang="en-US" sz="2000" dirty="0" smtClean="0"/>
              <a:t>drives. </a:t>
            </a:r>
          </a:p>
          <a:p>
            <a:pPr algn="just"/>
            <a:r>
              <a:rPr lang="en-US" sz="2000" dirty="0" smtClean="0"/>
              <a:t>Such freedom causes </a:t>
            </a:r>
            <a:r>
              <a:rPr lang="en-US" sz="2000" dirty="0"/>
              <a:t>entire system </a:t>
            </a:r>
            <a:r>
              <a:rPr lang="en-US" sz="2000" dirty="0" smtClean="0"/>
              <a:t>to crash when </a:t>
            </a:r>
            <a:r>
              <a:rPr lang="en-US" sz="2000" dirty="0"/>
              <a:t>user programs </a:t>
            </a:r>
            <a:r>
              <a:rPr lang="en-US" sz="2000" dirty="0" smtClean="0"/>
              <a:t>fail. </a:t>
            </a:r>
          </a:p>
          <a:p>
            <a:pPr algn="just"/>
            <a:r>
              <a:rPr lang="en-US" sz="2000" dirty="0" smtClean="0"/>
              <a:t>No hardware protection and no dual mode operation. 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7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2.7.2 Layered approach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246076"/>
            <a:ext cx="11681137" cy="561192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With proper hardware support</a:t>
            </a:r>
            <a:r>
              <a:rPr lang="en-US" sz="2000" dirty="0"/>
              <a:t>, operating systems can be </a:t>
            </a:r>
            <a:r>
              <a:rPr lang="en-US" sz="2000" dirty="0" smtClean="0"/>
              <a:t>broken into pieces that </a:t>
            </a:r>
            <a:r>
              <a:rPr lang="en-US" sz="2000" dirty="0"/>
              <a:t>are smaller and more </a:t>
            </a:r>
            <a:r>
              <a:rPr lang="en-US" sz="2000" dirty="0" smtClean="0"/>
              <a:t>appropriate than MS-DOS and UNIX.</a:t>
            </a:r>
          </a:p>
          <a:p>
            <a:pPr algn="just"/>
            <a:r>
              <a:rPr lang="en-US" sz="2000" dirty="0" smtClean="0"/>
              <a:t>In layered approach, </a:t>
            </a:r>
            <a:r>
              <a:rPr lang="en-US" sz="2000" dirty="0"/>
              <a:t>the operating system is broken </a:t>
            </a:r>
            <a:r>
              <a:rPr lang="en-US" sz="2000" dirty="0" smtClean="0"/>
              <a:t>into a number of layers(levels).</a:t>
            </a:r>
          </a:p>
          <a:p>
            <a:pPr algn="just"/>
            <a:r>
              <a:rPr lang="en-US" sz="2000" dirty="0" smtClean="0"/>
              <a:t>The bottom layer is hardware (layer 0) and highest layer(layer N) is user interface. The following figure shows layered structure. </a:t>
            </a:r>
          </a:p>
          <a:p>
            <a:pPr algn="just"/>
            <a:r>
              <a:rPr lang="en-US" sz="2000" dirty="0"/>
              <a:t>An operating-system layer is an implementation of </a:t>
            </a:r>
            <a:r>
              <a:rPr lang="en-US" sz="2000" dirty="0" smtClean="0"/>
              <a:t>an abstract object made up </a:t>
            </a:r>
            <a:r>
              <a:rPr lang="en-US" sz="2000" dirty="0"/>
              <a:t>of data and the </a:t>
            </a:r>
            <a:r>
              <a:rPr lang="en-US" sz="2000" dirty="0" smtClean="0"/>
              <a:t>operations that </a:t>
            </a:r>
            <a:r>
              <a:rPr lang="en-US" sz="2000" dirty="0"/>
              <a:t>can manipulate those data.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36" y="3696237"/>
            <a:ext cx="4309056" cy="316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8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dirty="0" smtClean="0"/>
              <a:t>Advantages of layered approach</a:t>
            </a:r>
            <a:endParaRPr lang="en-US" sz="2000" dirty="0"/>
          </a:p>
          <a:p>
            <a:pPr algn="just"/>
            <a:r>
              <a:rPr lang="en-US" sz="2000" dirty="0" smtClean="0"/>
              <a:t>Simple to construct and debug.</a:t>
            </a:r>
          </a:p>
          <a:p>
            <a:pPr algn="just"/>
            <a:r>
              <a:rPr lang="en-US" sz="2000" dirty="0"/>
              <a:t>The operating system can then retain much </a:t>
            </a:r>
            <a:r>
              <a:rPr lang="en-US" sz="2000" dirty="0" smtClean="0"/>
              <a:t>greater control </a:t>
            </a:r>
            <a:r>
              <a:rPr lang="en-US" sz="2000" dirty="0"/>
              <a:t>over the computer and over the applications that make use of </a:t>
            </a:r>
            <a:r>
              <a:rPr lang="en-US" sz="2000" dirty="0" smtClean="0"/>
              <a:t>that computer.</a:t>
            </a:r>
          </a:p>
          <a:p>
            <a:pPr algn="just"/>
            <a:r>
              <a:rPr lang="en-US" sz="2000" dirty="0"/>
              <a:t>The layers are selected so that each uses functions (</a:t>
            </a:r>
            <a:r>
              <a:rPr lang="en-US" sz="2000" dirty="0" smtClean="0"/>
              <a:t>operations) and </a:t>
            </a:r>
            <a:r>
              <a:rPr lang="en-US" sz="2000" dirty="0"/>
              <a:t>services of only lower-level layers. This approach simplifies </a:t>
            </a:r>
            <a:r>
              <a:rPr lang="en-US" sz="2000" dirty="0" smtClean="0"/>
              <a:t>debugging and system verification.</a:t>
            </a:r>
            <a:endParaRPr lang="en-US" sz="2000" dirty="0"/>
          </a:p>
          <a:p>
            <a:pPr algn="just"/>
            <a:r>
              <a:rPr lang="en-US" sz="2000" dirty="0" smtClean="0"/>
              <a:t>Provides information hiding. </a:t>
            </a:r>
          </a:p>
          <a:p>
            <a:pPr marL="0" indent="0" algn="just">
              <a:buNone/>
            </a:pPr>
            <a:r>
              <a:rPr lang="en-US" sz="2000" dirty="0" smtClean="0"/>
              <a:t>Disadvantages </a:t>
            </a:r>
            <a:r>
              <a:rPr lang="en-US" sz="2000" dirty="0"/>
              <a:t>of layered </a:t>
            </a:r>
            <a:r>
              <a:rPr lang="en-US" sz="2000" dirty="0" smtClean="0"/>
              <a:t>approach</a:t>
            </a:r>
          </a:p>
          <a:p>
            <a:pPr algn="just"/>
            <a:r>
              <a:rPr lang="en-US" sz="2000" dirty="0"/>
              <a:t>The major difficulty with the layered approach involves </a:t>
            </a:r>
            <a:r>
              <a:rPr lang="en-US" sz="2000" dirty="0" smtClean="0"/>
              <a:t>appropriately defining </a:t>
            </a:r>
            <a:r>
              <a:rPr lang="en-US" sz="2000" dirty="0"/>
              <a:t>the various layers. Because a layer can use only lower-level </a:t>
            </a:r>
            <a:r>
              <a:rPr lang="en-US" sz="2000" dirty="0" smtClean="0"/>
              <a:t>layers, careful </a:t>
            </a:r>
            <a:r>
              <a:rPr lang="en-US" sz="2000" dirty="0"/>
              <a:t>planning is </a:t>
            </a:r>
            <a:r>
              <a:rPr lang="en-US" sz="2000" dirty="0" smtClean="0"/>
              <a:t>necessary.</a:t>
            </a:r>
          </a:p>
          <a:p>
            <a:pPr algn="just"/>
            <a:r>
              <a:rPr lang="en-US" sz="2000" dirty="0"/>
              <a:t>they tend to be </a:t>
            </a:r>
            <a:r>
              <a:rPr lang="en-US" sz="2000" dirty="0" smtClean="0"/>
              <a:t>less efficient </a:t>
            </a:r>
            <a:r>
              <a:rPr lang="en-US" sz="2000" dirty="0"/>
              <a:t>than other types. For instance, when a user program executes an </a:t>
            </a:r>
            <a:r>
              <a:rPr lang="en-US" sz="2000" dirty="0" smtClean="0"/>
              <a:t>I/0 operation</a:t>
            </a:r>
            <a:r>
              <a:rPr lang="en-US" sz="2000" dirty="0"/>
              <a:t>, it executes a system call that is trapped to the I/0 layer, which </a:t>
            </a:r>
            <a:r>
              <a:rPr lang="en-US" sz="2000" dirty="0" smtClean="0"/>
              <a:t>calls the </a:t>
            </a:r>
            <a:r>
              <a:rPr lang="en-US" sz="2000" dirty="0"/>
              <a:t>memory-management </a:t>
            </a:r>
            <a:r>
              <a:rPr lang="en-US" sz="2000" dirty="0" smtClean="0"/>
              <a:t>layer </a:t>
            </a:r>
            <a:r>
              <a:rPr lang="en-US" sz="2000" dirty="0"/>
              <a:t>which in </a:t>
            </a:r>
            <a:r>
              <a:rPr lang="en-US" sz="2000" dirty="0" smtClean="0"/>
              <a:t>turn </a:t>
            </a:r>
            <a:r>
              <a:rPr lang="en-US" sz="2000" dirty="0"/>
              <a:t>calls the CPU-scheduling </a:t>
            </a:r>
            <a:r>
              <a:rPr lang="en-US" sz="2000" dirty="0" smtClean="0"/>
              <a:t>layer, which </a:t>
            </a:r>
            <a:r>
              <a:rPr lang="en-US" sz="2000" dirty="0"/>
              <a:t>is then passed to the hardware.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20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2.7.3 Microkernels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68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/>
              <a:t>We have already seen that as UNIX expanded, the kernel became </a:t>
            </a:r>
            <a:r>
              <a:rPr lang="en-US" sz="2000" dirty="0" smtClean="0"/>
              <a:t>large and </a:t>
            </a:r>
            <a:r>
              <a:rPr lang="en-US" sz="2000" dirty="0"/>
              <a:t>difficult to </a:t>
            </a:r>
            <a:r>
              <a:rPr lang="en-US" sz="2000" dirty="0" smtClean="0"/>
              <a:t>manage.</a:t>
            </a:r>
          </a:p>
          <a:p>
            <a:pPr algn="just"/>
            <a:r>
              <a:rPr lang="en-US" sz="2000" dirty="0"/>
              <a:t>University developed an </a:t>
            </a:r>
            <a:r>
              <a:rPr lang="en-US" sz="2000" dirty="0" smtClean="0"/>
              <a:t>operating </a:t>
            </a:r>
            <a:r>
              <a:rPr lang="en-US" sz="2000" dirty="0"/>
              <a:t>system called Mach that </a:t>
            </a:r>
            <a:r>
              <a:rPr lang="en-US" sz="2000" dirty="0" smtClean="0"/>
              <a:t>modularized the </a:t>
            </a:r>
            <a:r>
              <a:rPr lang="en-US" sz="2000" dirty="0"/>
              <a:t>kernel using the </a:t>
            </a:r>
            <a:r>
              <a:rPr lang="en-US" sz="2000" dirty="0" smtClean="0"/>
              <a:t>microkernel approach. </a:t>
            </a:r>
          </a:p>
          <a:p>
            <a:pPr algn="just"/>
            <a:r>
              <a:rPr lang="en-US" sz="2000" dirty="0" smtClean="0"/>
              <a:t>This method structures the operating system by removing all nonessential components from the kernel and implementing them as system and user level programs. The result is smaller kernel called microkernel. </a:t>
            </a:r>
          </a:p>
          <a:p>
            <a:pPr algn="just"/>
            <a:r>
              <a:rPr lang="en-US" sz="2000" dirty="0" smtClean="0"/>
              <a:t>Microkernel provides minimal process and memory management. </a:t>
            </a:r>
          </a:p>
          <a:p>
            <a:pPr algn="just"/>
            <a:r>
              <a:rPr lang="en-US" sz="2000" dirty="0"/>
              <a:t>The main function of the micro kernel is to provide a communication </a:t>
            </a:r>
            <a:r>
              <a:rPr lang="en-US" sz="2000" dirty="0" smtClean="0"/>
              <a:t>facility between </a:t>
            </a:r>
            <a:r>
              <a:rPr lang="en-US" sz="2000" dirty="0"/>
              <a:t>the client program and the various services that are also </a:t>
            </a:r>
            <a:r>
              <a:rPr lang="en-US" sz="2000" dirty="0" smtClean="0"/>
              <a:t>running in </a:t>
            </a:r>
            <a:r>
              <a:rPr lang="en-US" sz="2000" dirty="0"/>
              <a:t>user space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Advantages:</a:t>
            </a:r>
          </a:p>
          <a:p>
            <a:pPr algn="just"/>
            <a:r>
              <a:rPr lang="en-US" sz="2000" dirty="0" smtClean="0"/>
              <a:t>Easy to extend operating system.</a:t>
            </a:r>
          </a:p>
          <a:p>
            <a:pPr algn="just"/>
            <a:r>
              <a:rPr lang="en-US" sz="2000" dirty="0" smtClean="0"/>
              <a:t>Easy to port operating system from one hardware design to other.</a:t>
            </a:r>
          </a:p>
          <a:p>
            <a:pPr algn="just"/>
            <a:r>
              <a:rPr lang="en-US" sz="2000" dirty="0" smtClean="0"/>
              <a:t>It provides more security and reliability.</a:t>
            </a:r>
          </a:p>
          <a:p>
            <a:pPr marL="0" indent="0" algn="just">
              <a:buNone/>
            </a:pPr>
            <a:r>
              <a:rPr lang="en-US" sz="2000" dirty="0" smtClean="0"/>
              <a:t>Disadvantages</a:t>
            </a:r>
          </a:p>
          <a:p>
            <a:pPr algn="just"/>
            <a:r>
              <a:rPr lang="en-US" sz="2000" dirty="0" smtClean="0"/>
              <a:t> decreased performance due to increased system function overhead.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43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/>
          </a:bodyPr>
          <a:lstStyle/>
          <a:p>
            <a:r>
              <a:rPr lang="en-US" sz="2000" b="1" dirty="0"/>
              <a:t>2.7.4 </a:t>
            </a:r>
            <a:r>
              <a:rPr lang="en-US" sz="2000" b="1" dirty="0" smtClean="0"/>
              <a:t>Modules (modular approach)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5771"/>
            <a:ext cx="10515600" cy="493578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Perhaps the best current methodology for operating-system design </a:t>
            </a:r>
            <a:r>
              <a:rPr lang="en-US" sz="2000" dirty="0" smtClean="0"/>
              <a:t>involves using </a:t>
            </a:r>
            <a:r>
              <a:rPr lang="en-US" sz="2000" dirty="0"/>
              <a:t>object-oriented programming techniques to create a modular </a:t>
            </a:r>
            <a:r>
              <a:rPr lang="en-US" sz="2000" dirty="0" smtClean="0"/>
              <a:t>kernel.</a:t>
            </a:r>
          </a:p>
          <a:p>
            <a:pPr algn="just"/>
            <a:r>
              <a:rPr lang="en-US" sz="2000" dirty="0"/>
              <a:t>Here, the kernel has a set of core components and links in additional </a:t>
            </a:r>
            <a:r>
              <a:rPr lang="en-US" sz="2000" dirty="0" smtClean="0"/>
              <a:t>services either </a:t>
            </a:r>
            <a:r>
              <a:rPr lang="en-US" sz="2000" dirty="0"/>
              <a:t>during boot time or during run </a:t>
            </a:r>
            <a:r>
              <a:rPr lang="en-US" sz="2000" dirty="0" smtClean="0"/>
              <a:t>time.</a:t>
            </a:r>
          </a:p>
          <a:p>
            <a:pPr algn="just"/>
            <a:r>
              <a:rPr lang="en-US" sz="2000" dirty="0"/>
              <a:t>For example, the Solaris operating </a:t>
            </a:r>
            <a:r>
              <a:rPr lang="en-US" sz="2000" dirty="0" smtClean="0"/>
              <a:t>system structure</a:t>
            </a:r>
            <a:r>
              <a:rPr lang="en-US" sz="2000" dirty="0"/>
              <a:t>, shown in </a:t>
            </a:r>
            <a:r>
              <a:rPr lang="en-US" sz="2000" dirty="0" smtClean="0"/>
              <a:t>Figure, is </a:t>
            </a:r>
            <a:r>
              <a:rPr lang="en-US" sz="2000" dirty="0"/>
              <a:t>organized </a:t>
            </a:r>
            <a:r>
              <a:rPr lang="en-US" sz="2000" dirty="0" smtClean="0"/>
              <a:t>around </a:t>
            </a:r>
            <a:r>
              <a:rPr lang="en-US" sz="2000" dirty="0"/>
              <a:t>a core kernel with </a:t>
            </a:r>
            <a:r>
              <a:rPr lang="en-US" sz="2000" dirty="0" smtClean="0"/>
              <a:t>seven types </a:t>
            </a:r>
            <a:r>
              <a:rPr lang="en-US" sz="2000" dirty="0"/>
              <a:t>of loadable kernel modules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/>
              <a:t>Scheduling classes</a:t>
            </a:r>
          </a:p>
          <a:p>
            <a:pPr algn="just"/>
            <a:r>
              <a:rPr lang="en-US" sz="2000" dirty="0"/>
              <a:t>File systems</a:t>
            </a:r>
          </a:p>
          <a:p>
            <a:pPr algn="just"/>
            <a:r>
              <a:rPr lang="en-US" sz="2000" dirty="0"/>
              <a:t>Loadable system calls</a:t>
            </a:r>
          </a:p>
          <a:p>
            <a:pPr algn="just"/>
            <a:r>
              <a:rPr lang="en-US" sz="2000" dirty="0"/>
              <a:t>Executable formats</a:t>
            </a:r>
          </a:p>
          <a:p>
            <a:pPr algn="just"/>
            <a:r>
              <a:rPr lang="en-US" sz="2000" dirty="0"/>
              <a:t>STREAMS modules</a:t>
            </a:r>
          </a:p>
          <a:p>
            <a:pPr algn="just"/>
            <a:r>
              <a:rPr lang="en-US" sz="2000" dirty="0"/>
              <a:t>Miscellaneous</a:t>
            </a:r>
          </a:p>
          <a:p>
            <a:pPr algn="just"/>
            <a:r>
              <a:rPr lang="en-US" sz="2000" dirty="0"/>
              <a:t>Device and bus </a:t>
            </a:r>
            <a:r>
              <a:rPr lang="en-US" sz="2000" dirty="0" smtClean="0"/>
              <a:t>drivers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12" y="2992549"/>
            <a:ext cx="5022761" cy="330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9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194" y="0"/>
            <a:ext cx="10515600" cy="6909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0" y="592429"/>
            <a:ext cx="11578107" cy="668413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dirty="0" smtClean="0"/>
              <a:t>overall result </a:t>
            </a:r>
            <a:r>
              <a:rPr lang="en-US" sz="2000" dirty="0"/>
              <a:t>resembles a layered system in that each kernel section has </a:t>
            </a:r>
            <a:r>
              <a:rPr lang="en-US" sz="2000" dirty="0" smtClean="0"/>
              <a:t>defined, protected </a:t>
            </a:r>
            <a:r>
              <a:rPr lang="en-US" sz="2000" dirty="0"/>
              <a:t>interfaces; but it is more flexible than a layered system in that </a:t>
            </a:r>
            <a:r>
              <a:rPr lang="en-US" sz="2000" dirty="0" smtClean="0"/>
              <a:t>any module </a:t>
            </a:r>
            <a:r>
              <a:rPr lang="en-US" sz="2000" dirty="0"/>
              <a:t>can call any other </a:t>
            </a:r>
            <a:r>
              <a:rPr lang="en-US" sz="2000" dirty="0" smtClean="0"/>
              <a:t>module. </a:t>
            </a:r>
          </a:p>
          <a:p>
            <a:pPr algn="just"/>
            <a:r>
              <a:rPr lang="en-US" sz="2000" dirty="0"/>
              <a:t>Furthermore, the approach is like </a:t>
            </a:r>
            <a:r>
              <a:rPr lang="en-US" sz="2000" dirty="0" smtClean="0"/>
              <a:t>the microkernel </a:t>
            </a:r>
            <a:r>
              <a:rPr lang="en-US" sz="2000" dirty="0"/>
              <a:t>approach in that the primary module has only core </a:t>
            </a:r>
            <a:r>
              <a:rPr lang="en-US" sz="2000" dirty="0" smtClean="0"/>
              <a:t>functions and </a:t>
            </a:r>
            <a:r>
              <a:rPr lang="en-US" sz="2000" dirty="0"/>
              <a:t>knowledge of how to load and communicate with other modules; but </a:t>
            </a:r>
            <a:r>
              <a:rPr lang="en-US" sz="2000" dirty="0" smtClean="0"/>
              <a:t>it is </a:t>
            </a:r>
            <a:r>
              <a:rPr lang="en-US" sz="2000" dirty="0"/>
              <a:t>more efficient, because modules do not need to invoke message passing </a:t>
            </a:r>
            <a:r>
              <a:rPr lang="en-US" sz="2000" dirty="0" smtClean="0"/>
              <a:t>in order </a:t>
            </a:r>
            <a:r>
              <a:rPr lang="en-US" sz="2000" dirty="0"/>
              <a:t>to communicate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/>
              <a:t>The Apple Mac OS X </a:t>
            </a:r>
            <a:r>
              <a:rPr lang="en-US" sz="2000" dirty="0"/>
              <a:t>operating </a:t>
            </a:r>
            <a:r>
              <a:rPr lang="en-US" sz="2000" dirty="0" smtClean="0"/>
              <a:t>system in following figure </a:t>
            </a:r>
            <a:r>
              <a:rPr lang="en-US" sz="2000" dirty="0"/>
              <a:t>uses a hybrid structure. It is a </a:t>
            </a:r>
            <a:r>
              <a:rPr lang="en-US" sz="2000" dirty="0" smtClean="0"/>
              <a:t>layered system </a:t>
            </a:r>
            <a:r>
              <a:rPr lang="en-US" sz="2000" dirty="0"/>
              <a:t>in which one layer consists of the Mach </a:t>
            </a:r>
            <a:r>
              <a:rPr lang="en-US" sz="2000" dirty="0" smtClean="0"/>
              <a:t>microkernel. </a:t>
            </a:r>
          </a:p>
          <a:p>
            <a:pPr algn="just"/>
            <a:r>
              <a:rPr lang="en-US" sz="2000" dirty="0"/>
              <a:t>The top layers include application </a:t>
            </a:r>
            <a:r>
              <a:rPr lang="en-US" sz="2000" dirty="0" smtClean="0"/>
              <a:t>environments and </a:t>
            </a:r>
            <a:r>
              <a:rPr lang="en-US" sz="2000" dirty="0"/>
              <a:t>a set of services providing a graphical interface to </a:t>
            </a:r>
            <a:r>
              <a:rPr lang="en-US" sz="2000" dirty="0" smtClean="0"/>
              <a:t>applications. Below </a:t>
            </a:r>
            <a:r>
              <a:rPr lang="en-US" sz="2000" dirty="0"/>
              <a:t>these layers is the kernel environment, which consists primarily of </a:t>
            </a:r>
            <a:r>
              <a:rPr lang="en-US" sz="2000" dirty="0" smtClean="0"/>
              <a:t>the Mach </a:t>
            </a:r>
            <a:r>
              <a:rPr lang="en-US" sz="2000" dirty="0"/>
              <a:t>microkernel and the BSD kernel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Mach provides memory </a:t>
            </a:r>
            <a:r>
              <a:rPr lang="en-US" sz="2000" dirty="0" smtClean="0"/>
              <a:t>management; support </a:t>
            </a:r>
            <a:r>
              <a:rPr lang="en-US" sz="2000" dirty="0"/>
              <a:t>for remote procedure calls (RPCs) and </a:t>
            </a:r>
            <a:r>
              <a:rPr lang="en-US" sz="2000" dirty="0" err="1"/>
              <a:t>interprocess</a:t>
            </a:r>
            <a:r>
              <a:rPr lang="en-US" sz="2000" dirty="0"/>
              <a:t> </a:t>
            </a:r>
            <a:r>
              <a:rPr lang="en-US" sz="2000" dirty="0" smtClean="0"/>
              <a:t>communication (IPC</a:t>
            </a:r>
            <a:r>
              <a:rPr lang="en-US" sz="2000" dirty="0"/>
              <a:t>) facilities, including message </a:t>
            </a:r>
            <a:r>
              <a:rPr lang="en-US" sz="2000" dirty="0" smtClean="0"/>
              <a:t>passing.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smtClean="0"/>
              <a:t>BSD component </a:t>
            </a:r>
            <a:r>
              <a:rPr lang="en-US" sz="2000" dirty="0"/>
              <a:t>provides a BSD command line interface,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support </a:t>
            </a:r>
            <a:r>
              <a:rPr lang="en-US" sz="2000" dirty="0"/>
              <a:t>for </a:t>
            </a:r>
            <a:r>
              <a:rPr lang="en-US" sz="2000" dirty="0" smtClean="0"/>
              <a:t>networking and </a:t>
            </a:r>
            <a:r>
              <a:rPr lang="en-US" sz="2000" dirty="0"/>
              <a:t>file </a:t>
            </a:r>
            <a:r>
              <a:rPr lang="en-US" sz="2000" dirty="0" smtClean="0"/>
              <a:t>systems.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08" y="4232432"/>
            <a:ext cx="3889420" cy="30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0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318962"/>
            <a:ext cx="10515600" cy="58791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2.8 Virtual machine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906874"/>
            <a:ext cx="10515600" cy="595112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fundamental idea behind a </a:t>
            </a:r>
            <a:r>
              <a:rPr lang="en-US" sz="2000" dirty="0" smtClean="0"/>
              <a:t>virtual machine </a:t>
            </a:r>
            <a:r>
              <a:rPr lang="en-US" sz="2000" dirty="0"/>
              <a:t>is to abstract the hardware of a </a:t>
            </a:r>
            <a:r>
              <a:rPr lang="en-US" sz="2000" dirty="0" smtClean="0"/>
              <a:t>single </a:t>
            </a:r>
            <a:r>
              <a:rPr lang="en-US" sz="2000" dirty="0"/>
              <a:t>computer (the CPU, </a:t>
            </a:r>
            <a:r>
              <a:rPr lang="en-US" sz="2000" dirty="0" smtClean="0"/>
              <a:t>memory, disk </a:t>
            </a:r>
            <a:r>
              <a:rPr lang="en-US" sz="2000" dirty="0"/>
              <a:t>drives, network interface cards, and so forth) into several </a:t>
            </a:r>
            <a:r>
              <a:rPr lang="en-US" sz="2000" dirty="0" smtClean="0"/>
              <a:t>different execution </a:t>
            </a:r>
            <a:r>
              <a:rPr lang="en-US" sz="2000" dirty="0"/>
              <a:t>environments, thereby creating the illusion that each </a:t>
            </a:r>
            <a:r>
              <a:rPr lang="en-US" sz="2000" dirty="0" smtClean="0"/>
              <a:t>separate execution </a:t>
            </a:r>
            <a:r>
              <a:rPr lang="en-US" sz="2000" dirty="0"/>
              <a:t>environment is </a:t>
            </a:r>
            <a:r>
              <a:rPr lang="en-US" sz="2000" dirty="0" smtClean="0"/>
              <a:t>running </a:t>
            </a:r>
            <a:r>
              <a:rPr lang="en-US" sz="2000" dirty="0"/>
              <a:t>its own private </a:t>
            </a:r>
            <a:r>
              <a:rPr lang="en-US" sz="2000" dirty="0" smtClean="0"/>
              <a:t>computer. </a:t>
            </a:r>
          </a:p>
          <a:p>
            <a:pPr algn="just"/>
            <a:r>
              <a:rPr lang="en-US" sz="2000" dirty="0"/>
              <a:t>By using CPU </a:t>
            </a:r>
            <a:r>
              <a:rPr lang="en-US" sz="2000" dirty="0" smtClean="0"/>
              <a:t>scheduling </a:t>
            </a:r>
            <a:r>
              <a:rPr lang="en-US" sz="2000" dirty="0"/>
              <a:t>and virtual-memory </a:t>
            </a:r>
            <a:r>
              <a:rPr lang="en-US" sz="2000" dirty="0" smtClean="0"/>
              <a:t>techniques </a:t>
            </a:r>
            <a:r>
              <a:rPr lang="en-US" sz="2000" dirty="0"/>
              <a:t>an operating system can create the illusion that a </a:t>
            </a:r>
            <a:r>
              <a:rPr lang="en-US" sz="2000" dirty="0" smtClean="0"/>
              <a:t>process has </a:t>
            </a:r>
            <a:r>
              <a:rPr lang="en-US" sz="2000" dirty="0"/>
              <a:t>its own processor with its own (</a:t>
            </a:r>
            <a:r>
              <a:rPr lang="en-US" sz="2000" dirty="0" smtClean="0"/>
              <a:t>virtual</a:t>
            </a:r>
            <a:r>
              <a:rPr lang="en-US" sz="2000" dirty="0"/>
              <a:t>) </a:t>
            </a:r>
            <a:r>
              <a:rPr lang="en-US" sz="2000" dirty="0" smtClean="0"/>
              <a:t>memory. </a:t>
            </a:r>
          </a:p>
          <a:p>
            <a:pPr marL="0" indent="0" algn="just">
              <a:buNone/>
            </a:pPr>
            <a:r>
              <a:rPr lang="en-US" sz="2000" dirty="0" smtClean="0"/>
              <a:t>          system models (a) </a:t>
            </a:r>
            <a:r>
              <a:rPr lang="en-US" sz="2000" dirty="0" err="1" smtClean="0"/>
              <a:t>nonvirtual</a:t>
            </a:r>
            <a:r>
              <a:rPr lang="en-US" sz="2000" dirty="0" smtClean="0"/>
              <a:t> (b)virtual </a:t>
            </a:r>
            <a:endParaRPr lang="en-US" sz="2000" dirty="0"/>
          </a:p>
        </p:txBody>
      </p:sp>
      <p:pic>
        <p:nvPicPr>
          <p:cNvPr id="4" name="Picture 11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18" y="3443152"/>
            <a:ext cx="5370491" cy="37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80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Benefits of virtual machine</a:t>
            </a:r>
          </a:p>
          <a:p>
            <a:pPr algn="just"/>
            <a:r>
              <a:rPr lang="en-US" sz="2000" dirty="0"/>
              <a:t>One important advantage is that the host system is protected from </a:t>
            </a:r>
            <a:r>
              <a:rPr lang="en-US" sz="2000" dirty="0" smtClean="0"/>
              <a:t>the virtual </a:t>
            </a:r>
            <a:r>
              <a:rPr lang="en-US" sz="2000" dirty="0"/>
              <a:t>machines, just as the virtual machines are protected from each </a:t>
            </a:r>
            <a:r>
              <a:rPr lang="en-US" sz="2000" dirty="0" smtClean="0"/>
              <a:t>other. </a:t>
            </a:r>
            <a:r>
              <a:rPr lang="en-US" sz="2000" dirty="0"/>
              <a:t>Because each virtual </a:t>
            </a:r>
            <a:r>
              <a:rPr lang="en-US" sz="2000" dirty="0" smtClean="0"/>
              <a:t>machine is </a:t>
            </a:r>
            <a:r>
              <a:rPr lang="en-US" sz="2000" dirty="0"/>
              <a:t>completely isolated from all other virtual machines, there are no </a:t>
            </a:r>
            <a:r>
              <a:rPr lang="en-US" sz="2000" dirty="0" smtClean="0"/>
              <a:t>protection problems.</a:t>
            </a:r>
          </a:p>
          <a:p>
            <a:pPr algn="just"/>
            <a:r>
              <a:rPr lang="en-US" sz="2000" dirty="0"/>
              <a:t>A virtual-machine system is a perfect vehicle for </a:t>
            </a:r>
            <a:r>
              <a:rPr lang="en-US" sz="2000" dirty="0" smtClean="0"/>
              <a:t>operating-systems research </a:t>
            </a:r>
            <a:r>
              <a:rPr lang="en-US" sz="2000" dirty="0"/>
              <a:t>and </a:t>
            </a:r>
            <a:r>
              <a:rPr lang="en-US" sz="2000" dirty="0" smtClean="0"/>
              <a:t>development.</a:t>
            </a:r>
          </a:p>
          <a:p>
            <a:pPr algn="just"/>
            <a:r>
              <a:rPr lang="en-US" sz="2000" dirty="0"/>
              <a:t>Another advantage of virtual machines for developers is that </a:t>
            </a:r>
            <a:r>
              <a:rPr lang="en-US" sz="2000" dirty="0" smtClean="0"/>
              <a:t>multiple operating </a:t>
            </a:r>
            <a:r>
              <a:rPr lang="en-US" sz="2000" dirty="0"/>
              <a:t>systems can be running on the developer's workstation concurrently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A major advantage of virtual machines in production data-center use </a:t>
            </a:r>
            <a:r>
              <a:rPr lang="en-US" sz="2000" dirty="0" smtClean="0"/>
              <a:t>is system consolidation </a:t>
            </a:r>
            <a:r>
              <a:rPr lang="en-US" sz="2000" dirty="0"/>
              <a:t>which involves taking two or more separate </a:t>
            </a:r>
            <a:r>
              <a:rPr lang="en-US" sz="2000" dirty="0" smtClean="0"/>
              <a:t>systems and </a:t>
            </a:r>
            <a:r>
              <a:rPr lang="en-US" sz="2000" dirty="0"/>
              <a:t>running them in virtual machines on one </a:t>
            </a:r>
            <a:r>
              <a:rPr lang="en-US" sz="2000" dirty="0" smtClean="0"/>
              <a:t>system. </a:t>
            </a:r>
          </a:p>
          <a:p>
            <a:pPr algn="just"/>
            <a:r>
              <a:rPr lang="en-US" sz="2000" dirty="0" smtClean="0"/>
              <a:t>Switching between operating systems is easy and faster.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00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4"/>
          </a:xfrm>
        </p:spPr>
        <p:txBody>
          <a:bodyPr>
            <a:normAutofit/>
          </a:bodyPr>
          <a:lstStyle/>
          <a:p>
            <a:r>
              <a:rPr lang="en-US" sz="2000" b="1" dirty="0"/>
              <a:t>2.8.3 Simulation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4" y="92410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Simulation is one in </a:t>
            </a:r>
            <a:r>
              <a:rPr lang="en-US" sz="2000" dirty="0"/>
              <a:t>which the host system has </a:t>
            </a:r>
            <a:r>
              <a:rPr lang="en-US" sz="2000" dirty="0" smtClean="0"/>
              <a:t>one system </a:t>
            </a:r>
            <a:r>
              <a:rPr lang="en-US" sz="2000" dirty="0"/>
              <a:t>architecture and the guest system was compiled for a different architecture</a:t>
            </a:r>
            <a:r>
              <a:rPr lang="en-US" sz="2000" dirty="0" smtClean="0"/>
              <a:t>. </a:t>
            </a:r>
          </a:p>
          <a:p>
            <a:r>
              <a:rPr lang="en-US" sz="2000" dirty="0"/>
              <a:t>For example, suppose a company has replaced its outdated </a:t>
            </a:r>
            <a:r>
              <a:rPr lang="en-US" sz="2000" dirty="0" smtClean="0"/>
              <a:t>computer system </a:t>
            </a:r>
            <a:r>
              <a:rPr lang="en-US" sz="2000" dirty="0"/>
              <a:t>with a new system but would like to continue to run certain </a:t>
            </a:r>
            <a:r>
              <a:rPr lang="en-US" sz="2000" dirty="0" smtClean="0"/>
              <a:t>important programs </a:t>
            </a:r>
            <a:r>
              <a:rPr lang="en-US" sz="2000" dirty="0"/>
              <a:t>that were compiled for the old </a:t>
            </a:r>
            <a:r>
              <a:rPr lang="en-US" sz="2000" dirty="0" smtClean="0"/>
              <a:t>system.</a:t>
            </a:r>
          </a:p>
          <a:p>
            <a:r>
              <a:rPr lang="en-US" sz="2000" dirty="0"/>
              <a:t>The programs could be </a:t>
            </a:r>
            <a:r>
              <a:rPr lang="en-US" sz="2000" dirty="0" smtClean="0"/>
              <a:t>run in </a:t>
            </a:r>
            <a:r>
              <a:rPr lang="en-US" sz="2000" dirty="0"/>
              <a:t>an </a:t>
            </a:r>
            <a:r>
              <a:rPr lang="en-US" sz="2000" dirty="0" smtClean="0"/>
              <a:t>emulator </a:t>
            </a:r>
            <a:r>
              <a:rPr lang="en-US" sz="2000" dirty="0"/>
              <a:t>that translates each of the outdated system's instructions </a:t>
            </a:r>
            <a:r>
              <a:rPr lang="en-US" sz="2000" dirty="0" smtClean="0"/>
              <a:t>into the </a:t>
            </a:r>
            <a:r>
              <a:rPr lang="en-US" sz="2000" dirty="0"/>
              <a:t>native instruction set of the new </a:t>
            </a:r>
            <a:r>
              <a:rPr lang="en-US" sz="2000" dirty="0" smtClean="0"/>
              <a:t>system.</a:t>
            </a:r>
          </a:p>
          <a:p>
            <a:r>
              <a:rPr lang="en-US" sz="2000" dirty="0"/>
              <a:t>Emulation can increase the life </a:t>
            </a:r>
            <a:r>
              <a:rPr lang="en-US" sz="2000" dirty="0" smtClean="0"/>
              <a:t>of programs </a:t>
            </a:r>
            <a:r>
              <a:rPr lang="en-US" sz="2000" dirty="0"/>
              <a:t>and allow us to explore old architectures without having an </a:t>
            </a:r>
            <a:r>
              <a:rPr lang="en-US" sz="2000" dirty="0" smtClean="0"/>
              <a:t>actual old </a:t>
            </a:r>
            <a:r>
              <a:rPr lang="en-US" sz="2000" dirty="0"/>
              <a:t>machine, but its major challenge is </a:t>
            </a:r>
            <a:r>
              <a:rPr lang="en-US" sz="2000" dirty="0" smtClean="0"/>
              <a:t>performance.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2.8.5 Implementation of virtual machine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7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Although the virtual-machine concept is </a:t>
            </a:r>
            <a:r>
              <a:rPr lang="en-US" sz="2000" dirty="0" smtClean="0"/>
              <a:t>useful </a:t>
            </a:r>
            <a:r>
              <a:rPr lang="en-US" sz="2000" dirty="0"/>
              <a:t>it is difficult to implement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underlying machine typically has two </a:t>
            </a:r>
            <a:r>
              <a:rPr lang="en-US" sz="2000" dirty="0" smtClean="0"/>
              <a:t>modes (</a:t>
            </a:r>
            <a:r>
              <a:rPr lang="en-US" sz="2000" dirty="0" err="1" smtClean="0"/>
              <a:t>i</a:t>
            </a:r>
            <a:r>
              <a:rPr lang="en-US" sz="2000" dirty="0" smtClean="0"/>
              <a:t>) user mode and (ii) kernel mode.</a:t>
            </a:r>
          </a:p>
          <a:p>
            <a:r>
              <a:rPr lang="en-US" sz="2000" dirty="0"/>
              <a:t>The virtual-machine software can run in kernel mode, </a:t>
            </a:r>
            <a:r>
              <a:rPr lang="en-US" sz="2000" dirty="0" smtClean="0"/>
              <a:t>since it </a:t>
            </a:r>
            <a:r>
              <a:rPr lang="en-US" sz="2000" dirty="0"/>
              <a:t>is the operating </a:t>
            </a:r>
            <a:r>
              <a:rPr lang="en-US" sz="2000" dirty="0" smtClean="0"/>
              <a:t>system. </a:t>
            </a:r>
            <a:r>
              <a:rPr lang="en-US" sz="2000" dirty="0"/>
              <a:t>The virtual machine itself can execute in only </a:t>
            </a:r>
            <a:r>
              <a:rPr lang="en-US" sz="2000" dirty="0" smtClean="0"/>
              <a:t>user mode.</a:t>
            </a:r>
          </a:p>
          <a:p>
            <a:r>
              <a:rPr lang="en-US" sz="2000" dirty="0"/>
              <a:t>Consequently, we must have a virtual user mode and a virtual </a:t>
            </a:r>
            <a:r>
              <a:rPr lang="en-US" sz="2000" dirty="0" smtClean="0"/>
              <a:t>kernel mode</a:t>
            </a:r>
            <a:r>
              <a:rPr lang="en-US" sz="2000" dirty="0"/>
              <a:t>, both of which run in a physical user </a:t>
            </a:r>
            <a:r>
              <a:rPr lang="en-US" sz="2000" dirty="0" smtClean="0"/>
              <a:t>mode.</a:t>
            </a:r>
          </a:p>
          <a:p>
            <a:r>
              <a:rPr lang="en-US" sz="2000" dirty="0"/>
              <a:t>Those actions that cause </a:t>
            </a:r>
            <a:r>
              <a:rPr lang="en-US" sz="2000" dirty="0" smtClean="0"/>
              <a:t>a transfer </a:t>
            </a:r>
            <a:r>
              <a:rPr lang="en-US" sz="2000" dirty="0"/>
              <a:t>from user mode to kernel mode on a real </a:t>
            </a:r>
            <a:r>
              <a:rPr lang="en-US" sz="2000" dirty="0" smtClean="0"/>
              <a:t>machine </a:t>
            </a:r>
            <a:r>
              <a:rPr lang="en-US" sz="2000" dirty="0"/>
              <a:t>must also cause a </a:t>
            </a:r>
            <a:r>
              <a:rPr lang="en-US" sz="2000" dirty="0" smtClean="0"/>
              <a:t>transfer from </a:t>
            </a:r>
            <a:r>
              <a:rPr lang="en-US" sz="2000" dirty="0"/>
              <a:t>virtual user mode to virtual kernel mode on a virtual </a:t>
            </a:r>
            <a:r>
              <a:rPr lang="en-US" sz="2000" dirty="0" smtClean="0"/>
              <a:t>machine.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4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16880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Communications. There are many circumstances in which one </a:t>
            </a:r>
            <a:r>
              <a:rPr lang="en-US" sz="2000" dirty="0" smtClean="0"/>
              <a:t>process needs </a:t>
            </a:r>
            <a:r>
              <a:rPr lang="en-US" sz="2000" dirty="0"/>
              <a:t>to exchange information with another process. Such </a:t>
            </a:r>
            <a:r>
              <a:rPr lang="en-US" sz="2000" dirty="0" smtClean="0"/>
              <a:t>communication may </a:t>
            </a:r>
            <a:r>
              <a:rPr lang="en-US" sz="2000" dirty="0"/>
              <a:t>occur between processes that are executing on the same </a:t>
            </a:r>
            <a:r>
              <a:rPr lang="en-US" sz="2000" dirty="0" smtClean="0"/>
              <a:t>computer or </a:t>
            </a:r>
            <a:r>
              <a:rPr lang="en-US" sz="2000" dirty="0"/>
              <a:t>between processes that are executing on different computer </a:t>
            </a:r>
            <a:r>
              <a:rPr lang="en-US" sz="2000" dirty="0" smtClean="0"/>
              <a:t>systems tied </a:t>
            </a:r>
            <a:r>
              <a:rPr lang="en-US" sz="2000" dirty="0"/>
              <a:t>together by a computer network. Communications may be </a:t>
            </a:r>
            <a:r>
              <a:rPr lang="en-US" sz="2000" dirty="0" smtClean="0"/>
              <a:t>implemented via </a:t>
            </a:r>
            <a:r>
              <a:rPr lang="en-US" sz="2000" i="1" dirty="0"/>
              <a:t>shared </a:t>
            </a:r>
            <a:r>
              <a:rPr lang="en-US" sz="2000" i="1" dirty="0" smtClean="0"/>
              <a:t>memory </a:t>
            </a:r>
            <a:r>
              <a:rPr lang="en-US" sz="2000" dirty="0"/>
              <a:t>or through </a:t>
            </a:r>
            <a:r>
              <a:rPr lang="en-US" sz="2000" i="1" dirty="0"/>
              <a:t>message </a:t>
            </a:r>
            <a:r>
              <a:rPr lang="en-US" sz="2000" i="1" dirty="0" smtClean="0"/>
              <a:t>passing.</a:t>
            </a:r>
          </a:p>
          <a:p>
            <a:pPr algn="just"/>
            <a:r>
              <a:rPr lang="en-US" sz="2000" dirty="0"/>
              <a:t>Error detection. The operating system needs to be constantly aware </a:t>
            </a:r>
            <a:r>
              <a:rPr lang="en-US" sz="2000" dirty="0" smtClean="0"/>
              <a:t>of possible </a:t>
            </a:r>
            <a:r>
              <a:rPr lang="en-US" sz="2000" dirty="0"/>
              <a:t>errors. Errors may occur in the CPU and memory hardware (</a:t>
            </a:r>
            <a:r>
              <a:rPr lang="en-US" sz="2000" dirty="0" smtClean="0"/>
              <a:t>such as </a:t>
            </a:r>
            <a:r>
              <a:rPr lang="en-US" sz="2000" dirty="0"/>
              <a:t>a memory error or a power failure), in I/0 devices (such as a parity </a:t>
            </a:r>
            <a:r>
              <a:rPr lang="en-US" sz="2000" dirty="0" smtClean="0"/>
              <a:t>error on </a:t>
            </a:r>
            <a:r>
              <a:rPr lang="en-US" sz="2000" dirty="0"/>
              <a:t>tape, a connection failure on a network, or lack of paper in the printer</a:t>
            </a:r>
            <a:r>
              <a:rPr lang="en-US" sz="2000" dirty="0" smtClean="0"/>
              <a:t>), and </a:t>
            </a:r>
            <a:r>
              <a:rPr lang="en-US" sz="2000" dirty="0"/>
              <a:t>in the user program (such as an arithmetic overflow, an attempt </a:t>
            </a:r>
            <a:r>
              <a:rPr lang="en-US" sz="2000" dirty="0" smtClean="0"/>
              <a:t>to access </a:t>
            </a:r>
            <a:r>
              <a:rPr lang="en-US" sz="2000" dirty="0"/>
              <a:t>an illegal memory </a:t>
            </a:r>
            <a:r>
              <a:rPr lang="en-US" sz="2000" dirty="0" smtClean="0"/>
              <a:t>location). </a:t>
            </a:r>
            <a:r>
              <a:rPr lang="en-US" sz="2000" dirty="0"/>
              <a:t>For </a:t>
            </a:r>
            <a:r>
              <a:rPr lang="en-US" sz="2000" dirty="0" smtClean="0"/>
              <a:t>each type </a:t>
            </a:r>
            <a:r>
              <a:rPr lang="en-US" sz="2000" dirty="0"/>
              <a:t>of error, the operating system should take the appropriate action </a:t>
            </a:r>
            <a:r>
              <a:rPr lang="en-US" sz="2000" dirty="0" smtClean="0"/>
              <a:t>to ensure </a:t>
            </a:r>
            <a:r>
              <a:rPr lang="en-US" sz="2000" dirty="0"/>
              <a:t>correct and consistent </a:t>
            </a:r>
            <a:r>
              <a:rPr lang="en-US" sz="2000" dirty="0" smtClean="0"/>
              <a:t>computing.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0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70"/>
            <a:ext cx="10515600" cy="47200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2.8.6 Examples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566672"/>
            <a:ext cx="1160386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2.8.6.1 </a:t>
            </a:r>
            <a:r>
              <a:rPr lang="en-US" sz="2000" b="1" dirty="0" err="1" smtClean="0"/>
              <a:t>Vmware</a:t>
            </a:r>
            <a:r>
              <a:rPr lang="en-US" sz="2000" b="1" dirty="0" smtClean="0"/>
              <a:t> </a:t>
            </a:r>
          </a:p>
          <a:p>
            <a:pPr algn="just"/>
            <a:r>
              <a:rPr lang="en-US" sz="2000" dirty="0" err="1" smtClean="0"/>
              <a:t>Vmware</a:t>
            </a:r>
            <a:r>
              <a:rPr lang="en-US" sz="2000" dirty="0" smtClean="0"/>
              <a:t> Workstation </a:t>
            </a:r>
            <a:r>
              <a:rPr lang="en-US" sz="2000" dirty="0"/>
              <a:t>runs as an application on a host operating system such as </a:t>
            </a:r>
            <a:r>
              <a:rPr lang="en-US" sz="2000" dirty="0" smtClean="0"/>
              <a:t>Windows or </a:t>
            </a:r>
            <a:r>
              <a:rPr lang="en-US" sz="2000" dirty="0"/>
              <a:t>Linux and allows this host system to concurrently run several different </a:t>
            </a:r>
            <a:r>
              <a:rPr lang="en-US" sz="2000" dirty="0" smtClean="0"/>
              <a:t>guest operating </a:t>
            </a:r>
            <a:r>
              <a:rPr lang="en-US" sz="2000" dirty="0"/>
              <a:t>systems as independent virtual machines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The architecture of such a system is shown in Figure 2.19. In this </a:t>
            </a:r>
            <a:r>
              <a:rPr lang="en-US" sz="2000" dirty="0" smtClean="0"/>
              <a:t>scenario, Linux </a:t>
            </a:r>
            <a:r>
              <a:rPr lang="en-US" sz="2000" dirty="0"/>
              <a:t>is running as the host operating system; and FreeBSD, Windows NT, </a:t>
            </a:r>
            <a:r>
              <a:rPr lang="en-US" sz="2000" dirty="0" smtClean="0"/>
              <a:t>and Windows </a:t>
            </a:r>
            <a:r>
              <a:rPr lang="en-US" sz="2000" dirty="0"/>
              <a:t>XP are </a:t>
            </a:r>
            <a:r>
              <a:rPr lang="en-US" sz="2000" dirty="0" smtClean="0"/>
              <a:t>running </a:t>
            </a:r>
            <a:r>
              <a:rPr lang="en-US" sz="2000" dirty="0"/>
              <a:t>as guest operating systems.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virtualization layer </a:t>
            </a:r>
            <a:r>
              <a:rPr lang="en-US" sz="2000" dirty="0" smtClean="0"/>
              <a:t>is the </a:t>
            </a:r>
            <a:r>
              <a:rPr lang="en-US" sz="2000" dirty="0"/>
              <a:t>heart of VMware, as it abstracts the physical hardware into isolated </a:t>
            </a:r>
            <a:r>
              <a:rPr lang="en-US" sz="2000" dirty="0" smtClean="0"/>
              <a:t>virtual machines </a:t>
            </a:r>
            <a:r>
              <a:rPr lang="en-US" sz="2000" dirty="0"/>
              <a:t>running as guest operating systems. Each virtual machine has </a:t>
            </a:r>
            <a:r>
              <a:rPr lang="en-US" sz="2000" dirty="0" smtClean="0"/>
              <a:t>its own </a:t>
            </a:r>
            <a:r>
              <a:rPr lang="en-US" sz="2000" dirty="0"/>
              <a:t>virtual CPU, memory, disk drives, network interfaces, and so forth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4" y="3490174"/>
            <a:ext cx="7289442" cy="336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US" sz="2000" b="1" dirty="0"/>
              <a:t>2.8.6.2 The Java Virtual Machine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1376"/>
            <a:ext cx="10515600" cy="585662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Java is a popular object-oriented programming language introduced by </a:t>
            </a:r>
            <a:r>
              <a:rPr lang="en-US" sz="2000" dirty="0" smtClean="0"/>
              <a:t>Sun Microsystems </a:t>
            </a:r>
            <a:r>
              <a:rPr lang="en-US" sz="2000" dirty="0"/>
              <a:t>in </a:t>
            </a:r>
            <a:r>
              <a:rPr lang="en-US" sz="2000" dirty="0" smtClean="0"/>
              <a:t>1995. </a:t>
            </a:r>
          </a:p>
          <a:p>
            <a:pPr algn="just"/>
            <a:r>
              <a:rPr lang="en-US" sz="2000" dirty="0"/>
              <a:t>Java objects are specified with the class construct; a Java </a:t>
            </a:r>
            <a:r>
              <a:rPr lang="en-US" sz="2000" dirty="0" smtClean="0"/>
              <a:t>program consists </a:t>
            </a:r>
            <a:r>
              <a:rPr lang="en-US" sz="2000" dirty="0"/>
              <a:t>of one or more classes. For each Java class, the compiler </a:t>
            </a:r>
            <a:r>
              <a:rPr lang="en-US" sz="2000" dirty="0" smtClean="0"/>
              <a:t>produces an </a:t>
            </a:r>
            <a:r>
              <a:rPr lang="en-US" sz="2000" dirty="0"/>
              <a:t>architecture-neutral </a:t>
            </a:r>
            <a:r>
              <a:rPr lang="en-US" sz="2000" dirty="0" err="1"/>
              <a:t>bytecode</a:t>
            </a:r>
            <a:r>
              <a:rPr lang="en-US" sz="2000" dirty="0"/>
              <a:t> output (.class) file that will run on </a:t>
            </a:r>
            <a:r>
              <a:rPr lang="en-US" sz="2000" dirty="0" smtClean="0"/>
              <a:t>any implementation </a:t>
            </a:r>
            <a:r>
              <a:rPr lang="en-US" sz="2000" dirty="0"/>
              <a:t>of the JVM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It consist of mainly two components </a:t>
            </a:r>
            <a:r>
              <a:rPr lang="en-US" sz="2000" dirty="0" err="1" smtClean="0"/>
              <a:t>I,e</a:t>
            </a:r>
            <a:r>
              <a:rPr lang="en-US" sz="2000" dirty="0" smtClean="0"/>
              <a:t> class loader and java interpreter.</a:t>
            </a:r>
          </a:p>
          <a:p>
            <a:pPr algn="just"/>
            <a:r>
              <a:rPr lang="en-US" sz="2000" dirty="0"/>
              <a:t>The class loader loads the compiled . </a:t>
            </a:r>
            <a:r>
              <a:rPr lang="en-US" sz="2000" dirty="0" smtClean="0"/>
              <a:t>Class files </a:t>
            </a:r>
            <a:r>
              <a:rPr lang="en-US" sz="2000" dirty="0"/>
              <a:t>from both the Java program and the Java API for execution by the </a:t>
            </a:r>
            <a:r>
              <a:rPr lang="en-US" sz="2000" dirty="0" smtClean="0"/>
              <a:t>Java interpreter.</a:t>
            </a:r>
          </a:p>
          <a:p>
            <a:pPr algn="just"/>
            <a:r>
              <a:rPr lang="en-US" sz="2000" dirty="0"/>
              <a:t>After a class is loaded, the verifier checks that the . class file </a:t>
            </a:r>
            <a:r>
              <a:rPr lang="en-US" sz="2000" dirty="0" smtClean="0"/>
              <a:t>is valid </a:t>
            </a:r>
            <a:r>
              <a:rPr lang="en-US" sz="2000" dirty="0"/>
              <a:t>Java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. </a:t>
            </a:r>
          </a:p>
          <a:p>
            <a:pPr algn="just"/>
            <a:r>
              <a:rPr lang="en-US" sz="2000" dirty="0"/>
              <a:t>Java interpreter interprets the </a:t>
            </a:r>
            <a:r>
              <a:rPr lang="en-US" sz="2000" dirty="0" err="1"/>
              <a:t>bytecode</a:t>
            </a:r>
            <a:r>
              <a:rPr lang="en-US" sz="2000" dirty="0"/>
              <a:t> operations one at a time. A </a:t>
            </a:r>
            <a:r>
              <a:rPr lang="en-US" sz="2000" dirty="0" smtClean="0"/>
              <a:t>faster software </a:t>
            </a:r>
            <a:r>
              <a:rPr lang="en-US" sz="2000" dirty="0"/>
              <a:t>technique is to use a just-in-time (JIT) </a:t>
            </a:r>
            <a:r>
              <a:rPr lang="en-US" sz="2000" dirty="0" smtClean="0"/>
              <a:t>compiler which converts </a:t>
            </a:r>
            <a:r>
              <a:rPr lang="en-US" sz="2000" dirty="0" err="1" smtClean="0"/>
              <a:t>bytecode</a:t>
            </a:r>
            <a:r>
              <a:rPr lang="en-US" sz="2000" dirty="0" smtClean="0"/>
              <a:t> into native machine language.</a:t>
            </a:r>
          </a:p>
          <a:p>
            <a:pPr algn="just"/>
            <a:r>
              <a:rPr lang="en-US" sz="2000" dirty="0"/>
              <a:t>The JVM also automatically manages memory by </a:t>
            </a:r>
            <a:r>
              <a:rPr lang="en-US" sz="2000" dirty="0" smtClean="0"/>
              <a:t>performing garbage collection.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02" y="4816699"/>
            <a:ext cx="5138671" cy="204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9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94015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Another set of operating-system functions exists not for helping the </a:t>
            </a:r>
            <a:r>
              <a:rPr lang="en-US" sz="2000" dirty="0" smtClean="0"/>
              <a:t>user but </a:t>
            </a:r>
            <a:r>
              <a:rPr lang="en-US" sz="2000" dirty="0"/>
              <a:t>rather for ensuring the efficient operation of the system </a:t>
            </a:r>
            <a:r>
              <a:rPr lang="en-US" sz="2000" dirty="0" smtClean="0"/>
              <a:t>itself.</a:t>
            </a:r>
          </a:p>
          <a:p>
            <a:pPr algn="just"/>
            <a:r>
              <a:rPr lang="en-US" sz="2000" dirty="0"/>
              <a:t>Resource </a:t>
            </a:r>
            <a:r>
              <a:rPr lang="en-US" sz="2000" dirty="0" smtClean="0"/>
              <a:t>allocation: </a:t>
            </a:r>
            <a:r>
              <a:rPr lang="en-US" sz="2000" dirty="0"/>
              <a:t>When there are </a:t>
            </a:r>
            <a:r>
              <a:rPr lang="en-US" sz="2000" dirty="0" smtClean="0"/>
              <a:t>multiple users or multiple jobs running </a:t>
            </a:r>
            <a:r>
              <a:rPr lang="en-US" sz="2000" dirty="0"/>
              <a:t>at the </a:t>
            </a:r>
            <a:r>
              <a:rPr lang="en-US" sz="2000" dirty="0" smtClean="0"/>
              <a:t>same time</a:t>
            </a:r>
            <a:r>
              <a:rPr lang="en-US" sz="2000" dirty="0"/>
              <a:t>, resources must be allocated to each of </a:t>
            </a:r>
            <a:r>
              <a:rPr lang="en-US" sz="2000" dirty="0" smtClean="0"/>
              <a:t>them. Many different </a:t>
            </a:r>
            <a:r>
              <a:rPr lang="en-US" sz="2000" dirty="0"/>
              <a:t>-types of resources are managed by the operating </a:t>
            </a:r>
            <a:r>
              <a:rPr lang="en-US" sz="2000" dirty="0" smtClean="0"/>
              <a:t>system such </a:t>
            </a:r>
            <a:r>
              <a:rPr lang="en-US" sz="2000" dirty="0"/>
              <a:t>as CPU cycles, main memory, and file </a:t>
            </a:r>
            <a:r>
              <a:rPr lang="en-US" sz="2000" dirty="0" smtClean="0"/>
              <a:t>storage. </a:t>
            </a:r>
          </a:p>
          <a:p>
            <a:pPr algn="just"/>
            <a:r>
              <a:rPr lang="en-US" sz="2000" dirty="0" smtClean="0"/>
              <a:t>Accounting: we want to keep track of which users use how much and what kinds of computer </a:t>
            </a:r>
            <a:r>
              <a:rPr lang="en-US" sz="2000" dirty="0"/>
              <a:t>resources. This record keeping may be used </a:t>
            </a:r>
            <a:r>
              <a:rPr lang="en-US" sz="2000" dirty="0" smtClean="0"/>
              <a:t>for accounting </a:t>
            </a:r>
            <a:r>
              <a:rPr lang="en-US" sz="2000" dirty="0"/>
              <a:t>or simply for accumulating </a:t>
            </a:r>
            <a:r>
              <a:rPr lang="en-US" sz="2000" dirty="0" smtClean="0"/>
              <a:t>usage statistics.</a:t>
            </a:r>
            <a:endParaRPr lang="en-US" sz="2000" dirty="0"/>
          </a:p>
          <a:p>
            <a:pPr algn="just"/>
            <a:r>
              <a:rPr lang="en-US" sz="2000" dirty="0"/>
              <a:t>Security of the system from outsiders is </a:t>
            </a:r>
            <a:r>
              <a:rPr lang="en-US" sz="2000" dirty="0" smtClean="0"/>
              <a:t>also important</a:t>
            </a:r>
            <a:r>
              <a:rPr lang="en-US" sz="2000" dirty="0"/>
              <a:t>. Such security starts with requiring each user to </a:t>
            </a:r>
            <a:r>
              <a:rPr lang="en-US" sz="2000" dirty="0" smtClean="0"/>
              <a:t>authenticate himself </a:t>
            </a:r>
            <a:r>
              <a:rPr lang="en-US" sz="2000" dirty="0"/>
              <a:t>or herself to the system, usually by means of a password, to </a:t>
            </a:r>
            <a:r>
              <a:rPr lang="en-US" sz="2000" dirty="0" smtClean="0"/>
              <a:t>gain access </a:t>
            </a:r>
            <a:r>
              <a:rPr lang="en-US" sz="2000" dirty="0"/>
              <a:t>to system </a:t>
            </a:r>
            <a:r>
              <a:rPr lang="en-US" sz="2000" dirty="0" smtClean="0"/>
              <a:t>resources.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37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2.3 system call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1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System calls provide an interface to the services made available by an </a:t>
            </a:r>
            <a:r>
              <a:rPr lang="en-US" sz="2000" dirty="0" smtClean="0"/>
              <a:t>operating system</a:t>
            </a:r>
            <a:r>
              <a:rPr lang="en-US" sz="2000" dirty="0"/>
              <a:t>. These calls are generally available as routines written in C </a:t>
            </a:r>
            <a:r>
              <a:rPr lang="en-US" sz="2000" dirty="0" smtClean="0"/>
              <a:t>and C++.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System call sequence to copy the contents of one file to another </a:t>
            </a:r>
            <a:r>
              <a:rPr lang="en-US" sz="2000" dirty="0" smtClean="0">
                <a:ea typeface="ＭＳ Ｐゴシック" panose="020B0600070205080204" pitchFamily="34" charset="-128"/>
              </a:rPr>
              <a:t>file.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06" y="2311757"/>
            <a:ext cx="6139622" cy="416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6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646"/>
            <a:ext cx="10515600" cy="552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734096"/>
            <a:ext cx="10515600" cy="5657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ea typeface="ＭＳ Ｐゴシック" panose="020B0600070205080204" pitchFamily="34" charset="-128"/>
              </a:rPr>
              <a:t>Application programming interface(API) : </a:t>
            </a:r>
            <a:r>
              <a:rPr lang="en-US" sz="2000" dirty="0" smtClean="0"/>
              <a:t>specifies </a:t>
            </a:r>
            <a:r>
              <a:rPr lang="en-US" sz="2000" dirty="0"/>
              <a:t>a set of </a:t>
            </a:r>
            <a:r>
              <a:rPr lang="en-US" sz="2000" dirty="0" smtClean="0"/>
              <a:t>functions that are available to application programmer, </a:t>
            </a:r>
            <a:r>
              <a:rPr lang="en-US" sz="2000" dirty="0"/>
              <a:t>including the parameters that are passed to </a:t>
            </a:r>
            <a:r>
              <a:rPr lang="en-US" sz="2000" dirty="0" smtClean="0"/>
              <a:t>each function </a:t>
            </a:r>
            <a:r>
              <a:rPr lang="en-US" sz="2000" dirty="0"/>
              <a:t>and the return values the programmer can </a:t>
            </a:r>
            <a:r>
              <a:rPr lang="en-US" sz="2000" dirty="0" smtClean="0"/>
              <a:t>expect.</a:t>
            </a:r>
            <a:endParaRPr lang="en-US" sz="2000" b="1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smtClean="0">
                <a:ea typeface="ＭＳ Ｐゴシック" panose="020B0600070205080204" pitchFamily="34" charset="-128"/>
              </a:rPr>
              <a:t>Example </a:t>
            </a:r>
            <a:r>
              <a:rPr lang="en-US" sz="2000" b="1" dirty="0">
                <a:ea typeface="ＭＳ Ｐゴシック" panose="020B0600070205080204" pitchFamily="34" charset="-128"/>
              </a:rPr>
              <a:t>of Standard </a:t>
            </a:r>
            <a:r>
              <a:rPr lang="en-US" sz="2000" b="1" dirty="0" smtClean="0">
                <a:ea typeface="ＭＳ Ｐゴシック" panose="020B0600070205080204" pitchFamily="34" charset="-128"/>
              </a:rPr>
              <a:t>API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Consider the </a:t>
            </a:r>
            <a:r>
              <a:rPr lang="en-US" sz="2000" dirty="0" err="1">
                <a:ea typeface="ＭＳ Ｐゴシック" panose="020B0600070205080204" pitchFamily="34" charset="-128"/>
              </a:rPr>
              <a:t>ReadFile</a:t>
            </a:r>
            <a:r>
              <a:rPr lang="en-US" sz="2000" dirty="0">
                <a:ea typeface="ＭＳ Ｐゴシック" panose="020B0600070205080204" pitchFamily="34" charset="-128"/>
              </a:rPr>
              <a:t>() function in the</a:t>
            </a:r>
          </a:p>
          <a:p>
            <a:r>
              <a:rPr lang="en-US" sz="2000" dirty="0">
                <a:ea typeface="ＭＳ Ｐゴシック" panose="020B0600070205080204" pitchFamily="34" charset="-128"/>
              </a:rPr>
              <a:t>Win32 API—a function for reading from a </a:t>
            </a:r>
            <a:r>
              <a:rPr lang="en-US" sz="2000" dirty="0" smtClean="0">
                <a:ea typeface="ＭＳ Ｐゴシック" panose="020B0600070205080204" pitchFamily="34" charset="-128"/>
              </a:rPr>
              <a:t>file</a:t>
            </a:r>
          </a:p>
          <a:p>
            <a:pPr marL="0" indent="0">
              <a:buNone/>
            </a:pPr>
            <a:endParaRPr lang="en-US" sz="2000" dirty="0" smtClean="0">
              <a:ea typeface="ＭＳ Ｐゴシック" panose="020B0600070205080204" pitchFamily="34" charset="-128"/>
            </a:endParaRPr>
          </a:p>
          <a:p>
            <a:endParaRPr 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000" dirty="0" smtClean="0">
              <a:ea typeface="ＭＳ Ｐゴシック" panose="020B0600070205080204" pitchFamily="34" charset="-128"/>
            </a:endParaRPr>
          </a:p>
          <a:p>
            <a:endParaRPr lang="en-US" sz="2000" dirty="0">
              <a:ea typeface="ＭＳ Ｐゴシック" panose="020B0600070205080204" pitchFamily="34" charset="-128"/>
            </a:endParaRPr>
          </a:p>
          <a:p>
            <a:endParaRPr lang="en-US" sz="2000" dirty="0" smtClean="0">
              <a:ea typeface="ＭＳ Ｐゴシック" panose="020B0600070205080204" pitchFamily="34" charset="-128"/>
            </a:endParaRPr>
          </a:p>
          <a:p>
            <a:endParaRPr lang="en-US" sz="2000" dirty="0" smtClean="0">
              <a:ea typeface="ＭＳ Ｐゴシック" panose="020B0600070205080204" pitchFamily="34" charset="-128"/>
            </a:endParaRPr>
          </a:p>
          <a:p>
            <a:r>
              <a:rPr lang="en-US" sz="2000" dirty="0" smtClean="0">
                <a:ea typeface="ＭＳ Ｐゴシック" panose="020B0600070205080204" pitchFamily="34" charset="-128"/>
              </a:rPr>
              <a:t>A </a:t>
            </a:r>
            <a:r>
              <a:rPr lang="en-US" sz="2000" dirty="0">
                <a:ea typeface="ＭＳ Ｐゴシック" panose="020B0600070205080204" pitchFamily="34" charset="-128"/>
              </a:rPr>
              <a:t>description of the parameters passed to </a:t>
            </a:r>
            <a:r>
              <a:rPr lang="en-US" sz="2000" dirty="0" err="1">
                <a:ea typeface="ＭＳ Ｐゴシック" panose="020B0600070205080204" pitchFamily="34" charset="-128"/>
              </a:rPr>
              <a:t>ReadFile</a:t>
            </a:r>
            <a:r>
              <a:rPr lang="en-US" sz="2000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HANDLE file—the file to be read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LPVOID buffer—a buffer where the data will be read into and written from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DWORD </a:t>
            </a:r>
            <a:r>
              <a:rPr lang="en-US" sz="2000" dirty="0" err="1">
                <a:ea typeface="ＭＳ Ｐゴシック" panose="020B0600070205080204" pitchFamily="34" charset="-128"/>
              </a:rPr>
              <a:t>bytesToRead</a:t>
            </a:r>
            <a:r>
              <a:rPr lang="en-US" sz="2000" dirty="0">
                <a:ea typeface="ＭＳ Ｐゴシック" panose="020B0600070205080204" pitchFamily="34" charset="-128"/>
              </a:rPr>
              <a:t>—the number of bytes to be read into the buffer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LPDWORD </a:t>
            </a:r>
            <a:r>
              <a:rPr lang="en-US" sz="2000" dirty="0" err="1">
                <a:ea typeface="ＭＳ Ｐゴシック" panose="020B0600070205080204" pitchFamily="34" charset="-128"/>
              </a:rPr>
              <a:t>bytesRead</a:t>
            </a:r>
            <a:r>
              <a:rPr lang="en-US" sz="2000" dirty="0">
                <a:ea typeface="ＭＳ Ｐゴシック" panose="020B0600070205080204" pitchFamily="34" charset="-128"/>
              </a:rPr>
              <a:t>—the number of bytes read during the last read</a:t>
            </a:r>
          </a:p>
          <a:p>
            <a:pPr lvl="1"/>
            <a:r>
              <a:rPr lang="en-US" sz="2000" dirty="0">
                <a:ea typeface="ＭＳ Ｐゴシック" panose="020B0600070205080204" pitchFamily="34" charset="-128"/>
              </a:rPr>
              <a:t>LPOVERLAPPED </a:t>
            </a:r>
            <a:r>
              <a:rPr lang="en-US" sz="2000" dirty="0" err="1">
                <a:ea typeface="ＭＳ Ｐゴシック" panose="020B0600070205080204" pitchFamily="34" charset="-128"/>
              </a:rPr>
              <a:t>ovl</a:t>
            </a:r>
            <a:r>
              <a:rPr lang="en-US" sz="2000" dirty="0">
                <a:ea typeface="ＭＳ Ｐゴシック" panose="020B0600070205080204" pitchFamily="34" charset="-128"/>
              </a:rPr>
              <a:t>—indicates if overlapped I/O is being used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9628" r="1031" b="29379"/>
          <a:stretch>
            <a:fillRect/>
          </a:stretch>
        </p:blipFill>
        <p:spPr bwMode="auto">
          <a:xfrm>
            <a:off x="1006363" y="3150874"/>
            <a:ext cx="6732587" cy="2112963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92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relationship between an API, the system-call interface, and the </a:t>
            </a:r>
            <a:r>
              <a:rPr lang="en-US" sz="2000" dirty="0" smtClean="0"/>
              <a:t>operating </a:t>
            </a:r>
            <a:r>
              <a:rPr lang="en-US" sz="2000" dirty="0"/>
              <a:t>system is shown in Figure 2.6, which illustrates how the operating </a:t>
            </a:r>
            <a:r>
              <a:rPr lang="en-US" sz="2000" dirty="0" smtClean="0"/>
              <a:t>system handles </a:t>
            </a:r>
            <a:r>
              <a:rPr lang="en-US" sz="2000" dirty="0"/>
              <a:t>a user application invoking the open() system call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5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2279560"/>
            <a:ext cx="6614822" cy="391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6794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ea typeface="ＭＳ Ｐゴシック" panose="020B0600070205080204" pitchFamily="34" charset="-128"/>
              </a:rPr>
              <a:t>C program invoking </a:t>
            </a:r>
            <a:r>
              <a:rPr lang="en-US" sz="2000" dirty="0" err="1">
                <a:ea typeface="ＭＳ Ｐゴシック" panose="020B0600070205080204" pitchFamily="34" charset="-128"/>
              </a:rPr>
              <a:t>printf</a:t>
            </a:r>
            <a:r>
              <a:rPr lang="en-US" sz="2000" dirty="0">
                <a:ea typeface="ＭＳ Ｐゴシック" panose="020B0600070205080204" pitchFamily="34" charset="-128"/>
              </a:rPr>
              <a:t>() library call, which calls write() system </a:t>
            </a:r>
            <a:r>
              <a:rPr lang="en-US" sz="2000" dirty="0" smtClean="0">
                <a:ea typeface="ＭＳ Ｐゴシック" panose="020B0600070205080204" pitchFamily="34" charset="-128"/>
              </a:rPr>
              <a:t>call.</a:t>
            </a:r>
          </a:p>
          <a:p>
            <a:pPr marL="0" indent="0">
              <a:buNone/>
            </a:pPr>
            <a:endParaRPr 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2666" r="17346" b="1784"/>
          <a:stretch>
            <a:fillRect/>
          </a:stretch>
        </p:blipFill>
        <p:spPr bwMode="auto">
          <a:xfrm>
            <a:off x="2034862" y="1318721"/>
            <a:ext cx="4572000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2.4 Types of system calls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1301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System calls can be grouped </a:t>
            </a:r>
            <a:r>
              <a:rPr lang="en-US" sz="2000" dirty="0" smtClean="0"/>
              <a:t>roughly </a:t>
            </a:r>
            <a:r>
              <a:rPr lang="en-US" sz="2000" dirty="0"/>
              <a:t>six major </a:t>
            </a:r>
            <a:r>
              <a:rPr lang="en-US" sz="2000" dirty="0" smtClean="0"/>
              <a:t>categories:</a:t>
            </a:r>
          </a:p>
          <a:p>
            <a:r>
              <a:rPr lang="en-US" sz="2000" dirty="0" smtClean="0"/>
              <a:t>Process </a:t>
            </a:r>
            <a:r>
              <a:rPr lang="fr-FR" sz="2000" dirty="0" smtClean="0"/>
              <a:t>control</a:t>
            </a:r>
          </a:p>
          <a:p>
            <a:r>
              <a:rPr lang="fr-FR" sz="2000" dirty="0" smtClean="0"/>
              <a:t>file manipulation</a:t>
            </a:r>
            <a:endParaRPr lang="fr-FR" sz="2000" dirty="0"/>
          </a:p>
          <a:p>
            <a:r>
              <a:rPr lang="fr-FR" sz="2000" dirty="0" err="1" smtClean="0"/>
              <a:t>Device</a:t>
            </a:r>
            <a:r>
              <a:rPr lang="fr-FR" sz="2000" dirty="0" smtClean="0"/>
              <a:t> manipulation</a:t>
            </a:r>
          </a:p>
          <a:p>
            <a:r>
              <a:rPr lang="fr-FR" sz="2000" dirty="0" smtClean="0"/>
              <a:t>information maintenance</a:t>
            </a:r>
            <a:endParaRPr lang="fr-FR" sz="2000" dirty="0"/>
          </a:p>
          <a:p>
            <a:r>
              <a:rPr lang="en-US" sz="2000" dirty="0" smtClean="0"/>
              <a:t>Communication</a:t>
            </a:r>
          </a:p>
          <a:p>
            <a:r>
              <a:rPr lang="en-US" sz="2000" dirty="0" smtClean="0"/>
              <a:t>Protection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9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3197</Words>
  <Application>Microsoft Office PowerPoint</Application>
  <PresentationFormat>Widescreen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Office Theme</vt:lpstr>
      <vt:lpstr>System structure </vt:lpstr>
      <vt:lpstr>Continued….</vt:lpstr>
      <vt:lpstr>Continued….</vt:lpstr>
      <vt:lpstr>Continued…</vt:lpstr>
      <vt:lpstr>2.3 system call</vt:lpstr>
      <vt:lpstr>Continued….</vt:lpstr>
      <vt:lpstr>Continued…</vt:lpstr>
      <vt:lpstr>PowerPoint Presentation</vt:lpstr>
      <vt:lpstr>2.4 Types of system calls</vt:lpstr>
      <vt:lpstr>Continued… </vt:lpstr>
      <vt:lpstr>Continued…</vt:lpstr>
      <vt:lpstr>Continued….</vt:lpstr>
      <vt:lpstr>Continued….</vt:lpstr>
      <vt:lpstr>Continued…..</vt:lpstr>
      <vt:lpstr>2.6 Operating system design and implementation </vt:lpstr>
      <vt:lpstr>Continued…</vt:lpstr>
      <vt:lpstr>Continued…</vt:lpstr>
      <vt:lpstr>Operating system structure </vt:lpstr>
      <vt:lpstr>Continued….</vt:lpstr>
      <vt:lpstr>Continued….</vt:lpstr>
      <vt:lpstr>2.7.2 Layered approach </vt:lpstr>
      <vt:lpstr>Continued….</vt:lpstr>
      <vt:lpstr>2.7.3 Microkernels</vt:lpstr>
      <vt:lpstr>2.7.4 Modules (modular approach)</vt:lpstr>
      <vt:lpstr>Continued….</vt:lpstr>
      <vt:lpstr>2.8 Virtual machine </vt:lpstr>
      <vt:lpstr>Continued….</vt:lpstr>
      <vt:lpstr>2.8.3 Simulation</vt:lpstr>
      <vt:lpstr>2.8.5 Implementation of virtual machine</vt:lpstr>
      <vt:lpstr>2.8.6 Examples </vt:lpstr>
      <vt:lpstr>2.8.6.2 The Java Virtual Machine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</dc:creator>
  <cp:lastModifiedBy>jyoti</cp:lastModifiedBy>
  <cp:revision>155</cp:revision>
  <dcterms:created xsi:type="dcterms:W3CDTF">2018-02-03T11:36:09Z</dcterms:created>
  <dcterms:modified xsi:type="dcterms:W3CDTF">2018-02-03T16:37:43Z</dcterms:modified>
</cp:coreProperties>
</file>