
<file path=[Content_Types].xml><?xml version="1.0" encoding="utf-8"?>
<Types xmlns="http://schemas.openxmlformats.org/package/2006/content-types">
  <Default ContentType="application/pdf" Extension="pd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43.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39.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4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33.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slide" Target="slides/slide43.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C01B7C-0C9A-45A8-A316-00163D56214E}" type="datetimeFigureOut">
              <a:rPr lang="en-US" smtClean="0"/>
              <a:pPr/>
              <a:t>3/7/2020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F7164D-1816-433C-B7BB-580C8627868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560F51-208F-47F0-882E-4A13B47BC95A}"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16BB1D-8DB9-47F3-A5DA-0E882A4B341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560F51-208F-47F0-882E-4A13B47BC95A}"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16BB1D-8DB9-47F3-A5DA-0E882A4B34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560F51-208F-47F0-882E-4A13B47BC95A}"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16BB1D-8DB9-47F3-A5DA-0E882A4B34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560F51-208F-47F0-882E-4A13B47BC95A}"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16BB1D-8DB9-47F3-A5DA-0E882A4B34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560F51-208F-47F0-882E-4A13B47BC95A}"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16BB1D-8DB9-47F3-A5DA-0E882A4B341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560F51-208F-47F0-882E-4A13B47BC95A}"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16BB1D-8DB9-47F3-A5DA-0E882A4B34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560F51-208F-47F0-882E-4A13B47BC95A}" type="datetimeFigureOut">
              <a:rPr lang="en-US" smtClean="0"/>
              <a:pPr/>
              <a:t>3/7/2020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16BB1D-8DB9-47F3-A5DA-0E882A4B34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560F51-208F-47F0-882E-4A13B47BC95A}" type="datetimeFigureOut">
              <a:rPr lang="en-US" smtClean="0"/>
              <a:pPr/>
              <a:t>3/7/2020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16BB1D-8DB9-47F3-A5DA-0E882A4B34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560F51-208F-47F0-882E-4A13B47BC95A}" type="datetimeFigureOut">
              <a:rPr lang="en-US" smtClean="0"/>
              <a:pPr/>
              <a:t>3/7/2020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16BB1D-8DB9-47F3-A5DA-0E882A4B34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560F51-208F-47F0-882E-4A13B47BC95A}"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16BB1D-8DB9-47F3-A5DA-0E882A4B34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560F51-208F-47F0-882E-4A13B47BC95A}"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16BB1D-8DB9-47F3-A5DA-0E882A4B341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60F51-208F-47F0-882E-4A13B47BC95A}" type="datetimeFigureOut">
              <a:rPr lang="en-US" smtClean="0"/>
              <a:pPr/>
              <a:t>3/7/2020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16BB1D-8DB9-47F3-A5DA-0E882A4B341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planning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Plan-driven development – pros and cons</a:t>
            </a:r>
            <a:endParaRPr lang="en-US" dirty="0"/>
          </a:p>
        </p:txBody>
      </p:sp>
      <p:sp>
        <p:nvSpPr>
          <p:cNvPr id="3" name="Content Placeholder 2"/>
          <p:cNvSpPr>
            <a:spLocks noGrp="1"/>
          </p:cNvSpPr>
          <p:nvPr>
            <p:ph idx="1"/>
          </p:nvPr>
        </p:nvSpPr>
        <p:spPr>
          <a:xfrm>
            <a:off x="457200" y="1447800"/>
            <a:ext cx="8229600" cy="4525963"/>
          </a:xfrm>
        </p:spPr>
        <p:txBody>
          <a:bodyPr>
            <a:normAutofit fontScale="85000" lnSpcReduction="10000"/>
          </a:bodyPr>
          <a:lstStyle/>
          <a:p>
            <a:r>
              <a:rPr lang="en-US" dirty="0" smtClean="0"/>
              <a:t>The arguments in favor of a plan-driven approach are that early planning allows organizational issues (availability of staff, other projects, etc.) to be closely taken into account, and that potential problems and dependencies are discovered before the project starts, rather than once the project is underway.</a:t>
            </a:r>
          </a:p>
          <a:p>
            <a:r>
              <a:rPr lang="en-US" dirty="0" smtClean="0"/>
              <a:t>The principal argument against plan-driven development is that many early decisions have to be revised because of changes to the environment in which the software is to be developed and used.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plans</a:t>
            </a:r>
            <a:endParaRPr lang="en-US" dirty="0"/>
          </a:p>
        </p:txBody>
      </p:sp>
      <p:sp>
        <p:nvSpPr>
          <p:cNvPr id="3" name="Content Placeholder 2"/>
          <p:cNvSpPr>
            <a:spLocks noGrp="1"/>
          </p:cNvSpPr>
          <p:nvPr>
            <p:ph idx="1"/>
          </p:nvPr>
        </p:nvSpPr>
        <p:spPr>
          <a:xfrm>
            <a:off x="457200" y="2026374"/>
            <a:ext cx="8229600" cy="4525963"/>
          </a:xfrm>
        </p:spPr>
        <p:txBody>
          <a:bodyPr>
            <a:normAutofit fontScale="85000" lnSpcReduction="20000"/>
          </a:bodyPr>
          <a:lstStyle/>
          <a:p>
            <a:r>
              <a:rPr lang="en-US" dirty="0" smtClean="0"/>
              <a:t>In a plan-driven development project, a project plan sets out the resources available to the project, the work breakdown and a schedule for carrying out the work. </a:t>
            </a:r>
          </a:p>
          <a:p>
            <a:r>
              <a:rPr lang="en-US" dirty="0" smtClean="0"/>
              <a:t>Plan sections</a:t>
            </a:r>
          </a:p>
          <a:p>
            <a:pPr lvl="1"/>
            <a:r>
              <a:rPr lang="en-US" dirty="0" smtClean="0"/>
              <a:t>Introduction	</a:t>
            </a:r>
            <a:endParaRPr lang="en-GB" dirty="0" smtClean="0"/>
          </a:p>
          <a:p>
            <a:pPr lvl="1"/>
            <a:r>
              <a:rPr lang="en-US" dirty="0" smtClean="0"/>
              <a:t>Project organization</a:t>
            </a:r>
            <a:endParaRPr lang="en-GB" dirty="0" smtClean="0"/>
          </a:p>
          <a:p>
            <a:pPr lvl="1"/>
            <a:r>
              <a:rPr lang="en-US" dirty="0" smtClean="0"/>
              <a:t>Risk analysis</a:t>
            </a:r>
            <a:endParaRPr lang="en-GB" dirty="0" smtClean="0"/>
          </a:p>
          <a:p>
            <a:pPr lvl="1"/>
            <a:r>
              <a:rPr lang="en-US" dirty="0" smtClean="0"/>
              <a:t>Hardware and software resource requirements</a:t>
            </a:r>
            <a:endParaRPr lang="en-GB" dirty="0" smtClean="0"/>
          </a:p>
          <a:p>
            <a:pPr lvl="1"/>
            <a:r>
              <a:rPr lang="en-US" dirty="0" smtClean="0"/>
              <a:t>Work breakdown </a:t>
            </a:r>
          </a:p>
          <a:p>
            <a:pPr lvl="1"/>
            <a:r>
              <a:rPr lang="en-US" dirty="0" smtClean="0"/>
              <a:t>Project schedule</a:t>
            </a:r>
            <a:endParaRPr lang="en-GB" dirty="0" smtClean="0"/>
          </a:p>
          <a:p>
            <a:pPr lvl="1"/>
            <a:r>
              <a:rPr lang="en-US" dirty="0" smtClean="0"/>
              <a:t>Monitoring and reporting mechanisms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plan supplements</a:t>
            </a:r>
          </a:p>
        </p:txBody>
      </p:sp>
      <p:graphicFrame>
        <p:nvGraphicFramePr>
          <p:cNvPr id="4" name="Content Placeholder 3"/>
          <p:cNvGraphicFramePr>
            <a:graphicFrameLocks noGrp="1"/>
          </p:cNvGraphicFramePr>
          <p:nvPr>
            <p:ph idx="1"/>
          </p:nvPr>
        </p:nvGraphicFramePr>
        <p:xfrm>
          <a:off x="457200" y="1958946"/>
          <a:ext cx="8229600" cy="3322320"/>
        </p:xfrm>
        <a:graphic>
          <a:graphicData uri="http://schemas.openxmlformats.org/drawingml/2006/table">
            <a:tbl>
              <a:tblPr firstRow="1" bandRow="1">
                <a:tableStyleId>{5C22544A-7EE6-4342-B048-85BDC9FD1C3A}</a:tableStyleId>
              </a:tblPr>
              <a:tblGrid>
                <a:gridCol w="3096360"/>
                <a:gridCol w="5133240"/>
              </a:tblGrid>
              <a:tr h="370840">
                <a:tc>
                  <a:txBody>
                    <a:bodyPr/>
                    <a:lstStyle/>
                    <a:p>
                      <a:pPr algn="just">
                        <a:spcAft>
                          <a:spcPts val="0"/>
                        </a:spcAft>
                      </a:pPr>
                      <a:r>
                        <a:rPr lang="en-US" sz="1600" b="1" dirty="0" smtClean="0">
                          <a:solidFill>
                            <a:srgbClr val="000000"/>
                          </a:solidFill>
                          <a:latin typeface="Arial"/>
                          <a:ea typeface="Times New Roman"/>
                          <a:cs typeface="Arial"/>
                        </a:rPr>
                        <a:t>Plan</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smtClean="0">
                          <a:solidFill>
                            <a:srgbClr val="000000"/>
                          </a:solidFill>
                          <a:latin typeface="Arial"/>
                          <a:ea typeface="Times New Roman"/>
                          <a:cs typeface="Arial"/>
                        </a:rPr>
                        <a:t>Quality </a:t>
                      </a:r>
                      <a:r>
                        <a:rPr lang="en-US" sz="1600" dirty="0">
                          <a:solidFill>
                            <a:srgbClr val="000000"/>
                          </a:solidFill>
                          <a:latin typeface="Arial"/>
                          <a:ea typeface="Times New Roman"/>
                          <a:cs typeface="Arial"/>
                        </a:rPr>
                        <a:t>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quality procedures and standards that will be used in a project.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Validation plan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approach, resources, and schedule used for system validation.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Configuration management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configuration management procedures and structures to be used.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Maintenance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Predicts the maintenance requirements, costs, and effort.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Staff development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how the skills and experience of the project team members will be developed. </a:t>
                      </a:r>
                      <a:endParaRPr lang="en-GB" sz="16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planning process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Project planning is an iterative process that starts when you create an initial project plan during the project startup phase. </a:t>
            </a:r>
          </a:p>
          <a:p>
            <a:r>
              <a:rPr lang="en-US" dirty="0" smtClean="0"/>
              <a:t>Plan changes are inevitable. </a:t>
            </a:r>
          </a:p>
          <a:p>
            <a:pPr lvl="1"/>
            <a:r>
              <a:rPr lang="en-US" dirty="0" smtClean="0"/>
              <a:t>As more information about the system and the project team becomes available during the project, you should regularly revise the plan to reflect requirements, schedule and risk changes.</a:t>
            </a:r>
          </a:p>
          <a:p>
            <a:pPr lvl="1"/>
            <a:r>
              <a:rPr lang="en-US" dirty="0" smtClean="0"/>
              <a:t>Changing business goals also leads to changes in project plans. As business goals change, this could affect all projects, which may then have to be re-planned. </a:t>
            </a:r>
            <a:endParaRPr lang="en-GB"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planning process</a:t>
            </a:r>
          </a:p>
        </p:txBody>
      </p:sp>
      <p:pic>
        <p:nvPicPr>
          <p:cNvPr id="4" name="Content Placeholder 3" descr="23.3 PlanningProcessActDia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4254" b="-14254"/>
              <a:stretch>
                <a:fillRect/>
              </a:stretch>
            </p:blipFill>
          </mc:Choice>
          <mc:Fallback>
            <p:blipFill>
              <a:blip r:embed="rId3"/>
              <a:srcRect t="-14254" b="-14254"/>
              <a:stretch>
                <a:fillRect/>
              </a:stretch>
            </p:blipFill>
          </mc:Fallback>
        </mc:AlternateConten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Project scheduling is the process of deciding how the work in a project will be organized as separate tasks, and when and how these tasks will be executed. </a:t>
            </a:r>
          </a:p>
          <a:p>
            <a:r>
              <a:rPr lang="en-US" dirty="0" smtClean="0"/>
              <a:t>You estimate the calendar time needed to complete each task, the effort required and who will work on the tasks that have been identified. </a:t>
            </a:r>
          </a:p>
          <a:p>
            <a:r>
              <a:rPr lang="en-US" dirty="0" smtClean="0"/>
              <a:t>You also have to estimate the resources needed to complete each task, such as the disk space required on a server, the time required on specialized hardware, such as a simulator, and what the travel budget will be.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r>
              <a:rPr lang="en-GB" dirty="0"/>
              <a:t>Project </a:t>
            </a:r>
            <a:r>
              <a:rPr lang="en-GB" dirty="0" smtClean="0"/>
              <a:t>scheduling activities</a:t>
            </a:r>
            <a:endParaRPr lang="en-GB" dirty="0"/>
          </a:p>
        </p:txBody>
      </p:sp>
      <p:sp>
        <p:nvSpPr>
          <p:cNvPr id="28675" name="Rectangle 3"/>
          <p:cNvSpPr>
            <a:spLocks noGrp="1" noChangeArrowheads="1"/>
          </p:cNvSpPr>
          <p:nvPr>
            <p:ph type="body" idx="1"/>
          </p:nvPr>
        </p:nvSpPr>
        <p:spPr>
          <a:noFill/>
          <a:ln/>
        </p:spPr>
        <p:txBody>
          <a:bodyPr lIns="90840" tIns="44623" rIns="90840" bIns="44623">
            <a:normAutofit lnSpcReduction="10000"/>
          </a:bodyPr>
          <a:lstStyle/>
          <a:p>
            <a:r>
              <a:rPr lang="en-GB"/>
              <a:t>Split project into tasks and estimate time and resources required to complete each task.</a:t>
            </a:r>
          </a:p>
          <a:p>
            <a:r>
              <a:rPr lang="en-GB"/>
              <a:t>Organize tasks concurrently to make optimal </a:t>
            </a:r>
            <a:br>
              <a:rPr lang="en-GB"/>
            </a:br>
            <a:r>
              <a:rPr lang="en-GB"/>
              <a:t>use of workforce.</a:t>
            </a:r>
          </a:p>
          <a:p>
            <a:r>
              <a:rPr lang="en-GB"/>
              <a:t>Minimize task dependencies to avoid delays </a:t>
            </a:r>
            <a:br>
              <a:rPr lang="en-GB"/>
            </a:br>
            <a:r>
              <a:rPr lang="en-GB"/>
              <a:t>caused by one task waiting for another to complete.</a:t>
            </a:r>
          </a:p>
          <a:p>
            <a:r>
              <a:rPr lang="en-GB"/>
              <a:t>Dependent on project managers intuition and experience.</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and deliverables</a:t>
            </a:r>
            <a:endParaRPr lang="en-US" dirty="0"/>
          </a:p>
        </p:txBody>
      </p:sp>
      <p:sp>
        <p:nvSpPr>
          <p:cNvPr id="3" name="Content Placeholder 2"/>
          <p:cNvSpPr>
            <a:spLocks noGrp="1"/>
          </p:cNvSpPr>
          <p:nvPr>
            <p:ph idx="1"/>
          </p:nvPr>
        </p:nvSpPr>
        <p:spPr/>
        <p:txBody>
          <a:bodyPr/>
          <a:lstStyle/>
          <a:p>
            <a:r>
              <a:rPr lang="en-US" dirty="0" smtClean="0"/>
              <a:t>Milestones are points in the schedule against which you can assess progress, for example, the handover of the system for testing. </a:t>
            </a:r>
          </a:p>
          <a:p>
            <a:r>
              <a:rPr lang="en-US" dirty="0" smtClean="0"/>
              <a:t>Deliverables are work products that are delivered to the customer, e.g. a requirements document for the system.</a:t>
            </a:r>
            <a:endParaRPr lang="en-GB"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scheduling process</a:t>
            </a:r>
          </a:p>
        </p:txBody>
      </p:sp>
      <p:pic>
        <p:nvPicPr>
          <p:cNvPr id="4" name="Content Placeholder 3" descr="23.4 Scheduling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93314" b="-93314"/>
              <a:stretch>
                <a:fillRect/>
              </a:stretch>
            </p:blipFill>
          </mc:Choice>
          <mc:Fallback>
            <p:blipFill>
              <a:blip r:embed="rId3"/>
              <a:srcRect t="-93314" b="-93314"/>
              <a:stretch>
                <a:fillRect/>
              </a:stretch>
            </p:blipFill>
          </mc:Fallback>
        </mc:AlternateConten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840" tIns="44623" rIns="90840" bIns="44623"/>
          <a:lstStyle/>
          <a:p>
            <a:r>
              <a:rPr lang="en-GB"/>
              <a:t>Scheduling problems</a:t>
            </a:r>
          </a:p>
        </p:txBody>
      </p:sp>
      <p:sp>
        <p:nvSpPr>
          <p:cNvPr id="30723" name="Rectangle 3"/>
          <p:cNvSpPr>
            <a:spLocks noGrp="1" noChangeArrowheads="1"/>
          </p:cNvSpPr>
          <p:nvPr>
            <p:ph type="body" idx="1"/>
          </p:nvPr>
        </p:nvSpPr>
        <p:spPr>
          <a:noFill/>
          <a:ln/>
        </p:spPr>
        <p:txBody>
          <a:bodyPr lIns="90840" tIns="44623" rIns="90840" bIns="44623">
            <a:normAutofit lnSpcReduction="10000"/>
          </a:bodyPr>
          <a:lstStyle/>
          <a:p>
            <a:r>
              <a:rPr lang="en-GB"/>
              <a:t>Estimating the difficulty of problems and hence the cost of developing a solution is hard.</a:t>
            </a:r>
          </a:p>
          <a:p>
            <a:r>
              <a:rPr lang="en-GB"/>
              <a:t>Productivity is not proportional to the number of people working on a task.</a:t>
            </a:r>
          </a:p>
          <a:p>
            <a:r>
              <a:rPr lang="en-GB"/>
              <a:t>Adding people to a late project makes it later because of communication overheads.</a:t>
            </a:r>
          </a:p>
          <a:p>
            <a:r>
              <a:rPr lang="en-GB"/>
              <a:t>The unexpected always happens. Always allow contingency in planning.</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lstStyle/>
          <a:p>
            <a:r>
              <a:rPr lang="en-US" dirty="0" smtClean="0"/>
              <a:t>Software pricing</a:t>
            </a:r>
            <a:endParaRPr lang="en-GB" dirty="0" smtClean="0"/>
          </a:p>
          <a:p>
            <a:r>
              <a:rPr lang="en-US" dirty="0" smtClean="0"/>
              <a:t>Plan-driven development</a:t>
            </a:r>
            <a:endParaRPr lang="en-GB" dirty="0" smtClean="0"/>
          </a:p>
          <a:p>
            <a:r>
              <a:rPr lang="en-US" dirty="0" smtClean="0"/>
              <a:t>Project scheduling</a:t>
            </a:r>
            <a:endParaRPr lang="en-GB" dirty="0" smtClean="0"/>
          </a:p>
          <a:p>
            <a:r>
              <a:rPr lang="en-US" dirty="0" smtClean="0"/>
              <a:t>Agile planning</a:t>
            </a:r>
            <a:endParaRPr lang="en-GB" dirty="0" smtClean="0"/>
          </a:p>
          <a:p>
            <a:r>
              <a:rPr lang="en-US" dirty="0" smtClean="0"/>
              <a:t>Estimation techniques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840" tIns="44623" rIns="90840" bIns="44623"/>
          <a:lstStyle/>
          <a:p>
            <a:r>
              <a:rPr lang="en-GB" dirty="0" smtClean="0"/>
              <a:t>Schedule representation</a:t>
            </a:r>
            <a:endParaRPr lang="en-GB" dirty="0"/>
          </a:p>
        </p:txBody>
      </p:sp>
      <p:sp>
        <p:nvSpPr>
          <p:cNvPr id="32771" name="Rectangle 3"/>
          <p:cNvSpPr>
            <a:spLocks noGrp="1" noChangeArrowheads="1"/>
          </p:cNvSpPr>
          <p:nvPr>
            <p:ph type="body" idx="1"/>
          </p:nvPr>
        </p:nvSpPr>
        <p:spPr>
          <a:noFill/>
          <a:ln/>
        </p:spPr>
        <p:txBody>
          <a:bodyPr lIns="90840" tIns="44623" rIns="90840" bIns="44623">
            <a:normAutofit lnSpcReduction="10000"/>
          </a:bodyPr>
          <a:lstStyle/>
          <a:p>
            <a:r>
              <a:rPr lang="en-GB" dirty="0"/>
              <a:t>Graphical notations</a:t>
            </a:r>
            <a:r>
              <a:rPr lang="en-GB" dirty="0" smtClean="0"/>
              <a:t> are normally used </a:t>
            </a:r>
            <a:r>
              <a:rPr lang="en-GB" dirty="0"/>
              <a:t>to illustrate the project schedule.</a:t>
            </a:r>
            <a:endParaRPr lang="en-GB" dirty="0" smtClean="0"/>
          </a:p>
          <a:p>
            <a:r>
              <a:rPr lang="en-GB" dirty="0" smtClean="0"/>
              <a:t>These show the </a:t>
            </a:r>
            <a:r>
              <a:rPr lang="en-GB" dirty="0"/>
              <a:t>project breakdown into tasks. Tasks should not be too small. They should take about a week or two.</a:t>
            </a:r>
            <a:endParaRPr lang="en-GB" dirty="0" smtClean="0"/>
          </a:p>
          <a:p>
            <a:r>
              <a:rPr lang="en-GB" dirty="0" smtClean="0"/>
              <a:t>Bar </a:t>
            </a:r>
            <a:r>
              <a:rPr lang="en-GB" dirty="0"/>
              <a:t>charts</a:t>
            </a:r>
            <a:r>
              <a:rPr lang="en-GB" dirty="0" smtClean="0"/>
              <a:t> are the most commonly used representation for project schedules. They show the schedule as activities or resources against time.</a:t>
            </a:r>
            <a:endParaRPr lang="en-GB"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r>
              <a:rPr lang="en-US" dirty="0"/>
              <a:t>, durations, and dependencies</a:t>
            </a:r>
          </a:p>
        </p:txBody>
      </p:sp>
      <p:graphicFrame>
        <p:nvGraphicFramePr>
          <p:cNvPr id="4" name="Content Placeholder 3"/>
          <p:cNvGraphicFramePr>
            <a:graphicFrameLocks noGrp="1"/>
          </p:cNvGraphicFramePr>
          <p:nvPr>
            <p:ph idx="1"/>
          </p:nvPr>
        </p:nvGraphicFramePr>
        <p:xfrm>
          <a:off x="457200" y="1600200"/>
          <a:ext cx="8229600" cy="5029200"/>
        </p:xfrm>
        <a:graphic>
          <a:graphicData uri="http://schemas.openxmlformats.org/drawingml/2006/table">
            <a:tbl>
              <a:tblPr firstRow="1" bandRow="1">
                <a:tableStyleId>{5C22544A-7EE6-4342-B048-85BDC9FD1C3A}</a:tableStyleId>
              </a:tblPr>
              <a:tblGrid>
                <a:gridCol w="1461452"/>
                <a:gridCol w="1918653"/>
                <a:gridCol w="1959187"/>
                <a:gridCol w="2890308"/>
              </a:tblGrid>
              <a:tr h="370840">
                <a:tc>
                  <a:txBody>
                    <a:bodyPr/>
                    <a:lstStyle/>
                    <a:p>
                      <a:pPr algn="ctr">
                        <a:spcAft>
                          <a:spcPts val="0"/>
                        </a:spcAft>
                      </a:pPr>
                      <a:r>
                        <a:rPr lang="en-US" sz="1600" b="1" dirty="0" smtClean="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smtClean="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tr>
              <a:tr h="370840">
                <a:tc>
                  <a:txBody>
                    <a:bodyPr/>
                    <a:lstStyle/>
                    <a:p>
                      <a:pPr algn="ctr">
                        <a:spcAft>
                          <a:spcPts val="0"/>
                        </a:spcAft>
                      </a:pPr>
                      <a:r>
                        <a:rPr lang="en-US" sz="1600" dirty="0" smtClean="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Man-day or Person-day Simply means 8 hours of work for 1 person.</a:t>
            </a:r>
          </a:p>
          <a:p>
            <a:r>
              <a:rPr lang="en-US" dirty="0" smtClean="0"/>
              <a:t>1) Estimate how long it will take to perform each task</a:t>
            </a:r>
          </a:p>
          <a:p>
            <a:r>
              <a:rPr lang="en-US" dirty="0" smtClean="0"/>
              <a:t>2) Add them up</a:t>
            </a:r>
          </a:p>
          <a:p>
            <a:r>
              <a:rPr lang="en-US" dirty="0" smtClean="0"/>
              <a:t>3) divide by 8= Man-days or Person-days</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a:t>bar chart</a:t>
            </a:r>
          </a:p>
        </p:txBody>
      </p:sp>
      <p:pic>
        <p:nvPicPr>
          <p:cNvPr id="6" name="Content Placeholder 5" descr="23.6 New-activity-bar-char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603" r="-1628"/>
              <a:stretch>
                <a:fillRect/>
              </a:stretch>
            </p:blipFill>
          </mc:Choice>
          <mc:Fallback>
            <p:blipFill>
              <a:blip r:embed="rId3"/>
              <a:srcRect l="-2603" r="-1628"/>
              <a:stretch>
                <a:fillRect/>
              </a:stretch>
            </p:blipFill>
          </mc:Fallback>
        </mc:AlternateContent>
        <p:spPr>
          <a:xfrm>
            <a:off x="1376317" y="1600200"/>
            <a:ext cx="6374115" cy="5024482"/>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a:t>
            </a:r>
            <a:r>
              <a:rPr lang="en-US" dirty="0"/>
              <a:t>allocation chart</a:t>
            </a:r>
          </a:p>
        </p:txBody>
      </p:sp>
      <p:pic>
        <p:nvPicPr>
          <p:cNvPr id="4" name="Content Placeholder 3" descr="23.7 Staff-alloc-char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9573" r="-19573"/>
              <a:stretch>
                <a:fillRect/>
              </a:stretch>
            </p:blipFill>
          </mc:Choice>
          <mc:Fallback>
            <p:blipFill>
              <a:blip r:embed="rId3"/>
              <a:srcRect l="-19573" r="-19573"/>
              <a:stretch>
                <a:fillRect/>
              </a:stretch>
            </p:blipFill>
          </mc:Fallback>
        </mc:AlternateConten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a:t>
            </a:r>
            <a:endParaRPr lang="en-US" dirty="0"/>
          </a:p>
        </p:txBody>
      </p:sp>
      <p:sp>
        <p:nvSpPr>
          <p:cNvPr id="3" name="Content Placeholder 2"/>
          <p:cNvSpPr>
            <a:spLocks noGrp="1"/>
          </p:cNvSpPr>
          <p:nvPr>
            <p:ph idx="1"/>
          </p:nvPr>
        </p:nvSpPr>
        <p:spPr>
          <a:xfrm>
            <a:off x="457200" y="1447800"/>
            <a:ext cx="8229600" cy="4525963"/>
          </a:xfrm>
        </p:spPr>
        <p:txBody>
          <a:bodyPr>
            <a:normAutofit fontScale="85000" lnSpcReduction="10000"/>
          </a:bodyPr>
          <a:lstStyle/>
          <a:p>
            <a:r>
              <a:rPr lang="en-US" dirty="0" smtClean="0"/>
              <a:t>Agile methods of software development are iterative approaches where the software is developed and delivered to customers in increments. </a:t>
            </a:r>
          </a:p>
          <a:p>
            <a:r>
              <a:rPr lang="en-US" dirty="0" smtClean="0"/>
              <a:t>Unlike plan-driven approaches, the functionality of these increments is not planned in advance but is decided during the development. </a:t>
            </a:r>
          </a:p>
          <a:p>
            <a:pPr lvl="1"/>
            <a:r>
              <a:rPr lang="en-US" dirty="0" smtClean="0"/>
              <a:t>The decision on what to include in an increment depends on progress and on the customer’s priorities. </a:t>
            </a:r>
          </a:p>
          <a:p>
            <a:r>
              <a:rPr lang="en-US" dirty="0" smtClean="0"/>
              <a:t>The customer’s priorities and requirements change so it makes sense to have a flexible plan that can accommodate these changes.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 stages</a:t>
            </a:r>
            <a:endParaRPr lang="en-US" dirty="0"/>
          </a:p>
        </p:txBody>
      </p:sp>
      <p:sp>
        <p:nvSpPr>
          <p:cNvPr id="3" name="Content Placeholder 2"/>
          <p:cNvSpPr>
            <a:spLocks noGrp="1"/>
          </p:cNvSpPr>
          <p:nvPr>
            <p:ph idx="1"/>
          </p:nvPr>
        </p:nvSpPr>
        <p:spPr/>
        <p:txBody>
          <a:bodyPr/>
          <a:lstStyle/>
          <a:p>
            <a:r>
              <a:rPr lang="en-US" dirty="0" smtClean="0"/>
              <a:t>Release planning, which looks ahead for several months and decides on the features that should be included in a release of a system.</a:t>
            </a:r>
            <a:endParaRPr lang="en-GB" dirty="0" smtClean="0"/>
          </a:p>
          <a:p>
            <a:r>
              <a:rPr lang="en-US" dirty="0" smtClean="0"/>
              <a:t>Iteration planning, which has a shorter term outlook, and focuses on planning the next increment of a system. This is typically 2-4 weeks of work for the team.</a:t>
            </a:r>
            <a:endParaRPr lang="en-GB"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t>
            </a:r>
            <a:r>
              <a:rPr lang="en-US" dirty="0"/>
              <a:t>in XP</a:t>
            </a:r>
          </a:p>
        </p:txBody>
      </p:sp>
      <p:pic>
        <p:nvPicPr>
          <p:cNvPr id="4" name="Content Placeholder 3" descr="23.8 PlanningGam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69985" b="-169985"/>
              <a:stretch>
                <a:fillRect/>
              </a:stretch>
            </p:blipFill>
          </mc:Choice>
          <mc:Fallback>
            <p:blipFill>
              <a:blip r:embed="rId3"/>
              <a:srcRect t="-169985" b="-169985"/>
              <a:stretch>
                <a:fillRect/>
              </a:stretch>
            </p:blipFill>
          </mc:Fallback>
        </mc:AlternateConten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Story-based planning</a:t>
            </a:r>
            <a:endParaRPr lang="en-US" dirty="0">
              <a:solidFill>
                <a:schemeClr val="tx1"/>
              </a:solidFill>
            </a:endParaRPr>
          </a:p>
        </p:txBody>
      </p:sp>
      <p:sp>
        <p:nvSpPr>
          <p:cNvPr id="3" name="Content Placeholder 2"/>
          <p:cNvSpPr>
            <a:spLocks noGrp="1"/>
          </p:cNvSpPr>
          <p:nvPr>
            <p:ph idx="1"/>
          </p:nvPr>
        </p:nvSpPr>
        <p:spPr/>
        <p:txBody>
          <a:bodyPr/>
          <a:lstStyle/>
          <a:p>
            <a:r>
              <a:rPr lang="en-US" sz="2000" dirty="0" smtClean="0"/>
              <a:t>The system specification in XP is based on user stories that reflect the features that should be included in the system. </a:t>
            </a:r>
          </a:p>
          <a:p>
            <a:r>
              <a:rPr lang="en-US" sz="2000" dirty="0" smtClean="0"/>
              <a:t>The project team read and discuss the stories and rank them in order of the amount of time they think it will take to implement the story.</a:t>
            </a:r>
          </a:p>
          <a:p>
            <a:r>
              <a:rPr lang="en-US" sz="2000" dirty="0" smtClean="0"/>
              <a:t>Release planning involves selecting and refining the stories that will reflect the features to be implemented in a release of a system and the order in which the stories should be implemented.</a:t>
            </a:r>
          </a:p>
          <a:p>
            <a:r>
              <a:rPr lang="en-US" sz="2000" dirty="0" smtClean="0"/>
              <a:t>Stories to be implemented in each iteration are chosen, with the number of stories reflecting the time to deliver an iteration (usually 2 or 3 weeks).</a:t>
            </a:r>
            <a:endParaRPr 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techniques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Organizations need to make software effort and cost estimates. There are two types of technique that can be used to do this:</a:t>
            </a:r>
            <a:endParaRPr lang="en-GB" dirty="0" smtClean="0"/>
          </a:p>
          <a:p>
            <a:pPr lvl="1"/>
            <a:r>
              <a:rPr lang="en-US" i="1" dirty="0" smtClean="0"/>
              <a:t>Experience-based techniques</a:t>
            </a:r>
            <a:r>
              <a:rPr lang="en-US" dirty="0" smtClean="0"/>
              <a:t> The estimate of future effort requirements is based on the manager’s experience of past projects and the application domain. Essentially, the manager makes an informed judgment of what the effort requirements are likely to be.</a:t>
            </a:r>
            <a:endParaRPr lang="en-GB" dirty="0" smtClean="0"/>
          </a:p>
          <a:p>
            <a:pPr lvl="1"/>
            <a:r>
              <a:rPr lang="en-US" i="1" dirty="0" smtClean="0"/>
              <a:t>Algorithmic cost modeling</a:t>
            </a:r>
            <a:r>
              <a:rPr lang="en-US" dirty="0" smtClean="0"/>
              <a:t> In this approach, a formulaic approach is used to compute the project effort based on estimates of product attributes, such as size, and process characteristics, such as experience of staff involved.</a:t>
            </a:r>
            <a:endParaRPr lang="en-GB"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normAutofit fontScale="92500"/>
          </a:bodyPr>
          <a:lstStyle/>
          <a:p>
            <a:r>
              <a:rPr lang="en-US" dirty="0" smtClean="0"/>
              <a:t>Project planning involves breaking down the work into parts and assign these to project team members, anticipate problems that might arise and prepare tentative solutions to those problems. </a:t>
            </a:r>
          </a:p>
          <a:p>
            <a:r>
              <a:rPr lang="en-US" dirty="0" smtClean="0"/>
              <a:t>The project plan, which is created at the start of a project, is used to communicate how the work will be done to the project team and customers, and to help assess progress on the project.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Experience-based approaches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Experience-based techniques rely on judgments based on experience of past projects and the effort expended in these projects on software development activities. </a:t>
            </a:r>
          </a:p>
          <a:p>
            <a:r>
              <a:rPr lang="en-US" dirty="0" smtClean="0"/>
              <a:t>Typically, you identify the deliverables to be produced in a project and the different software components or systems that are to be developed. </a:t>
            </a:r>
          </a:p>
          <a:p>
            <a:r>
              <a:rPr lang="en-US" dirty="0" smtClean="0"/>
              <a:t>You document these in a spreadsheet, estimate them individually and compute the total effort required. </a:t>
            </a:r>
          </a:p>
          <a:p>
            <a:r>
              <a:rPr lang="en-US" dirty="0" smtClean="0"/>
              <a:t>It usually helps to get a group of people involved in the effort estimation and to ask each member of the group to explain their estimate.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r>
              <a:rPr lang="en-GB"/>
              <a:t>Algorithmic cost modelling</a:t>
            </a:r>
          </a:p>
        </p:txBody>
      </p:sp>
      <p:sp>
        <p:nvSpPr>
          <p:cNvPr id="51203" name="Rectangle 3"/>
          <p:cNvSpPr>
            <a:spLocks noGrp="1" noChangeArrowheads="1"/>
          </p:cNvSpPr>
          <p:nvPr>
            <p:ph type="body" idx="1"/>
          </p:nvPr>
        </p:nvSpPr>
        <p:spPr>
          <a:noFill/>
          <a:ln/>
        </p:spPr>
        <p:txBody>
          <a:bodyPr lIns="90840" tIns="44623" rIns="90840" bIns="44623">
            <a:normAutofit lnSpcReduction="10000"/>
          </a:bodyPr>
          <a:lstStyle/>
          <a:p>
            <a:pPr>
              <a:lnSpc>
                <a:spcPct val="90000"/>
              </a:lnSpc>
            </a:pPr>
            <a:r>
              <a:rPr lang="en-GB" sz="2400" dirty="0"/>
              <a:t>Cost is estimated as a mathematical function of </a:t>
            </a:r>
            <a:br>
              <a:rPr lang="en-GB" sz="2400" dirty="0"/>
            </a:br>
            <a:r>
              <a:rPr lang="en-GB" sz="2400" dirty="0"/>
              <a:t>product, project and process attributes whose </a:t>
            </a:r>
            <a:br>
              <a:rPr lang="en-GB" sz="2400" dirty="0"/>
            </a:br>
            <a:r>
              <a:rPr lang="en-GB" sz="2400" dirty="0"/>
              <a:t>values are estimated by project managers:</a:t>
            </a:r>
          </a:p>
          <a:p>
            <a:pPr lvl="1" algn="just">
              <a:lnSpc>
                <a:spcPct val="90000"/>
              </a:lnSpc>
              <a:spcBef>
                <a:spcPts val="600"/>
              </a:spcBef>
              <a:spcAft>
                <a:spcPts val="600"/>
              </a:spcAft>
            </a:pPr>
            <a:r>
              <a:rPr lang="en-GB" sz="2000" dirty="0">
                <a:latin typeface="Helvetica" charset="0"/>
              </a:rPr>
              <a:t>Effort</a:t>
            </a:r>
            <a:r>
              <a:rPr lang="en-GB" sz="2000" dirty="0"/>
              <a:t> = </a:t>
            </a:r>
            <a:r>
              <a:rPr lang="en-GB" sz="2000" dirty="0">
                <a:latin typeface="Helvetica" charset="0"/>
              </a:rPr>
              <a:t>A </a:t>
            </a:r>
            <a:r>
              <a:rPr lang="en-GB" sz="2000" dirty="0">
                <a:latin typeface="Symbol" charset="2"/>
              </a:rPr>
              <a:t>´</a:t>
            </a:r>
            <a:r>
              <a:rPr lang="en-GB" sz="2000" dirty="0" err="1">
                <a:latin typeface="Helvetica" charset="0"/>
              </a:rPr>
              <a:t>Size</a:t>
            </a:r>
            <a:r>
              <a:rPr lang="en-GB" sz="2000" baseline="30000" dirty="0" err="1">
                <a:latin typeface="Helvetica" charset="0"/>
              </a:rPr>
              <a:t>B</a:t>
            </a:r>
            <a:r>
              <a:rPr lang="en-GB" sz="2000" dirty="0" err="1">
                <a:latin typeface="Symbol" charset="2"/>
              </a:rPr>
              <a:t>´</a:t>
            </a:r>
            <a:r>
              <a:rPr lang="en-GB" sz="2000" dirty="0" err="1">
                <a:latin typeface="Helvetica" charset="0"/>
              </a:rPr>
              <a:t>M</a:t>
            </a:r>
            <a:endParaRPr lang="en-GB" sz="2000" dirty="0">
              <a:latin typeface="Helvetica" charset="0"/>
            </a:endParaRPr>
          </a:p>
          <a:p>
            <a:pPr lvl="1" algn="just">
              <a:lnSpc>
                <a:spcPct val="90000"/>
              </a:lnSpc>
              <a:spcBef>
                <a:spcPts val="600"/>
              </a:spcBef>
              <a:spcAft>
                <a:spcPts val="600"/>
              </a:spcAft>
            </a:pPr>
            <a:r>
              <a:rPr lang="en-GB" sz="2000" dirty="0"/>
              <a:t>A is an organisation-dependent constant, B reflects the disproportionate effort for large projects and M is a multiplier reflecting product, process and people attributes</a:t>
            </a:r>
            <a:r>
              <a:rPr lang="en-GB" sz="2000" dirty="0" smtClean="0"/>
              <a:t>.</a:t>
            </a:r>
          </a:p>
          <a:p>
            <a:pPr lvl="1" algn="just">
              <a:lnSpc>
                <a:spcPct val="90000"/>
              </a:lnSpc>
              <a:spcBef>
                <a:spcPts val="600"/>
              </a:spcBef>
              <a:spcAft>
                <a:spcPts val="600"/>
              </a:spcAft>
            </a:pPr>
            <a:r>
              <a:rPr lang="en-GB" sz="2000" dirty="0" smtClean="0"/>
              <a:t>SIZE may be code size or function points</a:t>
            </a:r>
          </a:p>
          <a:p>
            <a:pPr lvl="1" algn="just">
              <a:lnSpc>
                <a:spcPct val="90000"/>
              </a:lnSpc>
              <a:spcBef>
                <a:spcPts val="600"/>
              </a:spcBef>
              <a:spcAft>
                <a:spcPts val="600"/>
              </a:spcAft>
            </a:pPr>
            <a:r>
              <a:rPr lang="en-GB" sz="2000" dirty="0" smtClean="0"/>
              <a:t>B usually lies between 1 to 1.5</a:t>
            </a:r>
            <a:endParaRPr lang="en-GB" sz="2000" dirty="0"/>
          </a:p>
          <a:p>
            <a:pPr>
              <a:lnSpc>
                <a:spcPct val="90000"/>
              </a:lnSpc>
            </a:pPr>
            <a:r>
              <a:rPr lang="en-GB" sz="2400" dirty="0"/>
              <a:t>The most commonly used product attribute for cost </a:t>
            </a:r>
            <a:br>
              <a:rPr lang="en-GB" sz="2400" dirty="0"/>
            </a:br>
            <a:r>
              <a:rPr lang="en-GB" sz="2400" dirty="0"/>
              <a:t>estimation is code size.</a:t>
            </a:r>
          </a:p>
          <a:p>
            <a:pPr>
              <a:lnSpc>
                <a:spcPct val="90000"/>
              </a:lnSpc>
            </a:pPr>
            <a:r>
              <a:rPr lang="en-GB" sz="2400" dirty="0"/>
              <a:t>Most models are similar but they use different values for A, B and M.</a:t>
            </a:r>
          </a:p>
        </p:txBody>
      </p:sp>
    </p:spTree>
  </p:cSld>
  <p:clrMapOvr>
    <a:masterClrMapping/>
  </p:clrMapOvr>
  <p:transition advTm="2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type="body" idx="1"/>
          </p:nvPr>
        </p:nvSpPr>
        <p:spPr/>
        <p:txBody>
          <a:bodyPr>
            <a:normAutofit fontScale="92500" lnSpcReduction="10000"/>
          </a:bodyPr>
          <a:lstStyle/>
          <a:p>
            <a:pPr>
              <a:lnSpc>
                <a:spcPct val="90000"/>
              </a:lnSpc>
            </a:pPr>
            <a:r>
              <a:rPr lang="en-GB" dirty="0"/>
              <a:t>The size of a software system can only be known accurately when it is finished.</a:t>
            </a:r>
          </a:p>
          <a:p>
            <a:pPr>
              <a:lnSpc>
                <a:spcPct val="90000"/>
              </a:lnSpc>
            </a:pPr>
            <a:r>
              <a:rPr lang="en-GB" dirty="0"/>
              <a:t>Several factors influence the final size</a:t>
            </a:r>
          </a:p>
          <a:p>
            <a:pPr lvl="1">
              <a:lnSpc>
                <a:spcPct val="90000"/>
              </a:lnSpc>
            </a:pPr>
            <a:r>
              <a:rPr lang="en-GB" dirty="0"/>
              <a:t>Use of COTS and components;</a:t>
            </a:r>
          </a:p>
          <a:p>
            <a:pPr lvl="1">
              <a:lnSpc>
                <a:spcPct val="90000"/>
              </a:lnSpc>
            </a:pPr>
            <a:r>
              <a:rPr lang="en-GB" dirty="0"/>
              <a:t>Programming language;</a:t>
            </a:r>
          </a:p>
          <a:p>
            <a:pPr lvl="1">
              <a:lnSpc>
                <a:spcPct val="90000"/>
              </a:lnSpc>
            </a:pPr>
            <a:r>
              <a:rPr lang="en-GB" dirty="0"/>
              <a:t>Distribution of system.</a:t>
            </a:r>
          </a:p>
          <a:p>
            <a:pPr>
              <a:lnSpc>
                <a:spcPct val="90000"/>
              </a:lnSpc>
            </a:pPr>
            <a:r>
              <a:rPr lang="en-GB" dirty="0"/>
              <a:t>As the development process progresses then the size estimate becomes more accurate</a:t>
            </a:r>
            <a:r>
              <a:rPr lang="en-GB" dirty="0" smtClean="0"/>
              <a:t>.</a:t>
            </a:r>
          </a:p>
          <a:p>
            <a:pPr>
              <a:lnSpc>
                <a:spcPct val="90000"/>
              </a:lnSpc>
            </a:pPr>
            <a:r>
              <a:rPr lang="en-GB" dirty="0" smtClean="0"/>
              <a:t>The estimates of the factors contributing to B and M are subjective and vary according to the judgment of the estimator.</a:t>
            </a:r>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a:t>
            </a:r>
            <a:r>
              <a:rPr lang="en-US" dirty="0"/>
              <a:t>uncertainty</a:t>
            </a:r>
          </a:p>
        </p:txBody>
      </p:sp>
      <p:pic>
        <p:nvPicPr>
          <p:cNvPr id="4" name="Content Placeholder 3" descr="23.9 Estimate-refine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5286" r="-5286"/>
              <a:stretch>
                <a:fillRect/>
              </a:stretch>
            </p:blipFill>
          </mc:Choice>
          <mc:Fallback>
            <p:blipFill>
              <a:blip r:embed="rId3"/>
              <a:srcRect l="-5286" r="-5286"/>
              <a:stretch>
                <a:fillRect/>
              </a:stretch>
            </p:blipFill>
          </mc:Fallback>
        </mc:AlternateConten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techniques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Organizations need to make software effort and cost estimates. There are two types of technique that can be used to do this:</a:t>
            </a:r>
            <a:endParaRPr lang="en-GB" dirty="0" smtClean="0"/>
          </a:p>
          <a:p>
            <a:pPr lvl="1"/>
            <a:r>
              <a:rPr lang="en-US" i="1" dirty="0" smtClean="0"/>
              <a:t>Experience-based techniques</a:t>
            </a:r>
            <a:r>
              <a:rPr lang="en-US" dirty="0" smtClean="0"/>
              <a:t> The estimate of future effort requirements is based on the manager’s experience of past projects and the application domain. Essentially, the manager makes an informed judgment of what the effort requirements are likely to be.</a:t>
            </a:r>
            <a:endParaRPr lang="en-GB" dirty="0" smtClean="0"/>
          </a:p>
          <a:p>
            <a:pPr lvl="1"/>
            <a:r>
              <a:rPr lang="en-US" i="1" dirty="0" smtClean="0"/>
              <a:t>Algorithmic cost modeling</a:t>
            </a:r>
            <a:r>
              <a:rPr lang="en-US" dirty="0" smtClean="0"/>
              <a:t> In this approach, a formulaic approach is used to compute the project effort based on estimates of product attributes, such as size, and process characteristics, such as experience of staff involved.</a:t>
            </a:r>
            <a:endParaRPr lang="en-GB" dirty="0" smtClean="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Experience-based approaches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Experience-based techniques rely on judgments based on experience of past projects and the effort expended in these projects on software development activities. </a:t>
            </a:r>
          </a:p>
          <a:p>
            <a:r>
              <a:rPr lang="en-US" dirty="0" smtClean="0"/>
              <a:t>Typically, you identify the deliverables to be produced in a project and the different software components or systems that are to be developed. </a:t>
            </a:r>
          </a:p>
          <a:p>
            <a:r>
              <a:rPr lang="en-US" dirty="0" smtClean="0"/>
              <a:t>You document these in a spreadsheet, estimate them individually and compute the total effort required. </a:t>
            </a:r>
          </a:p>
          <a:p>
            <a:r>
              <a:rPr lang="en-US" dirty="0" smtClean="0"/>
              <a:t>It usually helps to get a group of people involved in the effort estimation and to ask each member of the group to explain their estimate.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r>
              <a:rPr lang="en-GB"/>
              <a:t>Algorithmic cost modelling</a:t>
            </a:r>
          </a:p>
        </p:txBody>
      </p:sp>
      <p:sp>
        <p:nvSpPr>
          <p:cNvPr id="51203" name="Rectangle 3"/>
          <p:cNvSpPr>
            <a:spLocks noGrp="1" noChangeArrowheads="1"/>
          </p:cNvSpPr>
          <p:nvPr>
            <p:ph type="body" idx="1"/>
          </p:nvPr>
        </p:nvSpPr>
        <p:spPr>
          <a:noFill/>
          <a:ln/>
        </p:spPr>
        <p:txBody>
          <a:bodyPr lIns="90840" tIns="44623" rIns="90840" bIns="44623"/>
          <a:lstStyle/>
          <a:p>
            <a:pPr>
              <a:lnSpc>
                <a:spcPct val="90000"/>
              </a:lnSpc>
            </a:pPr>
            <a:r>
              <a:rPr lang="en-GB" sz="2400"/>
              <a:t>Cost is estimated as a mathematical function of </a:t>
            </a:r>
            <a:br>
              <a:rPr lang="en-GB" sz="2400"/>
            </a:br>
            <a:r>
              <a:rPr lang="en-GB" sz="2400"/>
              <a:t>product, project and process attributes whose </a:t>
            </a:r>
            <a:br>
              <a:rPr lang="en-GB" sz="2400"/>
            </a:br>
            <a:r>
              <a:rPr lang="en-GB" sz="2400"/>
              <a:t>values are estimated by project managers:</a:t>
            </a:r>
          </a:p>
          <a:p>
            <a:pPr lvl="1" algn="just">
              <a:lnSpc>
                <a:spcPct val="90000"/>
              </a:lnSpc>
              <a:spcBef>
                <a:spcPts val="600"/>
              </a:spcBef>
              <a:spcAft>
                <a:spcPts val="600"/>
              </a:spcAft>
            </a:pPr>
            <a:r>
              <a:rPr lang="en-GB" sz="2000">
                <a:latin typeface="Helvetica" charset="0"/>
              </a:rPr>
              <a:t>Effort</a:t>
            </a:r>
            <a:r>
              <a:rPr lang="en-GB" sz="2000"/>
              <a:t> = </a:t>
            </a:r>
            <a:r>
              <a:rPr lang="en-GB" sz="2000">
                <a:latin typeface="Helvetica" charset="0"/>
              </a:rPr>
              <a:t>A </a:t>
            </a:r>
            <a:r>
              <a:rPr lang="en-GB" sz="2000">
                <a:latin typeface="Symbol" charset="2"/>
              </a:rPr>
              <a:t>´</a:t>
            </a:r>
            <a:r>
              <a:rPr lang="en-GB" sz="2000">
                <a:latin typeface="Helvetica" charset="0"/>
              </a:rPr>
              <a:t>Size</a:t>
            </a:r>
            <a:r>
              <a:rPr lang="en-GB" sz="2000" baseline="30000">
                <a:latin typeface="Helvetica" charset="0"/>
              </a:rPr>
              <a:t>B</a:t>
            </a:r>
            <a:r>
              <a:rPr lang="en-GB" sz="2000">
                <a:latin typeface="Symbol" charset="2"/>
              </a:rPr>
              <a:t>´</a:t>
            </a:r>
            <a:r>
              <a:rPr lang="en-GB" sz="2000">
                <a:latin typeface="Helvetica" charset="0"/>
              </a:rPr>
              <a:t>M</a:t>
            </a:r>
          </a:p>
          <a:p>
            <a:pPr lvl="1" algn="just">
              <a:lnSpc>
                <a:spcPct val="90000"/>
              </a:lnSpc>
              <a:spcBef>
                <a:spcPts val="600"/>
              </a:spcBef>
              <a:spcAft>
                <a:spcPts val="600"/>
              </a:spcAft>
            </a:pPr>
            <a:r>
              <a:rPr lang="en-GB" sz="2000"/>
              <a:t>A is an organisation-dependent constant, B reflects the disproportionate effort for large projects and M is a multiplier reflecting product, process and people attributes.</a:t>
            </a:r>
          </a:p>
          <a:p>
            <a:pPr>
              <a:lnSpc>
                <a:spcPct val="90000"/>
              </a:lnSpc>
            </a:pPr>
            <a:r>
              <a:rPr lang="en-GB" sz="2400"/>
              <a:t>The most commonly used product attribute for cost </a:t>
            </a:r>
            <a:br>
              <a:rPr lang="en-GB" sz="2400"/>
            </a:br>
            <a:r>
              <a:rPr lang="en-GB" sz="2400"/>
              <a:t>estimation is code size.</a:t>
            </a:r>
          </a:p>
          <a:p>
            <a:pPr>
              <a:lnSpc>
                <a:spcPct val="90000"/>
              </a:lnSpc>
            </a:pPr>
            <a:r>
              <a:rPr lang="en-GB" sz="2400"/>
              <a:t>Most models are similar but they use different values for A, B and M.</a:t>
            </a:r>
          </a:p>
        </p:txBody>
      </p:sp>
    </p:spTree>
  </p:cSld>
  <p:clrMapOvr>
    <a:masterClrMapping/>
  </p:clrMapOvr>
  <p:transition advTm="200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type="body" idx="1"/>
          </p:nvPr>
        </p:nvSpPr>
        <p:spPr/>
        <p:txBody>
          <a:bodyPr>
            <a:normAutofit fontScale="92500" lnSpcReduction="10000"/>
          </a:bodyPr>
          <a:lstStyle/>
          <a:p>
            <a:pPr>
              <a:lnSpc>
                <a:spcPct val="90000"/>
              </a:lnSpc>
            </a:pPr>
            <a:r>
              <a:rPr lang="en-GB" dirty="0"/>
              <a:t>The size of a software system can only be known accurately when it is finished.</a:t>
            </a:r>
          </a:p>
          <a:p>
            <a:pPr>
              <a:lnSpc>
                <a:spcPct val="90000"/>
              </a:lnSpc>
            </a:pPr>
            <a:r>
              <a:rPr lang="en-GB" dirty="0"/>
              <a:t>Several factors influence the final size</a:t>
            </a:r>
          </a:p>
          <a:p>
            <a:pPr lvl="1">
              <a:lnSpc>
                <a:spcPct val="90000"/>
              </a:lnSpc>
            </a:pPr>
            <a:r>
              <a:rPr lang="en-GB" dirty="0"/>
              <a:t>Use of COTS and components;</a:t>
            </a:r>
          </a:p>
          <a:p>
            <a:pPr lvl="1">
              <a:lnSpc>
                <a:spcPct val="90000"/>
              </a:lnSpc>
            </a:pPr>
            <a:r>
              <a:rPr lang="en-GB" dirty="0"/>
              <a:t>Programming language;</a:t>
            </a:r>
          </a:p>
          <a:p>
            <a:pPr lvl="1">
              <a:lnSpc>
                <a:spcPct val="90000"/>
              </a:lnSpc>
            </a:pPr>
            <a:r>
              <a:rPr lang="en-GB" dirty="0"/>
              <a:t>Distribution of system.</a:t>
            </a:r>
          </a:p>
          <a:p>
            <a:pPr>
              <a:lnSpc>
                <a:spcPct val="90000"/>
              </a:lnSpc>
            </a:pPr>
            <a:r>
              <a:rPr lang="en-GB" dirty="0"/>
              <a:t>As the development process progresses then the size estimate becomes more accurate</a:t>
            </a:r>
            <a:r>
              <a:rPr lang="en-GB" dirty="0" smtClean="0"/>
              <a:t>.</a:t>
            </a:r>
          </a:p>
          <a:p>
            <a:pPr>
              <a:lnSpc>
                <a:spcPct val="90000"/>
              </a:lnSpc>
            </a:pPr>
            <a:r>
              <a:rPr lang="en-GB" dirty="0" smtClean="0"/>
              <a:t>The estimates of the factors contributing to B and M are subjective and vary according to the judgment of the estimator.</a:t>
            </a:r>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a:t>
            </a:r>
            <a:r>
              <a:rPr lang="en-US" dirty="0"/>
              <a:t>uncertainty</a:t>
            </a:r>
          </a:p>
        </p:txBody>
      </p:sp>
      <p:pic>
        <p:nvPicPr>
          <p:cNvPr id="4" name="Content Placeholder 3" descr="23.9 Estimate-refine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
              <a:srcRect l="-5286" r="-5286"/>
              <a:stretch>
                <a:fillRect/>
              </a:stretch>
            </p:blipFill>
          </mc:Choice>
          <mc:Fallback>
            <p:blipFill>
              <a:blip r:embed="rId2"/>
              <a:srcRect l="-5286" r="-5286"/>
              <a:stretch>
                <a:fillRect/>
              </a:stretch>
            </p:blipFill>
          </mc:Fallback>
        </mc:AlternateConten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dirty="0"/>
              <a:t>The COCOMO</a:t>
            </a:r>
            <a:r>
              <a:rPr lang="en-GB" dirty="0" smtClean="0"/>
              <a:t> 2 model</a:t>
            </a:r>
            <a:endParaRPr lang="en-GB" dirty="0"/>
          </a:p>
        </p:txBody>
      </p:sp>
      <p:sp>
        <p:nvSpPr>
          <p:cNvPr id="53251" name="Rectangle 3"/>
          <p:cNvSpPr>
            <a:spLocks noGrp="1" noChangeArrowheads="1"/>
          </p:cNvSpPr>
          <p:nvPr>
            <p:ph type="body" idx="1"/>
          </p:nvPr>
        </p:nvSpPr>
        <p:spPr>
          <a:noFill/>
          <a:ln/>
        </p:spPr>
        <p:txBody>
          <a:bodyPr lIns="90840" tIns="44623" rIns="90840" bIns="44623"/>
          <a:lstStyle/>
          <a:p>
            <a:r>
              <a:rPr lang="en-GB" sz="2400" dirty="0"/>
              <a:t>An empirical model based on project experience.</a:t>
            </a:r>
          </a:p>
          <a:p>
            <a:r>
              <a:rPr lang="en-GB" sz="2400" dirty="0"/>
              <a:t>Well-documented, ‘independent’ model which is not tied to a specific software vendor.</a:t>
            </a:r>
          </a:p>
          <a:p>
            <a:r>
              <a:rPr lang="en-GB" sz="2400" dirty="0"/>
              <a:t>Long history from initial version published in 1981 (COCOMO-81) through various instantiations to COCOMO</a:t>
            </a:r>
            <a:r>
              <a:rPr lang="en-GB" sz="2400" dirty="0" smtClean="0"/>
              <a:t> 2.</a:t>
            </a:r>
            <a:endParaRPr lang="en-GB" sz="2400" dirty="0"/>
          </a:p>
          <a:p>
            <a:r>
              <a:rPr lang="en-GB" sz="2400" dirty="0"/>
              <a:t>COCOMO</a:t>
            </a:r>
            <a:r>
              <a:rPr lang="en-GB" sz="2400" dirty="0" smtClean="0"/>
              <a:t> 2 </a:t>
            </a:r>
            <a:r>
              <a:rPr lang="en-GB" sz="2400" dirty="0"/>
              <a:t>takes into account different approaches to software development, reuse, etc. </a:t>
            </a:r>
          </a:p>
        </p:txBody>
      </p:sp>
    </p:spTree>
  </p:cSld>
  <p:clrMapOvr>
    <a:masterClrMapping/>
  </p:clrMapOvr>
  <p:transition advTm="2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stages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At the proposal stage, when you are bidding for a contract to develop or provide a software system. </a:t>
            </a:r>
          </a:p>
          <a:p>
            <a:r>
              <a:rPr lang="en-US" dirty="0" smtClean="0"/>
              <a:t>During the project startup phase, when you have to plan who will work on the project, how the project will be broken down into increments, how resources will be allocated across your company, etc. </a:t>
            </a:r>
          </a:p>
          <a:p>
            <a:r>
              <a:rPr lang="en-US" dirty="0" smtClean="0"/>
              <a:t>Periodically throughout the project, when you modify your plan in the light of experience gained and information from monitoring the progress of the work.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COCOMO 2 models</a:t>
            </a:r>
          </a:p>
        </p:txBody>
      </p:sp>
      <p:sp>
        <p:nvSpPr>
          <p:cNvPr id="117763" name="Rectangle 3"/>
          <p:cNvSpPr>
            <a:spLocks noGrp="1" noChangeArrowheads="1"/>
          </p:cNvSpPr>
          <p:nvPr>
            <p:ph type="body" idx="1"/>
          </p:nvPr>
        </p:nvSpPr>
        <p:spPr/>
        <p:txBody>
          <a:bodyPr/>
          <a:lstStyle/>
          <a:p>
            <a:pPr>
              <a:lnSpc>
                <a:spcPct val="90000"/>
              </a:lnSpc>
            </a:pPr>
            <a:r>
              <a:rPr lang="en-US" sz="2400"/>
              <a:t>COCOMO 2 incorporates a range of sub-models that produce increasingly detailed software estimates.</a:t>
            </a:r>
          </a:p>
          <a:p>
            <a:pPr>
              <a:lnSpc>
                <a:spcPct val="90000"/>
              </a:lnSpc>
            </a:pPr>
            <a:r>
              <a:rPr lang="en-US" sz="2400"/>
              <a:t>The sub-models in COCOMO 2 are:</a:t>
            </a:r>
          </a:p>
          <a:p>
            <a:pPr lvl="1">
              <a:lnSpc>
                <a:spcPct val="90000"/>
              </a:lnSpc>
            </a:pPr>
            <a:r>
              <a:rPr lang="en-US" sz="2000">
                <a:solidFill>
                  <a:schemeClr val="accent1"/>
                </a:solidFill>
              </a:rPr>
              <a:t>Application composition model</a:t>
            </a:r>
            <a:r>
              <a:rPr lang="en-US" sz="2000"/>
              <a:t>. Used when software is composed from existing parts.</a:t>
            </a:r>
          </a:p>
          <a:p>
            <a:pPr lvl="1">
              <a:lnSpc>
                <a:spcPct val="90000"/>
              </a:lnSpc>
            </a:pPr>
            <a:r>
              <a:rPr lang="en-US" sz="2000">
                <a:solidFill>
                  <a:schemeClr val="accent1"/>
                </a:solidFill>
              </a:rPr>
              <a:t>Early design model</a:t>
            </a:r>
            <a:r>
              <a:rPr lang="en-US" sz="2000"/>
              <a:t>. Used when requirements are available but design has not yet started.</a:t>
            </a:r>
          </a:p>
          <a:p>
            <a:pPr lvl="1">
              <a:lnSpc>
                <a:spcPct val="90000"/>
              </a:lnSpc>
            </a:pPr>
            <a:r>
              <a:rPr lang="en-US" sz="2000">
                <a:solidFill>
                  <a:schemeClr val="accent1"/>
                </a:solidFill>
              </a:rPr>
              <a:t>Reuse model</a:t>
            </a:r>
            <a:r>
              <a:rPr lang="en-US" sz="2000"/>
              <a:t>. Used to compute the effort of integrating reusable components.</a:t>
            </a:r>
          </a:p>
          <a:p>
            <a:pPr lvl="1">
              <a:lnSpc>
                <a:spcPct val="90000"/>
              </a:lnSpc>
            </a:pPr>
            <a:r>
              <a:rPr lang="en-US" sz="2000">
                <a:solidFill>
                  <a:schemeClr val="accent1"/>
                </a:solidFill>
              </a:rPr>
              <a:t>Post-architecture model</a:t>
            </a:r>
            <a:r>
              <a:rPr lang="en-US" sz="2000"/>
              <a:t>. Used once the system architecture has been designed and more information about the system is available.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 </a:t>
            </a:r>
            <a:r>
              <a:rPr lang="en-US" dirty="0"/>
              <a:t>estimation models</a:t>
            </a:r>
          </a:p>
        </p:txBody>
      </p:sp>
      <p:pic>
        <p:nvPicPr>
          <p:cNvPr id="4" name="Content Placeholder 3" descr="23.10 COCOMO-model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
              <a:srcRect l="-3410" r="-3410"/>
              <a:stretch>
                <a:fillRect/>
              </a:stretch>
            </p:blipFill>
          </mc:Choice>
          <mc:Fallback>
            <p:blipFill>
              <a:blip r:embed="rId2"/>
              <a:srcRect l="-3410" r="-3410"/>
              <a:stretch>
                <a:fillRect/>
              </a:stretch>
            </p:blipFill>
          </mc:Fallback>
        </mc:AlternateConten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a:t>Project duration and staffing</a:t>
            </a:r>
          </a:p>
        </p:txBody>
      </p:sp>
      <p:sp>
        <p:nvSpPr>
          <p:cNvPr id="111619" name="Rectangle 3"/>
          <p:cNvSpPr>
            <a:spLocks noGrp="1" noChangeArrowheads="1"/>
          </p:cNvSpPr>
          <p:nvPr>
            <p:ph type="body" idx="1"/>
          </p:nvPr>
        </p:nvSpPr>
        <p:spPr/>
        <p:txBody>
          <a:bodyPr/>
          <a:lstStyle/>
          <a:p>
            <a:pPr>
              <a:lnSpc>
                <a:spcPct val="90000"/>
              </a:lnSpc>
            </a:pPr>
            <a:r>
              <a:rPr lang="en-GB" sz="2400"/>
              <a:t>As well as effort estimation, managers must estimate the calendar time required to complete a project and when staff will be required.</a:t>
            </a:r>
          </a:p>
          <a:p>
            <a:pPr>
              <a:lnSpc>
                <a:spcPct val="90000"/>
              </a:lnSpc>
            </a:pPr>
            <a:r>
              <a:rPr lang="en-GB" sz="2400"/>
              <a:t>Calendar time can be estimated using a COCOMO 2 formula</a:t>
            </a:r>
          </a:p>
          <a:p>
            <a:pPr lvl="1" algn="just">
              <a:lnSpc>
                <a:spcPct val="90000"/>
              </a:lnSpc>
              <a:spcBef>
                <a:spcPts val="600"/>
              </a:spcBef>
              <a:spcAft>
                <a:spcPts val="600"/>
              </a:spcAft>
            </a:pPr>
            <a:r>
              <a:rPr lang="en-GB" sz="2000"/>
              <a:t>TDEV = 3 </a:t>
            </a:r>
            <a:r>
              <a:rPr lang="en-GB" sz="2000">
                <a:latin typeface="Symbol" charset="2"/>
              </a:rPr>
              <a:t>´</a:t>
            </a:r>
            <a:r>
              <a:rPr lang="en-GB" sz="2000"/>
              <a:t> (PM)</a:t>
            </a:r>
            <a:r>
              <a:rPr lang="en-GB" sz="2000" baseline="30000"/>
              <a:t>(0.33+0.2*(B-1.01))</a:t>
            </a:r>
          </a:p>
          <a:p>
            <a:pPr lvl="1">
              <a:lnSpc>
                <a:spcPct val="90000"/>
              </a:lnSpc>
            </a:pPr>
            <a:r>
              <a:rPr lang="en-GB" sz="2000"/>
              <a:t>PM is the effort computation and B is the exponent computed as discussed above (B is 1 for the early prototyping model). This computation predicts the nominal schedule for the project.</a:t>
            </a:r>
          </a:p>
          <a:p>
            <a:pPr>
              <a:lnSpc>
                <a:spcPct val="90000"/>
              </a:lnSpc>
            </a:pPr>
            <a:r>
              <a:rPr lang="en-GB" sz="2400"/>
              <a:t>The time required is independent of the number of people working on the project.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p:spPr>
        <p:txBody>
          <a:bodyPr lIns="90840" tIns="44623" rIns="90840" bIns="44623"/>
          <a:lstStyle/>
          <a:p>
            <a:r>
              <a:rPr lang="en-GB"/>
              <a:t>Staffing requirements</a:t>
            </a:r>
          </a:p>
        </p:txBody>
      </p:sp>
      <p:sp>
        <p:nvSpPr>
          <p:cNvPr id="88067" name="Rectangle 3"/>
          <p:cNvSpPr>
            <a:spLocks noGrp="1" noChangeArrowheads="1"/>
          </p:cNvSpPr>
          <p:nvPr>
            <p:ph type="body" idx="1"/>
          </p:nvPr>
        </p:nvSpPr>
        <p:spPr>
          <a:noFill/>
          <a:ln/>
        </p:spPr>
        <p:txBody>
          <a:bodyPr lIns="90840" tIns="44623" rIns="90840" bIns="44623"/>
          <a:lstStyle/>
          <a:p>
            <a:pPr>
              <a:lnSpc>
                <a:spcPct val="90000"/>
              </a:lnSpc>
            </a:pPr>
            <a:r>
              <a:rPr lang="en-GB"/>
              <a:t>Staff required can’t be computed by diving the development time by the required schedule.</a:t>
            </a:r>
          </a:p>
          <a:p>
            <a:pPr>
              <a:lnSpc>
                <a:spcPct val="90000"/>
              </a:lnSpc>
            </a:pPr>
            <a:r>
              <a:rPr lang="en-GB"/>
              <a:t>The number of people working on a project varies depending on the phase of the project.</a:t>
            </a:r>
          </a:p>
          <a:p>
            <a:pPr>
              <a:lnSpc>
                <a:spcPct val="90000"/>
              </a:lnSpc>
            </a:pPr>
            <a:r>
              <a:rPr lang="en-GB"/>
              <a:t>The more people who work on the project, the more total effort is usually required.</a:t>
            </a:r>
          </a:p>
          <a:p>
            <a:pPr>
              <a:lnSpc>
                <a:spcPct val="90000"/>
              </a:lnSpc>
            </a:pPr>
            <a:r>
              <a:rPr lang="en-GB"/>
              <a:t>A very rapid build-up of people often correlates with schedule slippage.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planning</a:t>
            </a:r>
            <a:endParaRPr lang="en-US" dirty="0"/>
          </a:p>
        </p:txBody>
      </p:sp>
      <p:sp>
        <p:nvSpPr>
          <p:cNvPr id="3" name="Content Placeholder 2"/>
          <p:cNvSpPr>
            <a:spLocks noGrp="1"/>
          </p:cNvSpPr>
          <p:nvPr>
            <p:ph idx="1"/>
          </p:nvPr>
        </p:nvSpPr>
        <p:spPr/>
        <p:txBody>
          <a:bodyPr/>
          <a:lstStyle/>
          <a:p>
            <a:r>
              <a:rPr lang="en-US" dirty="0" smtClean="0"/>
              <a:t>Planning may be necessary with only outline software requirements.</a:t>
            </a:r>
          </a:p>
          <a:p>
            <a:r>
              <a:rPr lang="en-US" dirty="0" smtClean="0"/>
              <a:t>The aim of planning at this stage is to provide information that will be used in setting a price for the system to customers.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n-GB" dirty="0" smtClean="0"/>
              <a:t>Software pricing</a:t>
            </a:r>
            <a:endParaRPr lang="en-GB" dirty="0"/>
          </a:p>
        </p:txBody>
      </p:sp>
      <p:sp>
        <p:nvSpPr>
          <p:cNvPr id="12291" name="Rectangle 3"/>
          <p:cNvSpPr>
            <a:spLocks noGrp="1" noChangeArrowheads="1"/>
          </p:cNvSpPr>
          <p:nvPr>
            <p:ph type="body" idx="1"/>
          </p:nvPr>
        </p:nvSpPr>
        <p:spPr>
          <a:noFill/>
          <a:ln/>
        </p:spPr>
        <p:txBody>
          <a:bodyPr lIns="90840" tIns="44623" rIns="90840" bIns="44623">
            <a:normAutofit fontScale="92500" lnSpcReduction="10000"/>
          </a:bodyPr>
          <a:lstStyle/>
          <a:p>
            <a:r>
              <a:rPr lang="en-GB" dirty="0"/>
              <a:t>Estimates are made to discover the cost, to the developer, of producing a software system</a:t>
            </a:r>
            <a:r>
              <a:rPr lang="en-GB" dirty="0" smtClean="0"/>
              <a:t>.</a:t>
            </a:r>
          </a:p>
          <a:p>
            <a:pPr lvl="1"/>
            <a:r>
              <a:rPr lang="en-GB" dirty="0" smtClean="0"/>
              <a:t>You take into account, hardware, software, travel, training and effort costs.</a:t>
            </a:r>
          </a:p>
          <a:p>
            <a:r>
              <a:rPr lang="en-GB" dirty="0"/>
              <a:t>There is not a simple relationship between the development cost and the price charged to the customer.</a:t>
            </a:r>
          </a:p>
          <a:p>
            <a:r>
              <a:rPr lang="en-GB" dirty="0"/>
              <a:t>Broader organisational, economic, political and business considerations influence the price charged.</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p>
        </p:txBody>
      </p:sp>
      <p:graphicFrame>
        <p:nvGraphicFramePr>
          <p:cNvPr id="4" name="Content Placeholder 3"/>
          <p:cNvGraphicFramePr>
            <a:graphicFrameLocks noGrp="1"/>
          </p:cNvGraphicFramePr>
          <p:nvPr>
            <p:ph idx="1"/>
          </p:nvPr>
        </p:nvGraphicFramePr>
        <p:xfrm>
          <a:off x="457200" y="1823846"/>
          <a:ext cx="7784898" cy="3840480"/>
        </p:xfrm>
        <a:graphic>
          <a:graphicData uri="http://schemas.openxmlformats.org/drawingml/2006/table">
            <a:tbl>
              <a:tblPr firstRow="1" bandRow="1">
                <a:tableStyleId>{5C22544A-7EE6-4342-B048-85BDC9FD1C3A}</a:tableStyleId>
              </a:tblPr>
              <a:tblGrid>
                <a:gridCol w="2289968"/>
                <a:gridCol w="5494930"/>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smtClean="0">
                          <a:solidFill>
                            <a:srgbClr val="000000"/>
                          </a:solidFill>
                          <a:latin typeface="Arial"/>
                          <a:ea typeface="Times New Roman"/>
                          <a:cs typeface="Arial"/>
                        </a:rPr>
                        <a:t>Market </a:t>
                      </a:r>
                      <a:r>
                        <a:rPr lang="en-US" sz="1600" dirty="0">
                          <a:solidFill>
                            <a:srgbClr val="000000"/>
                          </a:solidFill>
                          <a:latin typeface="Arial"/>
                          <a:ea typeface="Times New Roman"/>
                          <a:cs typeface="Arial"/>
                        </a:rPr>
                        <a:t>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Cost estimate uncertainty</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If an organization is unsure of its cost estimate, it may increase its price by a contingency over and above its normal profit.</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p>
        </p:txBody>
      </p:sp>
      <p:graphicFrame>
        <p:nvGraphicFramePr>
          <p:cNvPr id="4" name="Content Placeholder 3"/>
          <p:cNvGraphicFramePr>
            <a:graphicFrameLocks noGrp="1"/>
          </p:cNvGraphicFramePr>
          <p:nvPr>
            <p:ph idx="1"/>
          </p:nvPr>
        </p:nvGraphicFramePr>
        <p:xfrm>
          <a:off x="457200" y="2134576"/>
          <a:ext cx="7772400" cy="2529840"/>
        </p:xfrm>
        <a:graphic>
          <a:graphicData uri="http://schemas.openxmlformats.org/drawingml/2006/table">
            <a:tbl>
              <a:tblPr firstRow="1" bandRow="1">
                <a:tableStyleId>{5C22544A-7EE6-4342-B048-85BDC9FD1C3A}</a:tableStyleId>
              </a:tblPr>
              <a:tblGrid>
                <a:gridCol w="2339709"/>
                <a:gridCol w="5432691"/>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Financial health</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Plan-driven or plan-based development is an approach to software engineering where the development process is planned in detail. </a:t>
            </a:r>
          </a:p>
          <a:p>
            <a:pPr lvl="1"/>
            <a:r>
              <a:rPr lang="en-US" dirty="0" smtClean="0"/>
              <a:t>Plan-driven development is based on engineering project management  techniques and is the ‘traditional’ way of managing large software development projects. </a:t>
            </a:r>
          </a:p>
          <a:p>
            <a:r>
              <a:rPr lang="en-US" dirty="0" smtClean="0"/>
              <a:t>A project plan is created that records the work to be done, who will do it, the development schedule and the work products. </a:t>
            </a:r>
          </a:p>
          <a:p>
            <a:r>
              <a:rPr lang="en-US" dirty="0" smtClean="0"/>
              <a:t>Managers use the plan to support project decision making and as a way of measuring progress.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