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18D68-5E18-4058-9925-FFE12917CB03}" type="datetimeFigureOut">
              <a:rPr lang="en-US" smtClean="0"/>
              <a:pPr/>
              <a:t>8/9/2017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2B38CC-173C-42A7-B71D-97D986EF66B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A5F429-F9A1-4745-9A97-C39CD47B30DD}"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740C0-805B-4D41-9227-1EAC4A3206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5F429-F9A1-4745-9A97-C39CD47B30DD}"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740C0-805B-4D41-9227-1EAC4A3206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5F429-F9A1-4745-9A97-C39CD47B30DD}"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740C0-805B-4D41-9227-1EAC4A3206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5F429-F9A1-4745-9A97-C39CD47B30DD}"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740C0-805B-4D41-9227-1EAC4A3206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A5F429-F9A1-4745-9A97-C39CD47B30DD}"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740C0-805B-4D41-9227-1EAC4A3206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A5F429-F9A1-4745-9A97-C39CD47B30DD}" type="datetimeFigureOut">
              <a:rPr lang="en-US" smtClean="0"/>
              <a:pPr/>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740C0-805B-4D41-9227-1EAC4A3206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A5F429-F9A1-4745-9A97-C39CD47B30DD}" type="datetimeFigureOut">
              <a:rPr lang="en-US" smtClean="0"/>
              <a:pPr/>
              <a:t>8/9/2017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C740C0-805B-4D41-9227-1EAC4A3206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A5F429-F9A1-4745-9A97-C39CD47B30DD}" type="datetimeFigureOut">
              <a:rPr lang="en-US" smtClean="0"/>
              <a:pPr/>
              <a:t>8/9/2017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C740C0-805B-4D41-9227-1EAC4A3206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5F429-F9A1-4745-9A97-C39CD47B30DD}" type="datetimeFigureOut">
              <a:rPr lang="en-US" smtClean="0"/>
              <a:pPr/>
              <a:t>8/9/2017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C740C0-805B-4D41-9227-1EAC4A3206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5F429-F9A1-4745-9A97-C39CD47B30DD}" type="datetimeFigureOut">
              <a:rPr lang="en-US" smtClean="0"/>
              <a:pPr/>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740C0-805B-4D41-9227-1EAC4A3206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5F429-F9A1-4745-9A97-C39CD47B30DD}" type="datetimeFigureOut">
              <a:rPr lang="en-US" smtClean="0"/>
              <a:pPr/>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740C0-805B-4D41-9227-1EAC4A3206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5F429-F9A1-4745-9A97-C39CD47B30DD}" type="datetimeFigureOut">
              <a:rPr lang="en-US" smtClean="0"/>
              <a:pPr/>
              <a:t>8/9/2017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740C0-805B-4D41-9227-1EAC4A3206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a:xfrm>
            <a:off x="457200" y="1295400"/>
            <a:ext cx="8229600" cy="4525963"/>
          </a:xfrm>
        </p:spPr>
        <p:txBody>
          <a:bodyPr>
            <a:normAutofit fontScale="85000" lnSpcReduction="20000"/>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Incremental development problems</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normAutofit fontScale="92500" lnSpcReduction="20000"/>
          </a:bodyPr>
          <a:lstStyle/>
          <a:p>
            <a:r>
              <a:rPr lang="en-GB" dirty="0" smtClean="0"/>
              <a:t>Based on systematic reuse where systems are integrated from existing components or COTS (Commercial-off-the-shelf) systems.</a:t>
            </a:r>
          </a:p>
          <a:p>
            <a:r>
              <a:rPr lang="en-GB" dirty="0" smtClean="0"/>
              <a:t>Process stages</a:t>
            </a:r>
          </a:p>
          <a:p>
            <a:pPr lvl="1"/>
            <a:r>
              <a:rPr lang="en-GB" dirty="0" smtClean="0"/>
              <a:t>Component analysis;</a:t>
            </a:r>
          </a:p>
          <a:p>
            <a:pPr lvl="1"/>
            <a:r>
              <a:rPr lang="en-GB" dirty="0" smtClean="0"/>
              <a:t>Requirements modification;</a:t>
            </a:r>
          </a:p>
          <a:p>
            <a:pPr lvl="1"/>
            <a:r>
              <a:rPr lang="en-GB" dirty="0" smtClean="0"/>
              <a:t>System design with reuse;</a:t>
            </a:r>
          </a:p>
          <a:p>
            <a:pPr lvl="1"/>
            <a:r>
              <a:rPr lang="en-GB" dirty="0" smtClean="0"/>
              <a:t>Development and integration.</a:t>
            </a:r>
          </a:p>
          <a:p>
            <a:r>
              <a:rPr lang="en-GB" dirty="0" smtClean="0"/>
              <a:t>Reuse is now the standard approach for building many types of business system</a:t>
            </a:r>
          </a:p>
          <a:p>
            <a:pPr lvl="1"/>
            <a:r>
              <a:rPr lang="en-GB" dirty="0" smtClean="0"/>
              <a:t>Reuse covered in more depth in Chapter 16.</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GB" dirty="0" smtClean="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r>
              <a:rPr lang="en-GB" dirty="0" smtClean="0"/>
              <a:t>Web services that are developed according to service standards and which are available for remote invocation. </a:t>
            </a:r>
          </a:p>
          <a:p>
            <a:r>
              <a:rPr lang="en-GB" dirty="0" smtClean="0"/>
              <a:t>Collections of objects that are developed as a package to be integrated with a component framework such as .NET or J2EE.</a:t>
            </a:r>
          </a:p>
          <a:p>
            <a:r>
              <a:rPr lang="en-GB" dirty="0" smtClean="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a:xfrm>
            <a:off x="457200" y="1219200"/>
            <a:ext cx="8229600" cy="4525963"/>
          </a:xfrm>
        </p:spPr>
        <p:txBody>
          <a:bodyPr>
            <a:normAutofit fontScale="92500" lnSpcReduction="20000"/>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type="body" idx="1"/>
          </p:nvPr>
        </p:nvSpPr>
        <p:spPr>
          <a:xfrm>
            <a:off x="416664" y="1600200"/>
            <a:ext cx="8460480" cy="4525963"/>
          </a:xfrm>
        </p:spPr>
        <p:txBody>
          <a:bodyPr>
            <a:normAutofit fontScale="85000" lnSpcReduction="20000"/>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Feasibility study</a:t>
            </a:r>
          </a:p>
          <a:p>
            <a:pPr lvl="2"/>
            <a:r>
              <a:rPr lang="en-GB" dirty="0" smtClean="0"/>
              <a:t>Is it technically and financially feasible to build the system?</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fontScale="90000"/>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normAutofit fontScale="92500"/>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The Rational Unified Process</a:t>
            </a:r>
          </a:p>
          <a:p>
            <a:pPr lvl="1"/>
            <a:r>
              <a:rPr lang="en-GB" dirty="0" smtClean="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a:xfrm>
            <a:off x="457200" y="1295400"/>
            <a:ext cx="8229600" cy="4525963"/>
          </a:xfrm>
        </p:spPr>
        <p:txBody>
          <a:bodyPr>
            <a:normAutofit fontScale="85000" lnSpcReduction="10000"/>
          </a:bodyPr>
          <a:lstStyle/>
          <a:p>
            <a:r>
              <a:rPr lang="en-GB" i="1" dirty="0" smtClean="0"/>
              <a:t>Architectural design,</a:t>
            </a:r>
            <a:r>
              <a:rPr lang="en-GB" dirty="0" smtClean="0"/>
              <a:t> where you identify the overall structure of the system, the principal components (sometimes called sub-systems or modules), their relationships and how they are distributed.</a:t>
            </a:r>
          </a:p>
          <a:p>
            <a:r>
              <a:rPr lang="en-GB" i="1" dirty="0" smtClean="0"/>
              <a:t>Interface design,</a:t>
            </a:r>
            <a:r>
              <a:rPr lang="en-GB" dirty="0" smtClean="0"/>
              <a:t> where you define the interfaces between system components. </a:t>
            </a:r>
          </a:p>
          <a:p>
            <a:r>
              <a:rPr lang="en-GB" i="1" dirty="0" smtClean="0"/>
              <a:t>Component design, </a:t>
            </a:r>
            <a:r>
              <a:rPr lang="en-GB" dirty="0" smtClean="0"/>
              <a:t>where you take each system component and design how it will operate. </a:t>
            </a:r>
          </a:p>
          <a:p>
            <a:r>
              <a:rPr lang="en-GB" i="1" dirty="0" smtClean="0"/>
              <a:t>Database design,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type="body" idx="1"/>
          </p:nvPr>
        </p:nvSpPr>
        <p:spPr/>
        <p:txBody>
          <a:bodyPr>
            <a:normAutofit fontScale="92500" lnSpcReduction="10000"/>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normAutofit fontScale="92500" lnSpcReduction="10000"/>
          </a:bodyPr>
          <a:lstStyle/>
          <a:p>
            <a:r>
              <a:rPr lang="en-GB"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GB" dirty="0" smtClean="0"/>
              <a:t>Testing phases in a plan-driven software process</a:t>
            </a:r>
            <a:br>
              <a:rPr lang="en-GB" dirty="0" smtClean="0"/>
            </a:br>
            <a:endParaRPr lang="en-US" dirty="0" smtClean="0"/>
          </a:p>
        </p:txBody>
      </p:sp>
      <p:pic>
        <p:nvPicPr>
          <p:cNvPr id="4" name="Picture 3" descr="2.7 Testing-ph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normAutofit lnSpcReduction="10000"/>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2.8 System evolu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a:xfrm>
            <a:off x="457200" y="1295400"/>
            <a:ext cx="8229600" cy="4525963"/>
          </a:xfrm>
        </p:spPr>
        <p:txBody>
          <a:bodyPr>
            <a:normAutofit fontScale="92500" lnSpcReduction="10000"/>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Change avoidance,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normAutofit fontScale="77500" lnSpcReduction="20000"/>
          </a:bodyPr>
          <a:lstStyle/>
          <a:p>
            <a:r>
              <a:rPr lang="en-GB" smtClean="0"/>
              <a:t>A structured set of activities required to develop a </a:t>
            </a:r>
            <a:br>
              <a:rPr lang="en-GB" smtClean="0"/>
            </a:br>
            <a:r>
              <a:rPr lang="en-GB" smtClean="0"/>
              <a:t>software system. </a:t>
            </a:r>
          </a:p>
          <a:p>
            <a:r>
              <a:rPr lang="en-GB" smtClean="0"/>
              <a:t>Many different software processes but all involve:</a:t>
            </a:r>
          </a:p>
          <a:p>
            <a:pPr lvl="1"/>
            <a:r>
              <a:rPr lang="en-GB" smtClean="0"/>
              <a:t>Specification – defining what the system should do;</a:t>
            </a:r>
          </a:p>
          <a:p>
            <a:pPr lvl="1"/>
            <a:r>
              <a:rPr lang="en-GB" smtClean="0"/>
              <a:t>Design and implementation – defining the organization of the system and implementing the system;</a:t>
            </a:r>
          </a:p>
          <a:p>
            <a:pPr lvl="1"/>
            <a:r>
              <a:rPr lang="en-GB" smtClean="0"/>
              <a:t>Validation – checking that it does what the customer wants;</a:t>
            </a:r>
          </a:p>
          <a:p>
            <a:pPr lvl="1"/>
            <a:r>
              <a:rPr lang="en-GB" smtClean="0"/>
              <a:t>Evolution – changing the system in response to changing customer needs.</a:t>
            </a:r>
          </a:p>
          <a:p>
            <a:r>
              <a:rPr lang="en-GB" smtClean="0"/>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normAutofit lnSpcReduction="10000"/>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30</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p:txBody>
          <a:bodyPr>
            <a:normAutofit lnSpcReduction="10000"/>
          </a:bodyPr>
          <a:lstStyle/>
          <a:p>
            <a:r>
              <a:rPr lang="en-US" smtClean="0"/>
              <a:t>Prototypes should be discarded after development as they are not a good basis for a production system:</a:t>
            </a:r>
          </a:p>
          <a:p>
            <a:pPr lvl="1"/>
            <a:r>
              <a:rPr lang="en-US" smtClean="0"/>
              <a:t>It may be impossible to tune the system to meet non-functional requirements;</a:t>
            </a:r>
          </a:p>
          <a:p>
            <a:pPr lvl="1"/>
            <a:r>
              <a:rPr lang="en-US" smtClean="0"/>
              <a:t>Prototypes are normally undocumented;</a:t>
            </a:r>
          </a:p>
          <a:p>
            <a:pPr lvl="1"/>
            <a:r>
              <a:rPr lang="en-US" smtClean="0"/>
              <a:t>The prototype structure is usually degraded through rapid change;</a:t>
            </a:r>
          </a:p>
          <a:p>
            <a:pPr lvl="1"/>
            <a:r>
              <a:rPr lang="en-US" smtClean="0"/>
              <a:t>The prototype probably will not meet normal organisational quality standards.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a:xfrm>
            <a:off x="457200" y="1295400"/>
            <a:ext cx="8229600" cy="4525963"/>
          </a:xfrm>
        </p:spPr>
        <p:txBody>
          <a:bodyPr>
            <a:normAutofit fontScale="92500" lnSpcReduction="10000"/>
          </a:bodyPr>
          <a:lstStyle/>
          <a:p>
            <a:r>
              <a:rPr lang="en-GB" dirty="0" smtClean="0"/>
              <a:t>Rather than deliver the system as a single delivery, the development and delivery is broken down into increments with each increment delivering part of the required functionality.</a:t>
            </a:r>
          </a:p>
          <a:p>
            <a:r>
              <a:rPr lang="en-GB" dirty="0" smtClean="0"/>
              <a:t>User requirements are prioritised and the highest priority requirements are included in early increments.</a:t>
            </a:r>
          </a:p>
          <a:p>
            <a:r>
              <a:rPr lang="en-GB" dirty="0"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Incremental development and delivery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normAutofit fontScale="85000" lnSpcReduction="10000"/>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normAutofit fontScale="92500" lnSpcReduction="20000"/>
          </a:bodyPr>
          <a:lstStyle/>
          <a:p>
            <a:r>
              <a:rPr lang="en-GB" smtClean="0"/>
              <a:t>When we describe and discuss processes, we usually talk about the activities in these processes such as specifying a data model, designing a user interface, etc. and the ordering of these activities.</a:t>
            </a:r>
          </a:p>
          <a:p>
            <a:r>
              <a:rPr lang="en-GB" smtClean="0"/>
              <a:t>Process descriptions may also include:</a:t>
            </a:r>
          </a:p>
          <a:p>
            <a:pPr lvl="1"/>
            <a:r>
              <a:rPr lang="en-GB" smtClean="0"/>
              <a:t>Products, which are the outcomes of a process activity; </a:t>
            </a:r>
          </a:p>
          <a:p>
            <a:pPr lvl="1"/>
            <a:r>
              <a:rPr lang="en-GB" smtClean="0"/>
              <a:t>Roles, which reflect the responsibilities of the people involved in the process;</a:t>
            </a:r>
          </a:p>
          <a:p>
            <a:pPr lvl="1"/>
            <a:r>
              <a:rPr lang="en-GB" smtClean="0"/>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normAutofit lnSpcReduction="10000"/>
          </a:bodyPr>
          <a:lstStyle/>
          <a:p>
            <a:r>
              <a:rPr lang="en-GB" smtClean="0"/>
              <a:t>Process is represented as a spiral rather than as a sequence of activities with backtracking.</a:t>
            </a:r>
          </a:p>
          <a:p>
            <a:r>
              <a:rPr lang="en-GB" smtClean="0"/>
              <a:t>Each loop in the spiral represents a phase in the process. </a:t>
            </a:r>
          </a:p>
          <a:p>
            <a:r>
              <a:rPr lang="en-GB" smtClean="0"/>
              <a:t>No fixed phases such as specification or design - loops in the spiral are chosen depending on what is required.</a:t>
            </a:r>
          </a:p>
          <a:p>
            <a:r>
              <a:rPr lang="en-GB" smtClean="0"/>
              <a:t>Risks are explicitly assessed and resolved throughout the process.</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GB" dirty="0" smtClean="0"/>
              <a:t>Boehm’s spiral model of the software process </a:t>
            </a:r>
            <a:endParaRPr lang="en-US" dirty="0" smtClean="0"/>
          </a:p>
        </p:txBody>
      </p:sp>
      <p:pic>
        <p:nvPicPr>
          <p:cNvPr id="4" name="Picture 3" descr="2.11 Spira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a:xfrm>
            <a:off x="457200" y="1295400"/>
            <a:ext cx="8229600" cy="4525963"/>
          </a:xfrm>
        </p:spPr>
        <p:txBody>
          <a:bodyPr>
            <a:normAutofit fontScale="92500" lnSpcReduction="20000"/>
          </a:bodyPr>
          <a:lstStyle/>
          <a:p>
            <a:r>
              <a:rPr lang="en-GB" dirty="0" smtClean="0"/>
              <a:t>Objective setting</a:t>
            </a:r>
          </a:p>
          <a:p>
            <a:pPr lvl="1"/>
            <a:r>
              <a:rPr lang="en-GB" dirty="0" smtClean="0"/>
              <a:t>Specific objectives for the phase are identified.</a:t>
            </a:r>
          </a:p>
          <a:p>
            <a:r>
              <a:rPr lang="en-GB" dirty="0" smtClean="0"/>
              <a:t>Risk assessment and reduction</a:t>
            </a:r>
          </a:p>
          <a:p>
            <a:pPr lvl="1"/>
            <a:r>
              <a:rPr lang="en-GB" dirty="0" smtClean="0"/>
              <a:t>Risks are assessed and activities put in place to reduce the key risks.</a:t>
            </a:r>
          </a:p>
          <a:p>
            <a:r>
              <a:rPr lang="en-GB" dirty="0" smtClean="0"/>
              <a:t>Development and validation</a:t>
            </a:r>
          </a:p>
          <a:p>
            <a:pPr lvl="1"/>
            <a:r>
              <a:rPr lang="en-GB" dirty="0" smtClean="0"/>
              <a:t>A development model for the system is chosen  which can be any of the generic models.</a:t>
            </a:r>
          </a:p>
          <a:p>
            <a:r>
              <a:rPr lang="en-GB" dirty="0" smtClean="0"/>
              <a:t>Planning</a:t>
            </a:r>
          </a:p>
          <a:p>
            <a:pPr lvl="1"/>
            <a:r>
              <a:rPr lang="en-GB" dirty="0"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r>
              <a:rPr lang="en-US" dirty="0" smtClean="0"/>
              <a:t>Spiral model has been very influential in helping people think about iteration in software processes and introducing the risk-driven approach to development.</a:t>
            </a:r>
          </a:p>
          <a:p>
            <a:r>
              <a:rPr lang="en-US" dirty="0" smtClean="0"/>
              <a:t>In practice, however, the model is rarely used as published for practical software development.</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cse\Downloads\_20170809_100411.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Plan-driven processes are processes where all of the process activities are planned in advance and progress is measured against this plan. </a:t>
            </a:r>
          </a:p>
          <a:p>
            <a:r>
              <a:rPr lang="en-GB" dirty="0" smtClean="0"/>
              <a:t>In agile processes,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normAutofit fontScale="85000" lnSpcReduction="20000"/>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a:p>
            <a:r>
              <a:rPr lang="en-GB" dirty="0" smtClean="0"/>
              <a:t>Reuse-oriented software engineering</a:t>
            </a:r>
          </a:p>
          <a:p>
            <a:pPr lvl="1"/>
            <a:r>
              <a:rPr lang="en-GB" dirty="0" smtClean="0"/>
              <a:t>The system is assembled from existing components. May be plan-driven or agile.</a:t>
            </a:r>
          </a:p>
          <a:p>
            <a:r>
              <a:rPr lang="en-GB" dirty="0" smtClean="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a:xfrm>
            <a:off x="381000" y="1295400"/>
            <a:ext cx="8229600" cy="4525963"/>
          </a:xfrm>
        </p:spPr>
        <p:txBody>
          <a:bodyPr>
            <a:normAutofit fontScale="92500" lnSpcReduction="20000"/>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normAutofit fontScale="92500" lnSpcReduction="20000"/>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2273</Words>
  <Application>Microsoft Office PowerPoint</Application>
  <PresentationFormat>On-screen Show (4:3)</PresentationFormat>
  <Paragraphs>288</Paragraphs>
  <Slides>44</Slides>
  <Notes>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 Software Processes</dc:title>
  <dc:creator>cse</dc:creator>
  <cp:lastModifiedBy>cse</cp:lastModifiedBy>
  <cp:revision>2</cp:revision>
  <dcterms:created xsi:type="dcterms:W3CDTF">2017-08-04T03:31:38Z</dcterms:created>
  <dcterms:modified xsi:type="dcterms:W3CDTF">2017-08-09T04:43:10Z</dcterms:modified>
</cp:coreProperties>
</file>