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695FD0-DA57-432B-834F-EA48D494F43E}" type="datetimeFigureOut">
              <a:rPr lang="en-US" smtClean="0"/>
              <a:t>3/12/2020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43BBD7-0DE1-4EB3-9D60-C693F3C063D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184054-5681-47D2-B0F1-611B5F486C3F}"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2FCDEC-7911-4A02-8379-2774AF917139}"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599A29-9F51-4006-8C39-640220F85475}"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826C9-476A-4B39-AE1E-A9255BEADB67}"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A55C4-6F76-4EF4-8EBF-A44AE5E0945A}" type="datetime1">
              <a:rPr lang="en-US" smtClean="0"/>
              <a:t>3/12/2020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5C5857-A601-41E0-8153-34D671CFF502}"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9DD3A-949D-4D6D-A531-04CEC241DA8C}" type="datetime1">
              <a:rPr lang="en-US" smtClean="0"/>
              <a:t>3/12/2020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DA15CD-770F-414B-86D0-E6B51B318DB8}" type="datetime1">
              <a:rPr lang="en-US" smtClean="0"/>
              <a:t>3/12/2020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E6E1-4D9E-46DB-8E66-FF6C7C3E03E3}" type="datetime1">
              <a:rPr lang="en-US" smtClean="0"/>
              <a:t>3/12/2020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C49EF-5CB7-4E51-8C65-C5275449A729}"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2AAE7-7E08-45D1-9B14-2D961A24F033}" type="datetime1">
              <a:rPr lang="en-US" smtClean="0"/>
              <a:t>3/12/2020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517BE4-5357-4E44-BC9B-422A8161FA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DB1B6-A403-475C-9B86-7E329220DE38}" type="datetime1">
              <a:rPr lang="en-US" smtClean="0"/>
              <a:t>3/12/2020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17BE4-5357-4E44-BC9B-422A8161FA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a:t>
            </a:r>
            <a:r>
              <a:rPr lang="en-US" dirty="0" smtClean="0"/>
              <a:t>Testing</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p>
        </p:txBody>
      </p:sp>
      <p:pic>
        <p:nvPicPr>
          <p:cNvPr id="4" name="Content Placeholder 3" descr="8.2 Inspections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inspections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During testing, errors can mask (hide) other errors. Because inspection is a static process, you don’t have to be concerned with interactions between errors.</a:t>
            </a:r>
          </a:p>
          <a:p>
            <a:r>
              <a:rPr lang="en-US" dirty="0" smtClean="0"/>
              <a:t>Incomplete versions of a system can be inspected without additional costs. If a program is incomplete, then you need to develop specialized test harnesses to test the parts that are available. </a:t>
            </a:r>
          </a:p>
          <a:p>
            <a:r>
              <a:rPr lang="en-US" dirty="0" smtClean="0"/>
              <a:t>As well as searching for program defects, an inspection can also consider broader quality attributes of a program, such as compliance with standards, portability and maintainability.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a:t>
            </a:r>
            <a:r>
              <a:rPr lang="en-US" dirty="0"/>
              <a:t>model of the software testing process</a:t>
            </a:r>
          </a:p>
        </p:txBody>
      </p:sp>
      <p:pic>
        <p:nvPicPr>
          <p:cNvPr id="4" name="Content Placeholder 3" descr="8.3 Testing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Development testing includes all testing activities that are carried out by the team developing the system. </a:t>
            </a:r>
          </a:p>
          <a:p>
            <a:pPr lvl="1"/>
            <a:r>
              <a:rPr lang="en-US" dirty="0" smtClean="0"/>
              <a:t>Unit testing, where individual program units or object classes are tested. Unit testing should focus on testing the functionality of objects or methods.</a:t>
            </a:r>
            <a:endParaRPr lang="en-GB" dirty="0" smtClean="0"/>
          </a:p>
          <a:p>
            <a:pPr lvl="1"/>
            <a:r>
              <a:rPr lang="en-US" dirty="0" smtClean="0"/>
              <a:t>Component testing, where several individual units are integrated to create composite components. Component testing should focus on testing component interfaces.</a:t>
            </a:r>
            <a:endParaRPr lang="en-GB" dirty="0" smtClean="0"/>
          </a:p>
          <a:p>
            <a:pPr lvl="1"/>
            <a:r>
              <a:rPr lang="en-US" dirty="0" smtClean="0"/>
              <a:t>System testing, where some or all of the components in a system are integrated and the system is tested as a whole. System testing should focus on testing component interactions.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normAutofit lnSpcReduction="10000"/>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p>
          <a:p>
            <a:pPr lvl="1"/>
            <a:r>
              <a:rPr lang="en-GB" dirty="0"/>
              <a:t>Setting and interrogating all object </a:t>
            </a:r>
            <a:r>
              <a:rPr lang="en-GB" dirty="0" smtClean="0"/>
              <a:t>attributes</a:t>
            </a:r>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a:t>weather station object interface</a:t>
            </a:r>
          </a:p>
        </p:txBody>
      </p:sp>
      <p:pic>
        <p:nvPicPr>
          <p:cNvPr id="4" name="Content Placeholder 3" descr="8.4 WeatherStationIfac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normAutofit fontScale="92500" lnSpcReduction="20000"/>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normAutofit lnSpcReduction="10000"/>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effectiveness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test cases should show that, when used as expected, the component that you are testing does what it is supposed to do.</a:t>
            </a:r>
            <a:endParaRPr lang="en-GB" dirty="0" smtClean="0"/>
          </a:p>
          <a:p>
            <a:r>
              <a:rPr lang="en-US" dirty="0" smtClean="0"/>
              <a:t>If there are defects in the component, these should be revealed by test cases. </a:t>
            </a:r>
            <a:endParaRPr lang="en-GB" dirty="0" smtClean="0"/>
          </a:p>
          <a:p>
            <a:r>
              <a:rPr lang="en-US" dirty="0" smtClean="0"/>
              <a:t>This leads to 2 types of unit test case:</a:t>
            </a:r>
          </a:p>
          <a:p>
            <a:pPr lvl="1"/>
            <a:r>
              <a:rPr lang="en-US" dirty="0" smtClean="0"/>
              <a:t>The first of these should reflect normal operation of a program and should show that the component works as expected. </a:t>
            </a:r>
          </a:p>
          <a:p>
            <a:pPr lvl="1"/>
            <a:r>
              <a:rPr lang="en-US" dirty="0" smtClean="0"/>
              <a:t>The other kind of test case should be based on testing experience of where common problems arise. It should use abnormal inputs to check that these are properly processed and do not crash the component.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normAutofit lnSpcReduction="10000"/>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normAutofit lnSpcReduction="10000"/>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p>
        </p:txBody>
      </p:sp>
      <p:pic>
        <p:nvPicPr>
          <p:cNvPr id="4" name="Content Placeholder 3" descr="8.5 EquivPartition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p>
        </p:txBody>
      </p:sp>
      <p:pic>
        <p:nvPicPr>
          <p:cNvPr id="4" name="Content Placeholder 3" descr="8.6 Partition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p>
        </p:txBody>
      </p:sp>
      <p:pic>
        <p:nvPicPr>
          <p:cNvPr id="4" name="Content Placeholder 3" descr="8.7 Ifa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normAutofit fontScale="92500" lnSpcReduction="20000"/>
          </a:bodyPr>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a:t>
            </a:r>
          </a:p>
          <a:p>
            <a:r>
              <a:rPr lang="en-US" dirty="0" smtClean="0"/>
              <a:t>System testing checks that components are compatible, interact correctly and transfer the right data at the right time across their interfaces.</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The use-cases developed to identify system interactions can be used as a basis for system testing.</a:t>
            </a:r>
          </a:p>
          <a:p>
            <a:r>
              <a:rPr lang="en-US" dirty="0" smtClean="0"/>
              <a:t>Each use case usually involves several system components so testing the use case forces these interactions to occur.</a:t>
            </a:r>
          </a:p>
          <a:p>
            <a:r>
              <a:rPr lang="en-US" dirty="0" smtClean="0"/>
              <a:t>The sequence diagrams associated with the use case documents the components and interactions that are being tested.</a:t>
            </a:r>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Collect</a:t>
            </a:r>
            <a:r>
              <a:rPr lang="en-US" dirty="0"/>
              <a:t>weather data sequence chart</a:t>
            </a:r>
          </a:p>
        </p:txBody>
      </p:sp>
      <p:pic>
        <p:nvPicPr>
          <p:cNvPr id="4" name="Content Placeholder 3" descr="8.8 WS-SeqDiagram.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4798" r="-4798"/>
              <a:stretch>
                <a:fillRect/>
              </a:stretch>
            </p:blipFill>
          </mc:Choice>
          <mc:Fallback>
            <p:blipFill>
              <a:blip r:embed="rId3"/>
              <a:srcRect l="-4798" r="-4798"/>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 goals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demonstrate to the developer and the customer that the software meets its requirements. </a:t>
            </a:r>
          </a:p>
          <a:p>
            <a:pPr lvl="1"/>
            <a:r>
              <a:rPr lang="en-US" dirty="0" smtClean="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smtClean="0"/>
          </a:p>
          <a:p>
            <a:r>
              <a:rPr lang="en-US" dirty="0" smtClean="0"/>
              <a:t>To discover situations in which the behavior of the software is incorrect, undesirable or does not conform to its specification. </a:t>
            </a:r>
          </a:p>
          <a:p>
            <a:pPr lvl="1"/>
            <a:r>
              <a:rPr lang="en-US" dirty="0" smtClean="0"/>
              <a:t>Defect testing is concerned with rooting out undesirable system behavior such as system crashes, unwanted interactions with other systems, incorrect computations and data corruption.</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policies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Exhaustive system testing is impossible so testing policies which define the required system test coverage may be developed.</a:t>
            </a:r>
          </a:p>
          <a:p>
            <a:r>
              <a:rPr lang="en-US" dirty="0" smtClean="0"/>
              <a:t>Examples of testing policies:</a:t>
            </a:r>
          </a:p>
          <a:p>
            <a:pPr lvl="1"/>
            <a:r>
              <a:rPr lang="en-US" dirty="0" smtClean="0"/>
              <a:t>All system functions that are accessed through menus should be tested.</a:t>
            </a:r>
            <a:endParaRPr lang="en-GB" dirty="0" smtClean="0"/>
          </a:p>
          <a:p>
            <a:pPr lvl="1"/>
            <a:r>
              <a:rPr lang="en-US" dirty="0" smtClean="0"/>
              <a:t>Combinations of functions (e.g. text formatting) that are accessed through the same menu must be tested.</a:t>
            </a:r>
            <a:endParaRPr lang="en-GB" dirty="0" smtClean="0"/>
          </a:p>
          <a:p>
            <a:pPr lvl="1"/>
            <a:r>
              <a:rPr lang="en-US" dirty="0" smtClean="0"/>
              <a:t>Where user input is provided, all functions must be tested with both correct and incorrect input.</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Benefits of test-driven development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Regression testing is testing the system to check that changes have not ‘broken’ previously working code.</a:t>
            </a:r>
          </a:p>
          <a:p>
            <a:r>
              <a:rPr lang="en-US" dirty="0" smtClean="0"/>
              <a:t>In a manual testing process, regression testing is expensive but, with automated testing, it is simple and straightforward. All tests are rerun every time a change is made to the program.</a:t>
            </a:r>
          </a:p>
          <a:p>
            <a:r>
              <a:rPr lang="en-US" dirty="0" smtClean="0"/>
              <a:t>Tests must run ‘successfully’ before the change is committed.</a:t>
            </a:r>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normAutofit fontScale="85000" lnSpcReduction="20000"/>
          </a:bodyPr>
          <a:lstStyle/>
          <a:p>
            <a:r>
              <a:rPr lang="en-US" dirty="0" smtClean="0"/>
              <a:t>Release testing is the process of testing a particular release of a system that is intended for use outside of the development team.</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normAutofit fontScale="92500"/>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and defect testing</a:t>
            </a:r>
            <a:endParaRPr lang="en-US" dirty="0"/>
          </a:p>
        </p:txBody>
      </p:sp>
      <p:sp>
        <p:nvSpPr>
          <p:cNvPr id="3" name="Content Placeholder 2"/>
          <p:cNvSpPr>
            <a:spLocks noGrp="1"/>
          </p:cNvSpPr>
          <p:nvPr>
            <p:ph idx="1"/>
          </p:nvPr>
        </p:nvSpPr>
        <p:spPr/>
        <p:txBody>
          <a:bodyPr/>
          <a:lstStyle/>
          <a:p>
            <a:r>
              <a:rPr lang="en-US" dirty="0" smtClean="0"/>
              <a:t>The first goal leads to </a:t>
            </a:r>
            <a:r>
              <a:rPr lang="en-US" dirty="0" smtClean="0">
                <a:solidFill>
                  <a:srgbClr val="FF0000"/>
                </a:solidFill>
              </a:rPr>
              <a:t>validation testing</a:t>
            </a:r>
          </a:p>
          <a:p>
            <a:pPr lvl="1"/>
            <a:r>
              <a:rPr lang="en-US" dirty="0" smtClean="0"/>
              <a:t>You expect the system to perform correctly using a given set of test cases that reflect the system’s expected use. </a:t>
            </a:r>
          </a:p>
          <a:p>
            <a:r>
              <a:rPr lang="en-US" dirty="0" smtClean="0"/>
              <a:t>The second goal leads to </a:t>
            </a:r>
            <a:r>
              <a:rPr lang="en-US" dirty="0" smtClean="0">
                <a:solidFill>
                  <a:srgbClr val="FF0000"/>
                </a:solidFill>
              </a:rPr>
              <a:t>defect testing</a:t>
            </a:r>
          </a:p>
          <a:p>
            <a:pPr lvl="1"/>
            <a:r>
              <a:rPr lang="en-US" dirty="0" smtClean="0"/>
              <a:t>The test cases are designed to expose defects. The test cases in defect testing can be deliberately obscure and need not reflect how the system is normally used.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normAutofit fontScale="85000" lnSpcReduction="10000"/>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p>
        </p:txBody>
      </p:sp>
      <p:pic>
        <p:nvPicPr>
          <p:cNvPr id="4" name="Content Placeholder 3" descr="8.11 Acceptance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methods and acceptance testing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a:t>
            </a:r>
            <a:r>
              <a:rPr lang="en-US" dirty="0"/>
              <a:t>input-output model of program testing</a:t>
            </a:r>
          </a:p>
        </p:txBody>
      </p:sp>
      <p:pic>
        <p:nvPicPr>
          <p:cNvPr id="4" name="Content Placeholder 3" descr="8.1 IOModelofTesting.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normAutofit fontScale="92500" lnSpcReduction="20000"/>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3721</Words>
  <Application>Microsoft Office PowerPoint</Application>
  <PresentationFormat>On-screen Show (4:3)</PresentationFormat>
  <Paragraphs>331</Paragraphs>
  <Slides>58</Slides>
  <Notes>3</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Software Testing</vt:lpstr>
      <vt:lpstr>Topics covered</vt:lpstr>
      <vt:lpstr>Program testing</vt:lpstr>
      <vt:lpstr>Program testing goals</vt:lpstr>
      <vt:lpstr>Validation and defect testing</vt:lpstr>
      <vt:lpstr>Testing process goals</vt:lpstr>
      <vt:lpstr>An input-output model of program testing</vt:lpstr>
      <vt:lpstr>Verification vs validation</vt:lpstr>
      <vt:lpstr>V &amp; V confidence</vt:lpstr>
      <vt:lpstr>Inspections and testing</vt:lpstr>
      <vt:lpstr>Inspections and testing</vt:lpstr>
      <vt:lpstr>Software inspections</vt:lpstr>
      <vt:lpstr>Advantages of inspections</vt:lpstr>
      <vt:lpstr>Inspections and testing</vt:lpstr>
      <vt:lpstr>A model of the software testing process</vt:lpstr>
      <vt:lpstr>Stages of testing</vt:lpstr>
      <vt:lpstr>Development testing</vt:lpstr>
      <vt:lpstr>Unit testing</vt:lpstr>
      <vt:lpstr>Object class testing</vt:lpstr>
      <vt:lpstr>The weather station object interface</vt:lpstr>
      <vt:lpstr>Weather station testing</vt:lpstr>
      <vt:lpstr>Automated testing</vt:lpstr>
      <vt:lpstr>Automated test components</vt:lpstr>
      <vt:lpstr>Unit test effectiveness</vt:lpstr>
      <vt:lpstr>Testing strategies</vt:lpstr>
      <vt:lpstr>Partition testing</vt:lpstr>
      <vt:lpstr>Equivalence partitioning</vt:lpstr>
      <vt:lpstr>Equivalence partitions</vt:lpstr>
      <vt:lpstr>Testing guidelines (sequences)</vt:lpstr>
      <vt:lpstr>General testing guidelines</vt:lpstr>
      <vt:lpstr>Component testing</vt:lpstr>
      <vt:lpstr>Interface testing</vt:lpstr>
      <vt:lpstr>Interface testing</vt:lpstr>
      <vt:lpstr>Interface errors</vt:lpstr>
      <vt:lpstr>Interface testing guidelines</vt:lpstr>
      <vt:lpstr>System testing</vt:lpstr>
      <vt:lpstr>System and component testing</vt:lpstr>
      <vt:lpstr>Use-case testing</vt:lpstr>
      <vt:lpstr>Collectweather data sequence chart</vt:lpstr>
      <vt:lpstr>Testing policies</vt:lpstr>
      <vt:lpstr>Test-driven development</vt:lpstr>
      <vt:lpstr>Test-driven development</vt:lpstr>
      <vt:lpstr>TDD process activities</vt:lpstr>
      <vt:lpstr>Benefits of test-driven development</vt:lpstr>
      <vt:lpstr>Regression testing</vt:lpstr>
      <vt:lpstr>Release testing</vt:lpstr>
      <vt:lpstr>Release testing and system testing</vt:lpstr>
      <vt:lpstr>Requirements based testing</vt:lpstr>
      <vt:lpstr>Requirements tests</vt:lpstr>
      <vt:lpstr>Features tested by scenario</vt:lpstr>
      <vt:lpstr>A usage scenario for the MHC-PMS</vt:lpstr>
      <vt:lpstr>Performance testing</vt:lpstr>
      <vt:lpstr>User testing</vt:lpstr>
      <vt:lpstr>Types of user testing</vt:lpstr>
      <vt:lpstr>The acceptance testing process</vt:lpstr>
      <vt:lpstr>Stages in the acceptance testing process</vt:lpstr>
      <vt:lpstr>Agile methods and acceptance testing</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cs</dc:creator>
  <cp:lastModifiedBy>cs</cp:lastModifiedBy>
  <cp:revision>2</cp:revision>
  <dcterms:created xsi:type="dcterms:W3CDTF">2020-03-12T06:03:05Z</dcterms:created>
  <dcterms:modified xsi:type="dcterms:W3CDTF">2020-03-12T06:12:49Z</dcterms:modified>
</cp:coreProperties>
</file>