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 id="2147483804" r:id="rId2"/>
  </p:sldMasterIdLst>
  <p:notesMasterIdLst>
    <p:notesMasterId r:id="rId12"/>
  </p:notesMasterIdLst>
  <p:sldIdLst>
    <p:sldId id="286" r:id="rId3"/>
    <p:sldId id="279" r:id="rId4"/>
    <p:sldId id="280" r:id="rId5"/>
    <p:sldId id="281" r:id="rId6"/>
    <p:sldId id="282" r:id="rId7"/>
    <p:sldId id="283" r:id="rId8"/>
    <p:sldId id="284" r:id="rId9"/>
    <p:sldId id="285" r:id="rId10"/>
    <p:sldId id="28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908DB3-787B-42C8-B59E-960D53D7B9D6}">
          <p14:sldIdLst>
            <p14:sldId id="286"/>
            <p14:sldId id="279"/>
            <p14:sldId id="280"/>
            <p14:sldId id="281"/>
            <p14:sldId id="282"/>
            <p14:sldId id="283"/>
            <p14:sldId id="284"/>
            <p14:sldId id="285"/>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485" autoAdjust="0"/>
  </p:normalViewPr>
  <p:slideViewPr>
    <p:cSldViewPr snapToGrid="0">
      <p:cViewPr varScale="1">
        <p:scale>
          <a:sx n="64" d="100"/>
          <a:sy n="64" d="100"/>
        </p:scale>
        <p:origin x="13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C23EE-5ACD-46AE-9283-23FA9F71F869}" type="datetimeFigureOut">
              <a:rPr lang="en-IN" smtClean="0"/>
              <a:t>05/11/2019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9DB2E-509E-46FA-8325-6CF2764C8575}" type="slidenum">
              <a:rPr lang="en-IN" smtClean="0"/>
              <a:t>‹#›</a:t>
            </a:fld>
            <a:endParaRPr lang="en-IN"/>
          </a:p>
        </p:txBody>
      </p:sp>
    </p:spTree>
    <p:extLst>
      <p:ext uri="{BB962C8B-B14F-4D97-AF65-F5344CB8AC3E}">
        <p14:creationId xmlns:p14="http://schemas.microsoft.com/office/powerpoint/2010/main" val="41898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ebalancesmb.com/structured-equation-modeling-step-1-specify-the-model-229716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hebalancesmb.com/what-is-a-stratified-random-sample-229694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800" b="0" i="0" u="none" strike="noStrike" cap="none" normalizeH="0" baseline="0" dirty="0" smtClean="0">
                <a:ln>
                  <a:noFill/>
                </a:ln>
                <a:solidFill>
                  <a:schemeClr val="tx1"/>
                </a:solidFill>
                <a:effectLst/>
                <a:latin typeface="medium-content-serif-font"/>
              </a:rPr>
              <a:t>Linear Regression is a basic and commonly used type of predictive analysis.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800" b="0" i="0" u="none" strike="noStrike" cap="none" normalizeH="0" baseline="0" dirty="0" smtClean="0">
                <a:ln>
                  <a:noFill/>
                </a:ln>
                <a:solidFill>
                  <a:schemeClr val="tx1"/>
                </a:solidFill>
                <a:effectLst/>
                <a:latin typeface="medium-content-serif-font"/>
              </a:rPr>
              <a:t>It’s the most widely used of all statistical techniques. It quantifies the relationship between one or more </a:t>
            </a:r>
            <a:r>
              <a:rPr kumimoji="0" lang="en-US" sz="800" b="1" i="0" u="none" strike="noStrike" cap="none" normalizeH="0" baseline="0" dirty="0" smtClean="0">
                <a:ln>
                  <a:noFill/>
                </a:ln>
                <a:solidFill>
                  <a:schemeClr val="tx1"/>
                </a:solidFill>
                <a:effectLst/>
                <a:latin typeface="medium-content-serif-font"/>
              </a:rPr>
              <a:t>predictor variables</a:t>
            </a:r>
            <a:r>
              <a:rPr kumimoji="0" lang="en-US" sz="800" b="0" i="0" u="none" strike="noStrike" cap="none" normalizeH="0" baseline="0" dirty="0" smtClean="0">
                <a:ln>
                  <a:noFill/>
                </a:ln>
                <a:solidFill>
                  <a:schemeClr val="tx1"/>
                </a:solidFill>
                <a:effectLst/>
                <a:latin typeface="medium-content-serif-font"/>
              </a:rPr>
              <a:t> and one </a:t>
            </a:r>
            <a:r>
              <a:rPr kumimoji="0" lang="en-US" sz="800" b="1" i="0" u="none" strike="noStrike" cap="none" normalizeH="0" baseline="0" dirty="0" smtClean="0">
                <a:ln>
                  <a:noFill/>
                </a:ln>
                <a:solidFill>
                  <a:schemeClr val="tx1"/>
                </a:solidFill>
                <a:effectLst/>
                <a:latin typeface="medium-content-serif-font"/>
              </a:rPr>
              <a:t>outcome variable</a:t>
            </a:r>
            <a:r>
              <a:rPr kumimoji="0" lang="en-US" sz="800" b="0" i="0" u="none" strike="noStrike" cap="none" normalizeH="0" baseline="0" dirty="0" smtClean="0">
                <a:ln>
                  <a:noFill/>
                </a:ln>
                <a:solidFill>
                  <a:schemeClr val="tx1"/>
                </a:solidFill>
                <a:effectLst/>
                <a:latin typeface="medium-content-serif-font"/>
              </a:rPr>
              <a:t>.</a:t>
            </a:r>
            <a:endParaRPr kumimoji="0" lang="en-US" sz="1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800" b="1" i="0" u="none" strike="noStrike" cap="none" normalizeH="0" baseline="0" dirty="0" smtClean="0">
                <a:ln>
                  <a:noFill/>
                </a:ln>
                <a:solidFill>
                  <a:schemeClr val="tx1"/>
                </a:solidFill>
                <a:effectLst/>
                <a:latin typeface="medium-content-serif-font"/>
              </a:rPr>
              <a:t>Regression analysis</a:t>
            </a:r>
            <a:r>
              <a:rPr kumimoji="0" lang="en-US" sz="800" b="0" i="0" u="none" strike="noStrike" cap="none" normalizeH="0" baseline="0" dirty="0" smtClean="0">
                <a:ln>
                  <a:noFill/>
                </a:ln>
                <a:solidFill>
                  <a:schemeClr val="tx1"/>
                </a:solidFill>
                <a:effectLst/>
                <a:latin typeface="medium-content-serif-font"/>
              </a:rPr>
              <a:t> is commonly used to show the correlation between two variables.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sz="900" b="0" i="0" u="none" strike="noStrike" cap="none" normalizeH="0" baseline="0" dirty="0" smtClean="0">
                <a:ln>
                  <a:noFill/>
                </a:ln>
                <a:solidFill>
                  <a:schemeClr val="tx1"/>
                </a:solidFill>
                <a:effectLst/>
                <a:latin typeface="medium-content-title-font"/>
              </a:rPr>
              <a:t>Linear regression looks at the relationship between the data you have and the data you want to predict.</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smtClean="0"/>
              <a:t>To be clear, though, we’re talking about </a:t>
            </a:r>
            <a:r>
              <a:rPr lang="en-US" b="1" dirty="0" smtClean="0"/>
              <a:t>expectations</a:t>
            </a:r>
            <a:r>
              <a:rPr lang="en-US" dirty="0" smtClean="0"/>
              <a:t> (predictions) and not absolute certainty!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smtClean="0">
                <a:solidFill>
                  <a:srgbClr val="3D3D3D"/>
                </a:solidFill>
                <a:latin typeface="Roboto"/>
                <a:ea typeface="Times New Roman" panose="02020603050405020304" pitchFamily="18" charset="0"/>
              </a:rPr>
              <a:t>(which we call our training data) </a:t>
            </a:r>
            <a:endParaRPr lang="en-US" dirty="0" smtClean="0"/>
          </a:p>
          <a:p>
            <a:pPr marL="0" lvl="0" indent="0" eaLnBrk="0" fontAlgn="base" hangingPunct="0">
              <a:lnSpc>
                <a:spcPct val="100000"/>
              </a:lnSpc>
              <a:spcBef>
                <a:spcPct val="0"/>
              </a:spcBef>
              <a:spcAft>
                <a:spcPct val="0"/>
              </a:spcAft>
              <a:buNone/>
              <a:tabLst>
                <a:tab pos="457200" algn="l"/>
              </a:tabLst>
            </a:pPr>
            <a:r>
              <a:rPr kumimoji="0" lang="en-US" b="0" i="0" u="none" strike="noStrike" cap="none" normalizeH="0" baseline="0" dirty="0" smtClean="0">
                <a:ln>
                  <a:noFill/>
                </a:ln>
                <a:solidFill>
                  <a:srgbClr val="3D3D3D"/>
                </a:solidFill>
                <a:effectLst/>
                <a:latin typeface="Roboto"/>
                <a:ea typeface="Times New Roman" panose="02020603050405020304" pitchFamily="18" charset="0"/>
              </a:rPr>
              <a:t>The goal of any regression model is to predict the value of y (</a:t>
            </a:r>
            <a:r>
              <a:rPr kumimoji="0" lang="en-US" b="0" i="0" u="none" strike="noStrike" cap="none" normalizeH="0" baseline="0" dirty="0" err="1" smtClean="0">
                <a:ln>
                  <a:noFill/>
                </a:ln>
                <a:solidFill>
                  <a:srgbClr val="3D3D3D"/>
                </a:solidFill>
                <a:effectLst/>
                <a:latin typeface="Roboto"/>
                <a:ea typeface="Times New Roman" panose="02020603050405020304" pitchFamily="18" charset="0"/>
              </a:rPr>
              <a:t>dependant</a:t>
            </a:r>
            <a:r>
              <a:rPr kumimoji="0" lang="en-US" b="0" i="0" u="none" strike="noStrike" cap="none" normalizeH="0" baseline="0" dirty="0" smtClean="0">
                <a:ln>
                  <a:noFill/>
                </a:ln>
                <a:solidFill>
                  <a:srgbClr val="3D3D3D"/>
                </a:solidFill>
                <a:effectLst/>
                <a:latin typeface="Roboto"/>
                <a:ea typeface="Times New Roman" panose="02020603050405020304" pitchFamily="18" charset="0"/>
              </a:rPr>
              <a:t> variable) based on the value of x (independent variable).</a:t>
            </a:r>
          </a:p>
          <a:p>
            <a:pPr marL="0" lvl="0" indent="0" eaLnBrk="0" fontAlgn="base" hangingPunct="0">
              <a:lnSpc>
                <a:spcPct val="100000"/>
              </a:lnSpc>
              <a:spcBef>
                <a:spcPct val="0"/>
              </a:spcBef>
              <a:spcAft>
                <a:spcPct val="0"/>
              </a:spcAft>
              <a:buNone/>
              <a:tabLst>
                <a:tab pos="457200" algn="l"/>
              </a:tabLst>
            </a:pPr>
            <a:r>
              <a:rPr lang="en-US" dirty="0" smtClean="0"/>
              <a:t> In order to figure that out, we’ll create a model that will tell us what is the best fitting line for this relationship.</a:t>
            </a:r>
            <a:endParaRPr kumimoji="0" lang="en-US" b="0" i="0" u="none" strike="noStrike" cap="none" normalizeH="0" baseline="0" dirty="0" smtClean="0">
              <a:ln>
                <a:noFill/>
              </a:ln>
              <a:solidFill>
                <a:srgbClr val="3D3D3D"/>
              </a:solidFill>
              <a:effectLst/>
              <a:latin typeface="Roboto"/>
              <a:ea typeface="Times New Roman" panose="02020603050405020304" pitchFamily="18" charset="0"/>
            </a:endParaRPr>
          </a:p>
          <a:p>
            <a:pPr marL="0" lvl="0" indent="0" eaLnBrk="0" fontAlgn="base" hangingPunct="0">
              <a:lnSpc>
                <a:spcPct val="100000"/>
              </a:lnSpc>
              <a:spcBef>
                <a:spcPct val="0"/>
              </a:spcBef>
              <a:spcAft>
                <a:spcPct val="0"/>
              </a:spcAft>
              <a:buNone/>
              <a:tabLst>
                <a:tab pos="457200" algn="l"/>
              </a:tabLst>
            </a:pPr>
            <a:r>
              <a:rPr kumimoji="0" lang="en-US" b="0" i="0" u="none" strike="noStrike" cap="none" normalizeH="0" baseline="0" dirty="0" smtClean="0">
                <a:ln>
                  <a:noFill/>
                </a:ln>
                <a:solidFill>
                  <a:srgbClr val="3D3D3D"/>
                </a:solidFill>
                <a:effectLst/>
                <a:latin typeface="Roboto"/>
                <a:ea typeface="Times New Roman" panose="02020603050405020304" pitchFamily="18" charset="0"/>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IN" dirty="0" smtClean="0"/>
          </a:p>
          <a:p>
            <a:pPr marL="171450" indent="-171450">
              <a:buFont typeface="Wingdings" panose="05000000000000000000" pitchFamily="2" charset="2"/>
              <a:buChar char="v"/>
            </a:pPr>
            <a:endParaRPr lang="en-IN" dirty="0" smtClean="0"/>
          </a:p>
          <a:p>
            <a:pPr marL="171450" indent="-171450">
              <a:buFont typeface="Wingdings" panose="05000000000000000000" pitchFamily="2" charset="2"/>
              <a:buChar char="v"/>
            </a:pPr>
            <a:endParaRPr lang="en-IN" dirty="0"/>
          </a:p>
        </p:txBody>
      </p:sp>
      <p:sp>
        <p:nvSpPr>
          <p:cNvPr id="4" name="Slide Number Placeholder 3"/>
          <p:cNvSpPr>
            <a:spLocks noGrp="1"/>
          </p:cNvSpPr>
          <p:nvPr>
            <p:ph type="sldNum" sz="quarter" idx="10"/>
          </p:nvPr>
        </p:nvSpPr>
        <p:spPr/>
        <p:txBody>
          <a:bodyPr/>
          <a:lstStyle/>
          <a:p>
            <a:fld id="{D559389F-1F13-4285-93A9-E4AA0C43C65C}"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157278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letters ‘A’ and ‘B’ represent constants that describe the y-axis intercept and the slope of the line.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find the equation of line, we would need to use the below formula to get A and B.</a:t>
            </a:r>
          </a:p>
          <a:p>
            <a:r>
              <a:rPr lang="en-US" dirty="0" smtClean="0"/>
              <a:t>A is the intercept </a:t>
            </a:r>
          </a:p>
          <a:p>
            <a:r>
              <a:rPr lang="en-US" dirty="0" smtClean="0"/>
              <a:t>B is</a:t>
            </a:r>
            <a:r>
              <a:rPr lang="en-US" baseline="0" dirty="0" smtClean="0"/>
              <a:t> the slope</a:t>
            </a:r>
            <a:endParaRPr lang="en-IN" dirty="0"/>
          </a:p>
        </p:txBody>
      </p:sp>
      <p:sp>
        <p:nvSpPr>
          <p:cNvPr id="4" name="Slide Number Placeholder 3"/>
          <p:cNvSpPr>
            <a:spLocks noGrp="1"/>
          </p:cNvSpPr>
          <p:nvPr>
            <p:ph type="sldNum" sz="quarter" idx="10"/>
          </p:nvPr>
        </p:nvSpPr>
        <p:spPr/>
        <p:txBody>
          <a:bodyPr/>
          <a:lstStyle/>
          <a:p>
            <a:fld id="{D559389F-1F13-4285-93A9-E4AA0C43C65C}"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182182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above table is called our </a:t>
            </a:r>
            <a:r>
              <a:rPr lang="en-US" sz="1200" b="1" dirty="0" smtClean="0"/>
              <a:t>training set, </a:t>
            </a:r>
            <a:r>
              <a:rPr lang="en-US" sz="1200" dirty="0" smtClean="0"/>
              <a:t>because this is what we would use to model the relationship between diameter and the price of pizza.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The training set when plotted on a graph looks like this:</a:t>
            </a: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line equation becomes </a:t>
            </a:r>
            <a:r>
              <a:rPr lang="en-US" sz="1200" b="1" kern="1200" dirty="0" smtClean="0">
                <a:solidFill>
                  <a:schemeClr val="tx1"/>
                </a:solidFill>
                <a:effectLst/>
                <a:latin typeface="+mn-lt"/>
                <a:ea typeface="+mn-ea"/>
                <a:cs typeface="+mn-cs"/>
              </a:rPr>
              <a:t>Y = 1.965517241 + 0.9762931034X. </a:t>
            </a:r>
            <a:r>
              <a:rPr lang="en-US" sz="1200" kern="1200" dirty="0" smtClean="0">
                <a:solidFill>
                  <a:schemeClr val="tx1"/>
                </a:solidFill>
                <a:effectLst/>
                <a:latin typeface="+mn-lt"/>
                <a:ea typeface="+mn-ea"/>
                <a:cs typeface="+mn-cs"/>
              </a:rPr>
              <a:t>So, the approximate price of pizza when the diameter is </a:t>
            </a:r>
            <a:r>
              <a:rPr lang="en-US" sz="1200" b="1" kern="1200" dirty="0" smtClean="0">
                <a:solidFill>
                  <a:schemeClr val="tx1"/>
                </a:solidFill>
                <a:effectLst/>
                <a:latin typeface="+mn-lt"/>
                <a:ea typeface="+mn-ea"/>
                <a:cs typeface="+mn-cs"/>
              </a:rPr>
              <a:t>12 inches</a:t>
            </a:r>
            <a:r>
              <a:rPr lang="en-US" sz="1200" kern="1200" dirty="0" smtClean="0">
                <a:solidFill>
                  <a:schemeClr val="tx1"/>
                </a:solidFill>
                <a:effectLst/>
                <a:latin typeface="+mn-lt"/>
                <a:ea typeface="+mn-ea"/>
                <a:cs typeface="+mn-cs"/>
              </a:rPr>
              <a:t> is around </a:t>
            </a:r>
            <a:r>
              <a:rPr lang="en-US" sz="1200" b="1" kern="1200" dirty="0" smtClean="0">
                <a:solidFill>
                  <a:schemeClr val="tx1"/>
                </a:solidFill>
                <a:effectLst/>
                <a:latin typeface="+mn-lt"/>
                <a:ea typeface="+mn-ea"/>
                <a:cs typeface="+mn-cs"/>
              </a:rPr>
              <a:t>$13.68 </a:t>
            </a:r>
            <a:r>
              <a:rPr lang="en-US" sz="1200" kern="1200" dirty="0" smtClean="0">
                <a:solidFill>
                  <a:schemeClr val="tx1"/>
                </a:solidFill>
                <a:effectLst/>
                <a:latin typeface="+mn-lt"/>
                <a:ea typeface="+mn-ea"/>
                <a:cs typeface="+mn-cs"/>
              </a:rPr>
              <a:t>(rounded off)</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D559389F-1F13-4285-93A9-E4AA0C43C65C}"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73812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a:t>
            </a:r>
            <a:r>
              <a:rPr lang="en-US" dirty="0" smtClean="0"/>
              <a:t>So, the approximate price of pizza when the diameter is </a:t>
            </a:r>
            <a:r>
              <a:rPr lang="en-US" b="1" dirty="0" smtClean="0"/>
              <a:t>12 inches</a:t>
            </a:r>
            <a:r>
              <a:rPr lang="en-US" dirty="0" smtClean="0"/>
              <a:t> is around </a:t>
            </a:r>
            <a:r>
              <a:rPr lang="en-US" b="1" dirty="0" smtClean="0"/>
              <a:t>$13.68 </a:t>
            </a:r>
            <a:r>
              <a:rPr lang="en-US" dirty="0" smtClean="0"/>
              <a:t>(rounded off)</a:t>
            </a:r>
            <a:endParaRPr lang="en-IN" dirty="0" smtClean="0"/>
          </a:p>
          <a:p>
            <a:r>
              <a:rPr lang="en-IN" sz="1200" kern="1200" dirty="0" smtClean="0">
                <a:solidFill>
                  <a:schemeClr val="tx1"/>
                </a:solidFill>
                <a:effectLst/>
                <a:latin typeface="+mn-lt"/>
                <a:ea typeface="+mn-ea"/>
                <a:cs typeface="+mn-cs"/>
              </a:rPr>
              <a:t>The </a:t>
            </a:r>
            <a:r>
              <a:rPr lang="en-IN" sz="1200" b="1" u="sng" kern="1200" dirty="0" smtClean="0">
                <a:solidFill>
                  <a:schemeClr val="tx1"/>
                </a:solidFill>
                <a:effectLst/>
                <a:latin typeface="+mn-lt"/>
                <a:ea typeface="+mn-ea"/>
                <a:cs typeface="+mn-cs"/>
                <a:hlinkClick r:id="rId3"/>
              </a:rPr>
              <a:t>Least Squares Method</a:t>
            </a:r>
            <a:r>
              <a:rPr lang="en-IN" sz="1200" kern="1200" dirty="0" smtClean="0">
                <a:solidFill>
                  <a:schemeClr val="tx1"/>
                </a:solidFill>
                <a:effectLst/>
                <a:latin typeface="+mn-lt"/>
                <a:ea typeface="+mn-ea"/>
                <a:cs typeface="+mn-cs"/>
              </a:rPr>
              <a:t> is a statistical procedure for </a:t>
            </a:r>
            <a:r>
              <a:rPr lang="en-IN" sz="1200" u="sng" kern="1200" dirty="0" smtClean="0">
                <a:solidFill>
                  <a:schemeClr val="tx1"/>
                </a:solidFill>
                <a:effectLst/>
                <a:latin typeface="+mn-lt"/>
                <a:ea typeface="+mn-ea"/>
                <a:cs typeface="+mn-cs"/>
                <a:hlinkClick r:id="rId4"/>
              </a:rPr>
              <a:t>using sample data</a:t>
            </a:r>
            <a:r>
              <a:rPr lang="en-IN" sz="1200" kern="1200" dirty="0" smtClean="0">
                <a:solidFill>
                  <a:schemeClr val="tx1"/>
                </a:solidFill>
                <a:effectLst/>
                <a:latin typeface="+mn-lt"/>
                <a:ea typeface="+mn-ea"/>
                <a:cs typeface="+mn-cs"/>
              </a:rPr>
              <a:t> to find the value of the estimated regression equation.</a:t>
            </a:r>
          </a:p>
          <a:p>
            <a:r>
              <a:rPr lang="en-IN" sz="1200" kern="1200" dirty="0" smtClean="0">
                <a:solidFill>
                  <a:schemeClr val="tx1"/>
                </a:solidFill>
                <a:effectLst/>
                <a:latin typeface="+mn-lt"/>
                <a:ea typeface="+mn-ea"/>
                <a:cs typeface="+mn-cs"/>
              </a:rPr>
              <a:t> The Least Squares Method was proposed by Carl Friedrich Gauss, who was born in the year 1777 and died in 1855. </a:t>
            </a:r>
          </a:p>
          <a:p>
            <a:r>
              <a:rPr lang="en-IN" sz="1200" kern="1200" dirty="0" smtClean="0">
                <a:solidFill>
                  <a:schemeClr val="tx1"/>
                </a:solidFill>
                <a:effectLst/>
                <a:latin typeface="+mn-lt"/>
                <a:ea typeface="+mn-ea"/>
                <a:cs typeface="+mn-cs"/>
              </a:rPr>
              <a:t>The Least Squares Method is still widely used</a:t>
            </a:r>
            <a:endParaRPr lang="en-IN" dirty="0" smtClean="0"/>
          </a:p>
          <a:p>
            <a:endParaRPr lang="en-IN" dirty="0"/>
          </a:p>
        </p:txBody>
      </p:sp>
      <p:sp>
        <p:nvSpPr>
          <p:cNvPr id="4" name="Slide Number Placeholder 3"/>
          <p:cNvSpPr>
            <a:spLocks noGrp="1"/>
          </p:cNvSpPr>
          <p:nvPr>
            <p:ph type="sldNum" sz="quarter" idx="10"/>
          </p:nvPr>
        </p:nvSpPr>
        <p:spPr/>
        <p:txBody>
          <a:bodyPr/>
          <a:lstStyle/>
          <a:p>
            <a:fld id="{D559389F-1F13-4285-93A9-E4AA0C43C65C}"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415984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78566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421036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9CB8A-79B8-4D1C-BE98-E9FC602F40B7}"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9018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975657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9CB8A-79B8-4D1C-BE98-E9FC602F40B7}"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8823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2149172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2863414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3190699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228DC2-53E3-475D-8FDE-46BB0EB41864}"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198E3-E2E5-443C-B03D-6C01E68A0D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340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28DC2-53E3-475D-8FDE-46BB0EB41864}"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2129713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28DC2-53E3-475D-8FDE-46BB0EB41864}"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198E3-E2E5-443C-B03D-6C01E68A0D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108276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228DC2-53E3-475D-8FDE-46BB0EB41864}"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4281289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228DC2-53E3-475D-8FDE-46BB0EB41864}" type="datetimeFigureOut">
              <a:rPr lang="en-IN" smtClean="0"/>
              <a:t>05/11/2019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112163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228DC2-53E3-475D-8FDE-46BB0EB41864}" type="datetimeFigureOut">
              <a:rPr lang="en-IN" smtClean="0"/>
              <a:t>05/11/2019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732232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228DC2-53E3-475D-8FDE-46BB0EB41864}" type="datetimeFigureOut">
              <a:rPr lang="en-IN" smtClean="0"/>
              <a:t>05/11/2019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1857225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228DC2-53E3-475D-8FDE-46BB0EB41864}" type="datetimeFigureOut">
              <a:rPr lang="en-IN" smtClean="0"/>
              <a:t>05/11/2019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7198E3-E2E5-443C-B03D-6C01E68A0D25}" type="slidenum">
              <a:rPr lang="en-IN" smtClean="0"/>
              <a:t>‹#›</a:t>
            </a:fld>
            <a:endParaRPr lang="en-IN"/>
          </a:p>
        </p:txBody>
      </p:sp>
    </p:spTree>
    <p:extLst>
      <p:ext uri="{BB962C8B-B14F-4D97-AF65-F5344CB8AC3E}">
        <p14:creationId xmlns:p14="http://schemas.microsoft.com/office/powerpoint/2010/main" val="97395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28DC2-53E3-475D-8FDE-46BB0EB41864}"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1502858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28DC2-53E3-475D-8FDE-46BB0EB41864}"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2525042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228DC2-53E3-475D-8FDE-46BB0EB41864}"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198E3-E2E5-443C-B03D-6C01E68A0D25}" type="slidenum">
              <a:rPr lang="en-IN" smtClean="0"/>
              <a:t>‹#›</a:t>
            </a:fld>
            <a:endParaRPr lang="en-IN"/>
          </a:p>
        </p:txBody>
      </p:sp>
    </p:spTree>
    <p:extLst>
      <p:ext uri="{BB962C8B-B14F-4D97-AF65-F5344CB8AC3E}">
        <p14:creationId xmlns:p14="http://schemas.microsoft.com/office/powerpoint/2010/main" val="256887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2405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357014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264839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371749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243398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31735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4BD2D-629C-46EA-904C-77D007CC9549}" type="datetimeFigureOut">
              <a:rPr lang="en-IN" smtClean="0">
                <a:solidFill>
                  <a:prstClr val="black">
                    <a:tint val="75000"/>
                  </a:prstClr>
                </a:solidFill>
              </a:rPr>
              <a:pPr/>
              <a:t>05/11/2019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9CB8A-79B8-4D1C-BE98-E9FC602F40B7}" type="slidenum">
              <a:rPr lang="en-IN" smtClean="0"/>
              <a:pPr/>
              <a:t>‹#›</a:t>
            </a:fld>
            <a:endParaRPr lang="en-IN"/>
          </a:p>
        </p:txBody>
      </p:sp>
    </p:spTree>
    <p:extLst>
      <p:ext uri="{BB962C8B-B14F-4D97-AF65-F5344CB8AC3E}">
        <p14:creationId xmlns:p14="http://schemas.microsoft.com/office/powerpoint/2010/main" val="312571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228DC2-53E3-475D-8FDE-46BB0EB41864}" type="datetimeFigureOut">
              <a:rPr lang="en-IN" smtClean="0"/>
              <a:t>05/11/2019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7198E3-E2E5-443C-B03D-6C01E68A0D25}" type="slidenum">
              <a:rPr lang="en-IN" smtClean="0"/>
              <a:t>‹#›</a:t>
            </a:fld>
            <a:endParaRPr lang="en-IN"/>
          </a:p>
        </p:txBody>
      </p:sp>
    </p:spTree>
    <p:extLst>
      <p:ext uri="{BB962C8B-B14F-4D97-AF65-F5344CB8AC3E}">
        <p14:creationId xmlns:p14="http://schemas.microsoft.com/office/powerpoint/2010/main" val="373646194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228DC2-53E3-475D-8FDE-46BB0EB41864}" type="datetimeFigureOut">
              <a:rPr lang="en-IN" smtClean="0"/>
              <a:t>05/11/2019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7198E3-E2E5-443C-B03D-6C01E68A0D2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95277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uthu.co/wp-content/uploads/2018/05/7429276_f520.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muthu.co/wp-content/uploads/2018/05/Snip20180526_63.png" TargetMode="External"/><Relationship Id="rId7" Type="http://schemas.openxmlformats.org/officeDocument/2006/relationships/hyperlink" Target="http://muthu.co/wp-content/uploads/2018/05/Snip20180526_64.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muthu.co/wp-content/uploads/2018/05/Snip20180526_62.pn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muthu.co/wp-content/uploads/2018/05/Snip20180526_65.p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503" y="802298"/>
            <a:ext cx="9841349" cy="2541431"/>
          </a:xfrm>
        </p:spPr>
        <p:txBody>
          <a:bodyPr/>
          <a:lstStyle/>
          <a:p>
            <a:r>
              <a:rPr lang="en-US" dirty="0"/>
              <a:t>Applications of </a:t>
            </a:r>
            <a:r>
              <a:rPr lang="en-US" dirty="0" smtClean="0"/>
              <a:t>Mathematics</a:t>
            </a:r>
            <a:endParaRPr lang="en-IN" dirty="0"/>
          </a:p>
        </p:txBody>
      </p:sp>
      <p:sp>
        <p:nvSpPr>
          <p:cNvPr id="3" name="Subtitle 2"/>
          <p:cNvSpPr>
            <a:spLocks noGrp="1"/>
          </p:cNvSpPr>
          <p:nvPr>
            <p:ph type="subTitle" idx="1"/>
          </p:nvPr>
        </p:nvSpPr>
        <p:spPr>
          <a:xfrm>
            <a:off x="1153682" y="3531204"/>
            <a:ext cx="9901170" cy="977621"/>
          </a:xfrm>
        </p:spPr>
        <p:txBody>
          <a:bodyPr/>
          <a:lstStyle/>
          <a:p>
            <a:endParaRPr lang="en-IN" dirty="0"/>
          </a:p>
        </p:txBody>
      </p:sp>
    </p:spTree>
    <p:extLst>
      <p:ext uri="{BB962C8B-B14F-4D97-AF65-F5344CB8AC3E}">
        <p14:creationId xmlns:p14="http://schemas.microsoft.com/office/powerpoint/2010/main" val="156105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eaLnBrk="0" fontAlgn="base" hangingPunct="0">
              <a:spcAft>
                <a:spcPct val="0"/>
              </a:spcAft>
              <a:tabLst>
                <a:tab pos="457200" algn="l"/>
              </a:tabLst>
            </a:pPr>
            <a:r>
              <a:rPr lang="en-US" b="1" dirty="0">
                <a:solidFill>
                  <a:srgbClr val="020202"/>
                </a:solidFill>
                <a:latin typeface="Pontano Sans"/>
                <a:ea typeface="Times New Roman" panose="02020603050405020304" pitchFamily="18" charset="0"/>
                <a:cs typeface="Times New Roman" panose="02020603050405020304" pitchFamily="18" charset="0"/>
              </a:rPr>
              <a:t>S</a:t>
            </a:r>
            <a:r>
              <a:rPr lang="en-US" b="1" dirty="0" smtClean="0">
                <a:solidFill>
                  <a:srgbClr val="020202"/>
                </a:solidFill>
                <a:latin typeface="Pontano Sans"/>
                <a:ea typeface="Times New Roman" panose="02020603050405020304" pitchFamily="18" charset="0"/>
                <a:cs typeface="Times New Roman" panose="02020603050405020304" pitchFamily="18" charset="0"/>
              </a:rPr>
              <a:t>imple </a:t>
            </a:r>
            <a:r>
              <a:rPr lang="en-US" b="1" dirty="0">
                <a:solidFill>
                  <a:srgbClr val="020202"/>
                </a:solidFill>
                <a:latin typeface="Pontano Sans"/>
                <a:ea typeface="Times New Roman" panose="02020603050405020304" pitchFamily="18" charset="0"/>
                <a:cs typeface="Times New Roman" panose="02020603050405020304" pitchFamily="18" charset="0"/>
              </a:rPr>
              <a:t>Linear </a:t>
            </a:r>
            <a:r>
              <a:rPr lang="en-US" b="1" dirty="0" smtClean="0">
                <a:solidFill>
                  <a:srgbClr val="020202"/>
                </a:solidFill>
                <a:latin typeface="Pontano Sans"/>
                <a:ea typeface="Times New Roman" panose="02020603050405020304" pitchFamily="18" charset="0"/>
                <a:cs typeface="Times New Roman" panose="02020603050405020304" pitchFamily="18" charset="0"/>
              </a:rPr>
              <a:t>Regression</a:t>
            </a:r>
            <a:endParaRPr lang="en-US" sz="7200" b="1" dirty="0">
              <a:solidFill>
                <a:srgbClr val="020202"/>
              </a:solidFill>
              <a:latin typeface="Pontano Sans"/>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lvl="0"/>
            <a:r>
              <a:rPr lang="en-US" b="1" dirty="0" smtClean="0">
                <a:solidFill>
                  <a:srgbClr val="020202"/>
                </a:solidFill>
                <a:latin typeface="Pontano Sans"/>
                <a:ea typeface="Times New Roman" panose="02020603050405020304" pitchFamily="18" charset="0"/>
                <a:cs typeface="Times New Roman" panose="02020603050405020304" pitchFamily="18" charset="0"/>
              </a:rPr>
              <a:t> </a:t>
            </a:r>
            <a:r>
              <a:rPr lang="en-US" b="1" dirty="0">
                <a:solidFill>
                  <a:srgbClr val="020202"/>
                </a:solidFill>
                <a:latin typeface="Pontano Sans"/>
                <a:ea typeface="Times New Roman" panose="02020603050405020304" pitchFamily="18" charset="0"/>
                <a:cs typeface="Times New Roman" panose="02020603050405020304" pitchFamily="18" charset="0"/>
              </a:rPr>
              <a:t>with Python code</a:t>
            </a:r>
            <a:endParaRPr lang="en-US" sz="2800" b="1" dirty="0">
              <a:solidFill>
                <a:srgbClr val="020202"/>
              </a:solidFill>
              <a:latin typeface="Pontano Sans"/>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6821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410" y="446088"/>
            <a:ext cx="4139002" cy="976312"/>
          </a:xfrm>
        </p:spPr>
        <p:txBody>
          <a:bodyPr>
            <a:noAutofit/>
          </a:bodyPr>
          <a:lstStyle/>
          <a:p>
            <a:r>
              <a:rPr lang="en-US" sz="3200" b="1" dirty="0" smtClean="0"/>
              <a:t>What are good </a:t>
            </a:r>
            <a:r>
              <a:rPr lang="en-US" sz="3200" b="1" dirty="0"/>
              <a:t>regression models?</a:t>
            </a:r>
          </a:p>
        </p:txBody>
      </p:sp>
      <p:sp>
        <p:nvSpPr>
          <p:cNvPr id="3" name="Content Placeholder 2"/>
          <p:cNvSpPr>
            <a:spLocks noGrp="1"/>
          </p:cNvSpPr>
          <p:nvPr>
            <p:ph idx="1"/>
          </p:nvPr>
        </p:nvSpPr>
        <p:spPr>
          <a:xfrm>
            <a:off x="6094412" y="446088"/>
            <a:ext cx="5410200" cy="5414963"/>
          </a:xfrm>
        </p:spPr>
        <p:txBody>
          <a:bodyPr>
            <a:normAutofit/>
          </a:bodyPr>
          <a:lstStyle/>
          <a:p>
            <a:r>
              <a:rPr lang="en-US" sz="2400" dirty="0"/>
              <a:t>Regression models are used for predicting a real value, for example, salary or height. If your independent variable is </a:t>
            </a:r>
            <a:r>
              <a:rPr lang="en-US" sz="2400" b="1" dirty="0"/>
              <a:t>time</a:t>
            </a:r>
            <a:r>
              <a:rPr lang="en-US" sz="2400" dirty="0"/>
              <a:t>, then you are forecasting future values. Otherwise, your model is predicting present but unknown values. Examples of regression techniques include:</a:t>
            </a:r>
          </a:p>
          <a:p>
            <a:r>
              <a:rPr lang="en-US" sz="2400" dirty="0"/>
              <a:t>Simple regression</a:t>
            </a:r>
          </a:p>
          <a:p>
            <a:r>
              <a:rPr lang="en-US" sz="2400" dirty="0"/>
              <a:t>Multiple regression</a:t>
            </a:r>
          </a:p>
          <a:p>
            <a:r>
              <a:rPr lang="en-US" sz="2400" dirty="0"/>
              <a:t>Polynomial regression</a:t>
            </a:r>
          </a:p>
          <a:p>
            <a:r>
              <a:rPr lang="en-US" sz="2400" dirty="0"/>
              <a:t>Support Vector Regression</a:t>
            </a:r>
          </a:p>
        </p:txBody>
      </p:sp>
      <p:sp>
        <p:nvSpPr>
          <p:cNvPr id="4" name="Text Placeholder 3"/>
          <p:cNvSpPr>
            <a:spLocks noGrp="1"/>
          </p:cNvSpPr>
          <p:nvPr>
            <p:ph type="body" sz="half" idx="2"/>
          </p:nvPr>
        </p:nvSpPr>
        <p:spPr>
          <a:xfrm>
            <a:off x="1913208" y="1598615"/>
            <a:ext cx="3857648" cy="4262436"/>
          </a:xfrm>
        </p:spPr>
        <p:txBody>
          <a:bodyPr>
            <a:normAutofit/>
          </a:bodyPr>
          <a:lstStyle/>
          <a:p>
            <a:r>
              <a:rPr lang="en-IN" sz="1800" dirty="0"/>
              <a:t>Important Note: Regression analysis is not used to interpret cause-and-effect relationships between variables. Regression analysis can, however, indicate how variables are related or to what extent variables are associated with each other. In so doing, regression analysis tends to make salient relationships that warrant a knowledgeable researcher taking a closer look.</a:t>
            </a:r>
          </a:p>
        </p:txBody>
      </p:sp>
    </p:spTree>
    <p:extLst>
      <p:ext uri="{BB962C8B-B14F-4D97-AF65-F5344CB8AC3E}">
        <p14:creationId xmlns:p14="http://schemas.microsoft.com/office/powerpoint/2010/main" val="29079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60" y="624110"/>
            <a:ext cx="8911687" cy="1280890"/>
          </a:xfrm>
        </p:spPr>
        <p:txBody>
          <a:bodyPr/>
          <a:lstStyle/>
          <a:p>
            <a:pPr lvl="0" defTabSz="914400">
              <a:spcBef>
                <a:spcPts val="0"/>
              </a:spcBef>
              <a:defRPr/>
            </a:pPr>
            <a:r>
              <a:rPr lang="en-US" b="1" dirty="0">
                <a:solidFill>
                  <a:schemeClr val="tx1"/>
                </a:solidFill>
                <a:latin typeface="medium-content-sans-serif-font"/>
              </a:rPr>
              <a:t>What is linear regression?</a:t>
            </a:r>
          </a:p>
        </p:txBody>
      </p:sp>
      <p:sp>
        <p:nvSpPr>
          <p:cNvPr id="3" name="Content Placeholder 2"/>
          <p:cNvSpPr>
            <a:spLocks noGrp="1"/>
          </p:cNvSpPr>
          <p:nvPr>
            <p:ph idx="1"/>
          </p:nvPr>
        </p:nvSpPr>
        <p:spPr>
          <a:xfrm>
            <a:off x="1871760" y="1264555"/>
            <a:ext cx="8911687" cy="2027285"/>
          </a:xfrm>
        </p:spPr>
        <p:txBody>
          <a:bodyPr/>
          <a:lstStyle/>
          <a:p>
            <a:pPr marL="0" lvl="0" indent="0" eaLnBrk="0" fontAlgn="base" hangingPunct="0">
              <a:lnSpc>
                <a:spcPct val="100000"/>
              </a:lnSpc>
              <a:spcBef>
                <a:spcPct val="0"/>
              </a:spcBef>
              <a:spcAft>
                <a:spcPct val="0"/>
              </a:spcAft>
              <a:buNone/>
              <a:tabLst>
                <a:tab pos="457200" algn="l"/>
              </a:tabLst>
            </a:pPr>
            <a:r>
              <a:rPr lang="en-US" b="1" dirty="0">
                <a:solidFill>
                  <a:srgbClr val="3D3D3D"/>
                </a:solidFill>
                <a:latin typeface="Roboto"/>
                <a:ea typeface="Times New Roman" panose="02020603050405020304" pitchFamily="18" charset="0"/>
              </a:rPr>
              <a:t>Simple linear regression</a:t>
            </a:r>
            <a:r>
              <a:rPr lang="en-US" dirty="0">
                <a:solidFill>
                  <a:srgbClr val="3D3D3D"/>
                </a:solidFill>
                <a:latin typeface="Roboto"/>
                <a:ea typeface="Times New Roman" panose="02020603050405020304" pitchFamily="18" charset="0"/>
              </a:rPr>
              <a:t> is a statistical method you can use to study relationships between two continuous (quantitative) variables:</a:t>
            </a:r>
          </a:p>
          <a:p>
            <a:pPr marL="0" lvl="0" indent="0" eaLnBrk="0" fontAlgn="base" hangingPunct="0">
              <a:lnSpc>
                <a:spcPct val="100000"/>
              </a:lnSpc>
              <a:spcBef>
                <a:spcPct val="0"/>
              </a:spcBef>
              <a:spcAft>
                <a:spcPct val="0"/>
              </a:spcAft>
              <a:buNone/>
              <a:tabLst>
                <a:tab pos="457200" algn="l"/>
              </a:tabLst>
            </a:pPr>
            <a:endParaRPr lang="en-US" dirty="0">
              <a:solidFill>
                <a:schemeClr val="tx1"/>
              </a:solidFill>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dirty="0">
                <a:solidFill>
                  <a:srgbClr val="3D3D3D"/>
                </a:solidFill>
                <a:latin typeface="Roboto"/>
                <a:ea typeface="Times New Roman" panose="02020603050405020304" pitchFamily="18" charset="0"/>
                <a:cs typeface="Times New Roman" panose="02020603050405020304" pitchFamily="18" charset="0"/>
              </a:rPr>
              <a:t>independent variable (x) </a:t>
            </a:r>
            <a:r>
              <a:rPr lang="en-US" dirty="0">
                <a:solidFill>
                  <a:srgbClr val="3D3D3D"/>
                </a:solidFill>
                <a:latin typeface="Calibri" panose="020F0502020204030204" pitchFamily="34" charset="0"/>
                <a:ea typeface="Times New Roman" panose="02020603050405020304" pitchFamily="18" charset="0"/>
                <a:cs typeface="Times New Roman" panose="02020603050405020304" pitchFamily="18" charset="0"/>
              </a:rPr>
              <a:t>–</a:t>
            </a:r>
            <a:r>
              <a:rPr lang="en-US" dirty="0">
                <a:solidFill>
                  <a:srgbClr val="3D3D3D"/>
                </a:solidFill>
                <a:latin typeface="Roboto"/>
                <a:ea typeface="Times New Roman" panose="02020603050405020304" pitchFamily="18" charset="0"/>
                <a:cs typeface="Times New Roman" panose="02020603050405020304" pitchFamily="18" charset="0"/>
              </a:rPr>
              <a:t> also referred to as</a:t>
            </a:r>
            <a:r>
              <a:rPr lang="en-US" dirty="0">
                <a:solidFill>
                  <a:srgbClr val="3D3D3D"/>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D3D3D"/>
                </a:solidFill>
                <a:latin typeface="Roboto"/>
                <a:ea typeface="Times New Roman" panose="02020603050405020304" pitchFamily="18" charset="0"/>
                <a:cs typeface="Times New Roman" panose="02020603050405020304" pitchFamily="18" charset="0"/>
              </a:rPr>
              <a:t>predictor or explanatory </a:t>
            </a:r>
            <a:r>
              <a:rPr lang="en-US" dirty="0" smtClean="0">
                <a:solidFill>
                  <a:srgbClr val="3D3D3D"/>
                </a:solidFill>
                <a:latin typeface="Roboto"/>
                <a:ea typeface="Times New Roman" panose="02020603050405020304" pitchFamily="18" charset="0"/>
                <a:cs typeface="Times New Roman" panose="02020603050405020304" pitchFamily="18" charset="0"/>
              </a:rPr>
              <a:t>variable</a:t>
            </a:r>
          </a:p>
          <a:p>
            <a:pPr marL="0" lvl="0" indent="0" eaLnBrk="0" fontAlgn="base" hangingPunct="0">
              <a:lnSpc>
                <a:spcPct val="100000"/>
              </a:lnSpc>
              <a:spcBef>
                <a:spcPct val="0"/>
              </a:spcBef>
              <a:spcAft>
                <a:spcPct val="0"/>
              </a:spcAft>
              <a:buFontTx/>
              <a:buChar char="•"/>
              <a:tabLst>
                <a:tab pos="457200" algn="l"/>
              </a:tabLst>
            </a:pPr>
            <a:endParaRPr lang="en-US" dirty="0">
              <a:solidFill>
                <a:schemeClr val="tx1"/>
              </a:solidFill>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lang="en-US" dirty="0" err="1">
                <a:solidFill>
                  <a:srgbClr val="3D3D3D"/>
                </a:solidFill>
                <a:latin typeface="Roboto"/>
                <a:ea typeface="Times New Roman" panose="02020603050405020304" pitchFamily="18" charset="0"/>
                <a:cs typeface="Times New Roman" panose="02020603050405020304" pitchFamily="18" charset="0"/>
              </a:rPr>
              <a:t>dependant</a:t>
            </a:r>
            <a:r>
              <a:rPr lang="en-US" dirty="0">
                <a:solidFill>
                  <a:srgbClr val="3D3D3D"/>
                </a:solidFill>
                <a:latin typeface="Roboto"/>
                <a:ea typeface="Times New Roman" panose="02020603050405020304" pitchFamily="18" charset="0"/>
                <a:cs typeface="Times New Roman" panose="02020603050405020304" pitchFamily="18" charset="0"/>
              </a:rPr>
              <a:t> variable (y) </a:t>
            </a:r>
            <a:r>
              <a:rPr lang="en-US" dirty="0">
                <a:solidFill>
                  <a:srgbClr val="3D3D3D"/>
                </a:solidFill>
                <a:latin typeface="Calibri" panose="020F0502020204030204" pitchFamily="34" charset="0"/>
                <a:ea typeface="Times New Roman" panose="02020603050405020304" pitchFamily="18" charset="0"/>
                <a:cs typeface="Times New Roman" panose="02020603050405020304" pitchFamily="18" charset="0"/>
              </a:rPr>
              <a:t>–</a:t>
            </a:r>
            <a:r>
              <a:rPr lang="en-US" dirty="0">
                <a:solidFill>
                  <a:srgbClr val="3D3D3D"/>
                </a:solidFill>
                <a:latin typeface="Roboto"/>
                <a:ea typeface="Times New Roman" panose="02020603050405020304" pitchFamily="18" charset="0"/>
                <a:cs typeface="Times New Roman" panose="02020603050405020304" pitchFamily="18" charset="0"/>
              </a:rPr>
              <a:t> also referred to as</a:t>
            </a:r>
            <a:r>
              <a:rPr lang="en-US" dirty="0">
                <a:solidFill>
                  <a:srgbClr val="3D3D3D"/>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D3D3D"/>
                </a:solidFill>
                <a:latin typeface="Roboto"/>
                <a:ea typeface="Times New Roman" panose="02020603050405020304" pitchFamily="18" charset="0"/>
                <a:cs typeface="Times New Roman" panose="02020603050405020304" pitchFamily="18" charset="0"/>
              </a:rPr>
              <a:t>response or</a:t>
            </a:r>
            <a:r>
              <a:rPr lang="en-US" dirty="0">
                <a:solidFill>
                  <a:srgbClr val="3D3D3D"/>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3D3D3D"/>
                </a:solidFill>
                <a:latin typeface="Roboto"/>
                <a:ea typeface="Times New Roman" panose="02020603050405020304" pitchFamily="18" charset="0"/>
                <a:cs typeface="Times New Roman" panose="02020603050405020304" pitchFamily="18" charset="0"/>
              </a:rPr>
              <a:t>outcome</a:t>
            </a:r>
          </a:p>
        </p:txBody>
      </p:sp>
      <p:sp>
        <p:nvSpPr>
          <p:cNvPr id="5" name="TextBox 4"/>
          <p:cNvSpPr txBox="1"/>
          <p:nvPr/>
        </p:nvSpPr>
        <p:spPr>
          <a:xfrm>
            <a:off x="914399" y="3742006"/>
            <a:ext cx="10733649" cy="3046988"/>
          </a:xfrm>
          <a:prstGeom prst="rect">
            <a:avLst/>
          </a:prstGeom>
          <a:noFill/>
        </p:spPr>
        <p:txBody>
          <a:bodyPr wrap="square" rtlCol="0">
            <a:spAutoFit/>
          </a:bodyPr>
          <a:lstStyle/>
          <a:p>
            <a:pPr defTabSz="914400"/>
            <a:r>
              <a:rPr lang="en-US" dirty="0" smtClean="0">
                <a:solidFill>
                  <a:prstClr val="black"/>
                </a:solidFill>
              </a:rPr>
              <a:t>So </a:t>
            </a:r>
            <a:r>
              <a:rPr lang="en-US" dirty="0">
                <a:solidFill>
                  <a:prstClr val="black"/>
                </a:solidFill>
              </a:rPr>
              <a:t>how can you find the correlation between those two variables</a:t>
            </a:r>
            <a:r>
              <a:rPr lang="en-US" dirty="0" smtClean="0">
                <a:solidFill>
                  <a:prstClr val="black"/>
                </a:solidFill>
              </a:rPr>
              <a:t>?</a:t>
            </a:r>
            <a:endParaRPr lang="en-US" dirty="0">
              <a:solidFill>
                <a:prstClr val="black"/>
              </a:solidFill>
            </a:endParaRPr>
          </a:p>
          <a:p>
            <a:pPr defTabSz="914400"/>
            <a:endParaRPr lang="en-IN" dirty="0">
              <a:solidFill>
                <a:prstClr val="black"/>
              </a:solidFill>
            </a:endParaRPr>
          </a:p>
          <a:p>
            <a:pPr eaLnBrk="0" fontAlgn="base" hangingPunct="0">
              <a:spcBef>
                <a:spcPct val="0"/>
              </a:spcBef>
              <a:spcAft>
                <a:spcPct val="0"/>
              </a:spcAft>
              <a:buClr>
                <a:srgbClr val="A53010"/>
              </a:buClr>
              <a:tabLst>
                <a:tab pos="457200" algn="l"/>
              </a:tabLst>
            </a:pPr>
            <a:r>
              <a:rPr lang="en-US" dirty="0" smtClean="0">
                <a:solidFill>
                  <a:srgbClr val="3D3D3D"/>
                </a:solidFill>
                <a:latin typeface="Roboto"/>
                <a:ea typeface="Times New Roman" panose="02020603050405020304" pitchFamily="18" charset="0"/>
              </a:rPr>
              <a:t>In </a:t>
            </a:r>
            <a:r>
              <a:rPr lang="en-US" dirty="0">
                <a:solidFill>
                  <a:srgbClr val="3D3D3D"/>
                </a:solidFill>
                <a:latin typeface="Roboto"/>
                <a:ea typeface="Times New Roman" panose="02020603050405020304" pitchFamily="18" charset="0"/>
              </a:rPr>
              <a:t>case of linear regression we would be using past relationships between x and y </a:t>
            </a:r>
            <a:endParaRPr lang="en-US" dirty="0" smtClean="0">
              <a:solidFill>
                <a:srgbClr val="3D3D3D"/>
              </a:solidFill>
              <a:latin typeface="Roboto"/>
              <a:ea typeface="Times New Roman" panose="02020603050405020304" pitchFamily="18" charset="0"/>
            </a:endParaRPr>
          </a:p>
          <a:p>
            <a:pPr eaLnBrk="0" fontAlgn="base" hangingPunct="0">
              <a:spcBef>
                <a:spcPct val="0"/>
              </a:spcBef>
              <a:spcAft>
                <a:spcPct val="0"/>
              </a:spcAft>
              <a:buClr>
                <a:srgbClr val="A53010"/>
              </a:buClr>
              <a:tabLst>
                <a:tab pos="457200" algn="l"/>
              </a:tabLst>
            </a:pPr>
            <a:r>
              <a:rPr lang="en-US" dirty="0" smtClean="0">
                <a:solidFill>
                  <a:srgbClr val="3D3D3D"/>
                </a:solidFill>
                <a:latin typeface="Roboto"/>
                <a:ea typeface="Times New Roman" panose="02020603050405020304" pitchFamily="18" charset="0"/>
              </a:rPr>
              <a:t>to </a:t>
            </a:r>
            <a:r>
              <a:rPr lang="en-US" dirty="0">
                <a:solidFill>
                  <a:srgbClr val="3D3D3D"/>
                </a:solidFill>
                <a:latin typeface="Roboto"/>
                <a:ea typeface="Times New Roman" panose="02020603050405020304" pitchFamily="18" charset="0"/>
              </a:rPr>
              <a:t>find a linear equation of type </a:t>
            </a:r>
            <a:endParaRPr lang="en-US" dirty="0" smtClean="0">
              <a:solidFill>
                <a:srgbClr val="3D3D3D"/>
              </a:solidFill>
              <a:latin typeface="Roboto"/>
              <a:ea typeface="Times New Roman" panose="02020603050405020304" pitchFamily="18" charset="0"/>
            </a:endParaRPr>
          </a:p>
          <a:p>
            <a:pPr eaLnBrk="0" fontAlgn="base" hangingPunct="0">
              <a:spcBef>
                <a:spcPct val="0"/>
              </a:spcBef>
              <a:spcAft>
                <a:spcPct val="0"/>
              </a:spcAft>
              <a:buClr>
                <a:srgbClr val="A53010"/>
              </a:buClr>
              <a:tabLst>
                <a:tab pos="457200" algn="l"/>
              </a:tabLst>
            </a:pPr>
            <a:endParaRPr lang="en-US" dirty="0" smtClean="0">
              <a:solidFill>
                <a:srgbClr val="3D3D3D"/>
              </a:solidFill>
              <a:latin typeface="Roboto"/>
              <a:ea typeface="Times New Roman" panose="02020603050405020304" pitchFamily="18" charset="0"/>
            </a:endParaRPr>
          </a:p>
          <a:p>
            <a:pPr eaLnBrk="0" fontAlgn="base" hangingPunct="0">
              <a:spcBef>
                <a:spcPct val="0"/>
              </a:spcBef>
              <a:spcAft>
                <a:spcPct val="0"/>
              </a:spcAft>
              <a:buClr>
                <a:srgbClr val="A53010"/>
              </a:buClr>
              <a:tabLst>
                <a:tab pos="457200" algn="l"/>
              </a:tabLst>
            </a:pPr>
            <a:r>
              <a:rPr lang="en-US" dirty="0" smtClean="0">
                <a:solidFill>
                  <a:srgbClr val="3D3D3D"/>
                </a:solidFill>
                <a:latin typeface="Roboto"/>
                <a:ea typeface="Times New Roman" panose="02020603050405020304" pitchFamily="18" charset="0"/>
              </a:rPr>
              <a:t>				</a:t>
            </a:r>
            <a:r>
              <a:rPr lang="en-US" sz="2800" dirty="0" smtClean="0">
                <a:solidFill>
                  <a:srgbClr val="3D3D3D"/>
                </a:solidFill>
                <a:latin typeface="Roboto"/>
                <a:ea typeface="Times New Roman" panose="02020603050405020304" pitchFamily="18" charset="0"/>
              </a:rPr>
              <a:t>Y </a:t>
            </a:r>
            <a:r>
              <a:rPr lang="en-US" sz="2800" dirty="0">
                <a:solidFill>
                  <a:srgbClr val="3D3D3D"/>
                </a:solidFill>
                <a:latin typeface="Roboto"/>
                <a:ea typeface="Times New Roman" panose="02020603050405020304" pitchFamily="18" charset="0"/>
              </a:rPr>
              <a:t>= B + Ax (</a:t>
            </a:r>
            <a:r>
              <a:rPr lang="en-US" sz="2800" dirty="0" smtClean="0">
                <a:solidFill>
                  <a:srgbClr val="3D3D3D"/>
                </a:solidFill>
                <a:latin typeface="Roboto"/>
                <a:ea typeface="Times New Roman" panose="02020603050405020304" pitchFamily="18" charset="0"/>
              </a:rPr>
              <a:t> </a:t>
            </a:r>
            <a:r>
              <a:rPr lang="en-US" sz="2800" dirty="0">
                <a:solidFill>
                  <a:srgbClr val="3D3D3D"/>
                </a:solidFill>
                <a:latin typeface="Roboto"/>
                <a:ea typeface="Times New Roman" panose="02020603050405020304" pitchFamily="18" charset="0"/>
              </a:rPr>
              <a:t>use this equation to make predictions</a:t>
            </a:r>
            <a:r>
              <a:rPr lang="en-US" sz="2800" dirty="0" smtClean="0">
                <a:solidFill>
                  <a:srgbClr val="3D3D3D"/>
                </a:solidFill>
                <a:latin typeface="Roboto"/>
                <a:ea typeface="Times New Roman" panose="02020603050405020304" pitchFamily="18" charset="0"/>
              </a:rPr>
              <a:t>.)</a:t>
            </a:r>
          </a:p>
          <a:p>
            <a:pPr eaLnBrk="0" fontAlgn="base" hangingPunct="0">
              <a:spcBef>
                <a:spcPct val="0"/>
              </a:spcBef>
              <a:spcAft>
                <a:spcPct val="0"/>
              </a:spcAft>
              <a:buClr>
                <a:srgbClr val="A53010"/>
              </a:buClr>
              <a:tabLst>
                <a:tab pos="457200" algn="l"/>
              </a:tabLst>
            </a:pPr>
            <a:r>
              <a:rPr lang="en-US" sz="2800" dirty="0">
                <a:solidFill>
                  <a:srgbClr val="3D3D3D"/>
                </a:solidFill>
                <a:latin typeface="Roboto"/>
                <a:ea typeface="Times New Roman" panose="02020603050405020304" pitchFamily="18" charset="0"/>
              </a:rPr>
              <a:t>	</a:t>
            </a:r>
            <a:r>
              <a:rPr lang="en-US" sz="2800" dirty="0" smtClean="0">
                <a:solidFill>
                  <a:srgbClr val="3D3D3D"/>
                </a:solidFill>
                <a:latin typeface="Roboto"/>
                <a:ea typeface="Times New Roman" panose="02020603050405020304" pitchFamily="18" charset="0"/>
              </a:rPr>
              <a:t>			</a:t>
            </a:r>
            <a:r>
              <a:rPr lang="en-IN" sz="2800" b="1" i="1" dirty="0">
                <a:solidFill>
                  <a:prstClr val="black"/>
                </a:solidFill>
              </a:rPr>
              <a:t> Ε</a:t>
            </a:r>
            <a:r>
              <a:rPr lang="en-IN" sz="2800" dirty="0">
                <a:solidFill>
                  <a:prstClr val="black"/>
                </a:solidFill>
              </a:rPr>
              <a:t>(</a:t>
            </a:r>
            <a:r>
              <a:rPr lang="en-IN" sz="2800" b="1" i="1" dirty="0">
                <a:solidFill>
                  <a:prstClr val="black"/>
                </a:solidFill>
              </a:rPr>
              <a:t>y</a:t>
            </a:r>
            <a:r>
              <a:rPr lang="en-IN" sz="2800" dirty="0">
                <a:solidFill>
                  <a:prstClr val="black"/>
                </a:solidFill>
              </a:rPr>
              <a:t>) = (</a:t>
            </a:r>
            <a:r>
              <a:rPr lang="en-IN" sz="2800" i="1" dirty="0">
                <a:solidFill>
                  <a:prstClr val="black"/>
                </a:solidFill>
              </a:rPr>
              <a:t>β</a:t>
            </a:r>
            <a:r>
              <a:rPr lang="en-IN" sz="2800" dirty="0">
                <a:solidFill>
                  <a:prstClr val="black"/>
                </a:solidFill>
              </a:rPr>
              <a:t>0 +</a:t>
            </a:r>
            <a:r>
              <a:rPr lang="en-IN" sz="2800" i="1" dirty="0">
                <a:solidFill>
                  <a:prstClr val="black"/>
                </a:solidFill>
              </a:rPr>
              <a:t>β</a:t>
            </a:r>
            <a:r>
              <a:rPr lang="en-IN" sz="2800" dirty="0">
                <a:solidFill>
                  <a:prstClr val="black"/>
                </a:solidFill>
              </a:rPr>
              <a:t>1 </a:t>
            </a:r>
            <a:r>
              <a:rPr lang="en-IN" sz="2800" i="1" dirty="0">
                <a:solidFill>
                  <a:prstClr val="black"/>
                </a:solidFill>
              </a:rPr>
              <a:t>x</a:t>
            </a:r>
            <a:r>
              <a:rPr lang="en-IN" sz="2800" dirty="0">
                <a:solidFill>
                  <a:prstClr val="black"/>
                </a:solidFill>
              </a:rPr>
              <a:t>).</a:t>
            </a:r>
          </a:p>
          <a:p>
            <a:pPr eaLnBrk="0" fontAlgn="base" hangingPunct="0">
              <a:spcBef>
                <a:spcPct val="0"/>
              </a:spcBef>
              <a:spcAft>
                <a:spcPct val="0"/>
              </a:spcAft>
              <a:buClr>
                <a:srgbClr val="A53010"/>
              </a:buClr>
              <a:tabLst>
                <a:tab pos="457200" algn="l"/>
              </a:tabLst>
            </a:pPr>
            <a:endParaRPr lang="en-US" sz="2800" dirty="0">
              <a:solidFill>
                <a:srgbClr val="3D3D3D"/>
              </a:solidFill>
              <a:latin typeface="Roboto"/>
              <a:ea typeface="Times New Roman" panose="02020603050405020304" pitchFamily="18" charset="0"/>
            </a:endParaRPr>
          </a:p>
          <a:p>
            <a:pPr defTabSz="914400"/>
            <a:endParaRPr lang="en-IN" dirty="0">
              <a:solidFill>
                <a:prstClr val="black"/>
              </a:solidFill>
            </a:endParaRPr>
          </a:p>
        </p:txBody>
      </p:sp>
    </p:spTree>
    <p:extLst>
      <p:ext uri="{BB962C8B-B14F-4D97-AF65-F5344CB8AC3E}">
        <p14:creationId xmlns:p14="http://schemas.microsoft.com/office/powerpoint/2010/main" val="16667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582" y="689317"/>
            <a:ext cx="10170940" cy="5767753"/>
          </a:xfrm>
        </p:spPr>
        <p:txBody>
          <a:bodyPr>
            <a:normAutofit/>
          </a:bodyPr>
          <a:lstStyle/>
          <a:p>
            <a:pPr marL="0" indent="0">
              <a:buNone/>
            </a:pPr>
            <a:r>
              <a:rPr lang="en-US" sz="4000" dirty="0"/>
              <a:t>The letters ‘A’ and ‘B’ represent constants that describe the y-axis intercept and the slope of the line. To find the equation of line, we would need to use the below formula to get A and B</a:t>
            </a:r>
            <a:r>
              <a:rPr lang="en-US" sz="4000" dirty="0" smtClean="0"/>
              <a:t>.</a:t>
            </a:r>
          </a:p>
          <a:p>
            <a:endParaRPr lang="en-IN" sz="4000" dirty="0"/>
          </a:p>
        </p:txBody>
      </p:sp>
      <p:pic>
        <p:nvPicPr>
          <p:cNvPr id="5" name="Picture 4" descr="http://muthu.co/wp-content/uploads/2018/05/7429276_f520.jp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619500" y="4656402"/>
            <a:ext cx="4953000" cy="2103120"/>
          </a:xfrm>
          <a:prstGeom prst="rect">
            <a:avLst/>
          </a:prstGeom>
          <a:noFill/>
          <a:ln>
            <a:noFill/>
          </a:ln>
        </p:spPr>
      </p:pic>
    </p:spTree>
    <p:extLst>
      <p:ext uri="{BB962C8B-B14F-4D97-AF65-F5344CB8AC3E}">
        <p14:creationId xmlns:p14="http://schemas.microsoft.com/office/powerpoint/2010/main" val="20224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597" y="624110"/>
            <a:ext cx="9718015" cy="1280890"/>
          </a:xfrm>
        </p:spPr>
        <p:txBody>
          <a:bodyPr>
            <a:noAutofit/>
          </a:bodyPr>
          <a:lstStyle/>
          <a:p>
            <a:r>
              <a:rPr lang="en-US" sz="2800" dirty="0"/>
              <a:t>Suppose you visit a pizza restaurant whose menu looks somewhat like this:</a:t>
            </a:r>
            <a:endParaRPr lang="en-IN" sz="2800" dirty="0"/>
          </a:p>
        </p:txBody>
      </p:sp>
      <p:pic>
        <p:nvPicPr>
          <p:cNvPr id="7" name="Content Placeholder 6" descr="http://muthu.co/wp-content/uploads/2018/05/Snip20180526_63.png">
            <a:hlinkClick r:id="rId3"/>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6936897" y="3455609"/>
            <a:ext cx="4162688" cy="3269851"/>
          </a:xfrm>
          <a:prstGeom prst="rect">
            <a:avLst/>
          </a:prstGeom>
          <a:noFill/>
          <a:ln>
            <a:noFill/>
          </a:ln>
        </p:spPr>
      </p:pic>
      <p:pic>
        <p:nvPicPr>
          <p:cNvPr id="6" name="Content Placeholder 3" descr="http://muthu.co/wp-content/uploads/2018/05/Snip20180526_62.png">
            <a:hlinkClick r:id="rId5"/>
          </p:cNvPr>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666955" y="1618711"/>
            <a:ext cx="4520419" cy="1826822"/>
          </a:xfrm>
          <a:prstGeom prst="rect">
            <a:avLst/>
          </a:prstGeom>
          <a:noFill/>
          <a:ln>
            <a:noFill/>
          </a:ln>
        </p:spPr>
      </p:pic>
      <p:sp>
        <p:nvSpPr>
          <p:cNvPr id="8" name="TextBox 7"/>
          <p:cNvSpPr txBox="1"/>
          <p:nvPr/>
        </p:nvSpPr>
        <p:spPr>
          <a:xfrm>
            <a:off x="6513342" y="1589649"/>
            <a:ext cx="5472332" cy="1631216"/>
          </a:xfrm>
          <a:prstGeom prst="rect">
            <a:avLst/>
          </a:prstGeom>
          <a:noFill/>
        </p:spPr>
        <p:txBody>
          <a:bodyPr wrap="square" rtlCol="0">
            <a:spAutoFit/>
          </a:bodyPr>
          <a:lstStyle/>
          <a:p>
            <a:pPr defTabSz="914400"/>
            <a:r>
              <a:rPr lang="en-US" sz="2000" dirty="0">
                <a:solidFill>
                  <a:prstClr val="black"/>
                </a:solidFill>
              </a:rPr>
              <a:t>You would like to know the approximate price of your pizza if it were 12 inches in diameter. Its not there in the menu but with a linear regression model you might be able to find it. </a:t>
            </a:r>
            <a:endParaRPr lang="en-IN" sz="2000" dirty="0">
              <a:solidFill>
                <a:prstClr val="black"/>
              </a:solidFill>
            </a:endParaRPr>
          </a:p>
        </p:txBody>
      </p:sp>
      <p:pic>
        <p:nvPicPr>
          <p:cNvPr id="9" name="Picture 8" descr="http://muthu.co/wp-content/uploads/2018/05/Snip20180526_64.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1751357" y="3530992"/>
            <a:ext cx="4427201" cy="3286709"/>
          </a:xfrm>
          <a:prstGeom prst="rect">
            <a:avLst/>
          </a:prstGeom>
          <a:noFill/>
          <a:ln>
            <a:noFill/>
          </a:ln>
        </p:spPr>
      </p:pic>
    </p:spTree>
    <p:extLst>
      <p:ext uri="{BB962C8B-B14F-4D97-AF65-F5344CB8AC3E}">
        <p14:creationId xmlns:p14="http://schemas.microsoft.com/office/powerpoint/2010/main" val="397986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normAutofit lnSpcReduction="10000"/>
          </a:bodyPr>
          <a:lstStyle/>
          <a:p>
            <a:r>
              <a:rPr lang="en-US" dirty="0"/>
              <a:t>The plot of the above equation on our previous graph now looks something like this</a:t>
            </a:r>
            <a:r>
              <a:rPr lang="en-US" dirty="0" smtClean="0"/>
              <a:t>:</a:t>
            </a:r>
          </a:p>
          <a:p>
            <a:r>
              <a:rPr lang="en-US" dirty="0"/>
              <a:t>Our line equation becomes </a:t>
            </a:r>
            <a:r>
              <a:rPr lang="en-US" b="1" dirty="0"/>
              <a:t>Y = 1.965517241 + 0.9762931034X</a:t>
            </a:r>
            <a:r>
              <a:rPr lang="en-US" b="1" dirty="0" smtClean="0"/>
              <a:t>.</a:t>
            </a:r>
          </a:p>
          <a:p>
            <a:endParaRPr lang="en-US" b="1" dirty="0"/>
          </a:p>
          <a:p>
            <a:r>
              <a:rPr lang="en-US" b="1" dirty="0"/>
              <a:t> </a:t>
            </a:r>
            <a:r>
              <a:rPr lang="en-US" dirty="0"/>
              <a:t>So, the approximate price of pizza when the diameter is </a:t>
            </a:r>
            <a:r>
              <a:rPr lang="en-US" b="1" dirty="0"/>
              <a:t>12 inches</a:t>
            </a:r>
            <a:r>
              <a:rPr lang="en-US" dirty="0"/>
              <a:t> </a:t>
            </a:r>
            <a:endParaRPr lang="en-US" dirty="0" smtClean="0"/>
          </a:p>
          <a:p>
            <a:endParaRPr lang="en-US" dirty="0"/>
          </a:p>
          <a:p>
            <a:r>
              <a:rPr lang="en-US" dirty="0"/>
              <a:t>The blue line represents our linear regression model line and the dots the training data set.</a:t>
            </a:r>
            <a:endParaRPr lang="en-IN" dirty="0"/>
          </a:p>
          <a:p>
            <a:r>
              <a:rPr lang="en-US" dirty="0"/>
              <a:t>Using training data to learn the values of the parameters for simple linear regression that produce the best fitting model is called </a:t>
            </a:r>
            <a:r>
              <a:rPr lang="en-US" b="1" dirty="0"/>
              <a:t>ordinary least squares or linear least squares.</a:t>
            </a:r>
            <a:r>
              <a:rPr lang="en-US" dirty="0"/>
              <a:t> </a:t>
            </a:r>
            <a:endParaRPr lang="en-IN" dirty="0"/>
          </a:p>
          <a:p>
            <a:endParaRPr lang="en-IN" dirty="0"/>
          </a:p>
        </p:txBody>
      </p:sp>
      <p:pic>
        <p:nvPicPr>
          <p:cNvPr id="5" name="Content Placeholder 4" descr="http://muthu.co/wp-content/uploads/2018/05/Snip20180526_65.png">
            <a:hlinkClick r:id="rId3"/>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307009" y="934244"/>
            <a:ext cx="5408612" cy="4457700"/>
          </a:xfrm>
          <a:prstGeom prst="rect">
            <a:avLst/>
          </a:prstGeom>
          <a:noFill/>
          <a:ln>
            <a:noFill/>
          </a:ln>
        </p:spPr>
      </p:pic>
    </p:spTree>
    <p:extLst>
      <p:ext uri="{BB962C8B-B14F-4D97-AF65-F5344CB8AC3E}">
        <p14:creationId xmlns:p14="http://schemas.microsoft.com/office/powerpoint/2010/main" val="4068624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tabLst>
                <a:tab pos="457200" algn="l"/>
              </a:tabLst>
            </a:pPr>
            <a:r>
              <a:rPr lang="en-US" dirty="0">
                <a:solidFill>
                  <a:srgbClr val="3D3D3D"/>
                </a:solidFill>
                <a:latin typeface="Roboto"/>
                <a:ea typeface="Times New Roman" panose="02020603050405020304" pitchFamily="18" charset="0"/>
              </a:rPr>
              <a:t>Some examples of real world use of Linear Regression :</a:t>
            </a:r>
            <a:endParaRPr lang="en-US" dirty="0">
              <a:solidFill>
                <a:schemeClr val="tx1"/>
              </a:solidFill>
              <a:ea typeface="Times New Roman" panose="02020603050405020304" pitchFamily="18" charset="0"/>
            </a:endParaRPr>
          </a:p>
        </p:txBody>
      </p:sp>
      <p:sp>
        <p:nvSpPr>
          <p:cNvPr id="3" name="Content Placeholder 2"/>
          <p:cNvSpPr>
            <a:spLocks noGrp="1"/>
          </p:cNvSpPr>
          <p:nvPr>
            <p:ph idx="1"/>
          </p:nvPr>
        </p:nvSpPr>
        <p:spPr/>
        <p:txBody>
          <a:bodyPr>
            <a:noAutofit/>
          </a:bodyPr>
          <a:lstStyle/>
          <a:p>
            <a:pPr marL="0" lvl="0" indent="0" eaLnBrk="0" fontAlgn="base" hangingPunct="0">
              <a:lnSpc>
                <a:spcPct val="100000"/>
              </a:lnSpc>
              <a:spcBef>
                <a:spcPct val="0"/>
              </a:spcBef>
              <a:spcAft>
                <a:spcPct val="0"/>
              </a:spcAft>
              <a:buNone/>
              <a:tabLst>
                <a:tab pos="457200" algn="l"/>
              </a:tabLst>
            </a:pP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kumimoji="0" lang="en-US" sz="2400" b="0" i="0" u="none" strike="noStrike" cap="none" normalizeH="0" baseline="0" dirty="0" smtClean="0">
                <a:ln>
                  <a:noFill/>
                </a:ln>
                <a:solidFill>
                  <a:srgbClr val="3D3D3D"/>
                </a:solidFill>
                <a:effectLst/>
                <a:latin typeface="Roboto"/>
                <a:ea typeface="Times New Roman" panose="02020603050405020304" pitchFamily="18" charset="0"/>
                <a:cs typeface="Times New Roman" panose="02020603050405020304" pitchFamily="18" charset="0"/>
              </a:rPr>
              <a:t>Number of calories burnt versus the number of miles you run.</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kumimoji="0" lang="en-US" sz="2400" b="0" i="0" u="none" strike="noStrike" cap="none" normalizeH="0" baseline="0" dirty="0" smtClean="0">
                <a:ln>
                  <a:noFill/>
                </a:ln>
                <a:solidFill>
                  <a:srgbClr val="3D3D3D"/>
                </a:solidFill>
                <a:effectLst/>
                <a:latin typeface="Roboto"/>
                <a:ea typeface="Times New Roman" panose="02020603050405020304" pitchFamily="18" charset="0"/>
                <a:cs typeface="Times New Roman" panose="02020603050405020304" pitchFamily="18" charset="0"/>
              </a:rPr>
              <a:t>The amount of electricity that is needed to run a house based on the size of house.</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kumimoji="0" lang="en-US" sz="2400" b="0" i="0" u="none" strike="noStrike" cap="none" normalizeH="0" baseline="0" dirty="0" smtClean="0">
                <a:ln>
                  <a:noFill/>
                </a:ln>
                <a:solidFill>
                  <a:srgbClr val="3D3D3D"/>
                </a:solidFill>
                <a:effectLst/>
                <a:latin typeface="Roboto"/>
                <a:ea typeface="Times New Roman" panose="02020603050405020304" pitchFamily="18" charset="0"/>
                <a:cs typeface="Times New Roman" panose="02020603050405020304" pitchFamily="18" charset="0"/>
              </a:rPr>
              <a:t>Height and weight relationship, As height increases, you</a:t>
            </a:r>
            <a:r>
              <a:rPr kumimoji="0" lang="en-US" sz="2400" b="0" i="0" u="none" strike="noStrike" cap="none" normalizeH="0" baseline="0" dirty="0" smtClean="0">
                <a:ln>
                  <a:noFill/>
                </a:ln>
                <a:solidFill>
                  <a:srgbClr val="3D3D3D"/>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sz="2400" b="0" i="0" u="none" strike="noStrike" cap="none" normalizeH="0" baseline="0" dirty="0" smtClean="0">
                <a:ln>
                  <a:noFill/>
                </a:ln>
                <a:solidFill>
                  <a:srgbClr val="3D3D3D"/>
                </a:solidFill>
                <a:effectLst/>
                <a:latin typeface="Roboto"/>
                <a:ea typeface="Times New Roman" panose="02020603050405020304" pitchFamily="18" charset="0"/>
                <a:cs typeface="Times New Roman" panose="02020603050405020304" pitchFamily="18" charset="0"/>
              </a:rPr>
              <a:t>d expect weight to increase, but not perfectly.</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lvl="0" indent="0" eaLnBrk="0" fontAlgn="base" hangingPunct="0">
              <a:lnSpc>
                <a:spcPct val="100000"/>
              </a:lnSpc>
              <a:spcBef>
                <a:spcPct val="0"/>
              </a:spcBef>
              <a:spcAft>
                <a:spcPct val="0"/>
              </a:spcAft>
              <a:buFontTx/>
              <a:buChar char="•"/>
              <a:tabLst>
                <a:tab pos="457200" algn="l"/>
              </a:tabLst>
            </a:pPr>
            <a:r>
              <a:rPr kumimoji="0" lang="en-US" sz="2400" b="0" i="0" u="none" strike="noStrike" cap="none" normalizeH="0" baseline="0" dirty="0" smtClean="0">
                <a:ln>
                  <a:noFill/>
                </a:ln>
                <a:solidFill>
                  <a:srgbClr val="3D3D3D"/>
                </a:solidFill>
                <a:effectLst/>
                <a:latin typeface="Roboto"/>
                <a:ea typeface="Times New Roman" panose="02020603050405020304" pitchFamily="18" charset="0"/>
                <a:cs typeface="Times New Roman" panose="02020603050405020304" pitchFamily="18" charset="0"/>
              </a:rPr>
              <a:t>Amount of alcohol consumed and the amount of alcohol in your bloodstream</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058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503" y="802298"/>
            <a:ext cx="9841349" cy="2541431"/>
          </a:xfrm>
        </p:spPr>
        <p:txBody>
          <a:bodyPr/>
          <a:lstStyle/>
          <a:p>
            <a:r>
              <a:rPr lang="en-US" dirty="0"/>
              <a:t>C</a:t>
            </a:r>
            <a:r>
              <a:rPr lang="en-US" dirty="0" smtClean="0"/>
              <a:t>onclusion</a:t>
            </a:r>
            <a:endParaRPr lang="en-IN" dirty="0"/>
          </a:p>
        </p:txBody>
      </p:sp>
      <p:sp>
        <p:nvSpPr>
          <p:cNvPr id="3" name="Subtitle 2"/>
          <p:cNvSpPr>
            <a:spLocks noGrp="1"/>
          </p:cNvSpPr>
          <p:nvPr>
            <p:ph type="subTitle" idx="1"/>
          </p:nvPr>
        </p:nvSpPr>
        <p:spPr>
          <a:xfrm>
            <a:off x="1153682" y="3531204"/>
            <a:ext cx="9901170" cy="977621"/>
          </a:xfrm>
        </p:spPr>
        <p:txBody>
          <a:bodyPr>
            <a:normAutofit fontScale="85000" lnSpcReduction="10000"/>
          </a:bodyPr>
          <a:lstStyle/>
          <a:p>
            <a:r>
              <a:rPr lang="en-US" dirty="0"/>
              <a:t>It has also became an extensive part of all the science and technological developments made by humans and no developments in the field of science is possible without mathematics. </a:t>
            </a:r>
            <a:endParaRPr lang="en-IN" dirty="0"/>
          </a:p>
        </p:txBody>
      </p:sp>
    </p:spTree>
    <p:extLst>
      <p:ext uri="{BB962C8B-B14F-4D97-AF65-F5344CB8AC3E}">
        <p14:creationId xmlns:p14="http://schemas.microsoft.com/office/powerpoint/2010/main" val="85492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281</TotalTime>
  <Words>609</Words>
  <Application>Microsoft Office PowerPoint</Application>
  <PresentationFormat>Widescreen</PresentationFormat>
  <Paragraphs>66</Paragraphs>
  <Slides>9</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Arial</vt:lpstr>
      <vt:lpstr>Calibri</vt:lpstr>
      <vt:lpstr>Calibri Light</vt:lpstr>
      <vt:lpstr>Century Gothic</vt:lpstr>
      <vt:lpstr>medium-content-sans-serif-font</vt:lpstr>
      <vt:lpstr>medium-content-serif-font</vt:lpstr>
      <vt:lpstr>medium-content-title-font</vt:lpstr>
      <vt:lpstr>Pontano Sans</vt:lpstr>
      <vt:lpstr>Roboto</vt:lpstr>
      <vt:lpstr>Times New Roman</vt:lpstr>
      <vt:lpstr>Wingdings</vt:lpstr>
      <vt:lpstr>Wingdings 3</vt:lpstr>
      <vt:lpstr>1_Wisp</vt:lpstr>
      <vt:lpstr>Retrospect</vt:lpstr>
      <vt:lpstr>Applications of Mathematics</vt:lpstr>
      <vt:lpstr>Simple Linear Regression</vt:lpstr>
      <vt:lpstr>What are good regression models?</vt:lpstr>
      <vt:lpstr>What is linear regression?</vt:lpstr>
      <vt:lpstr>PowerPoint Presentation</vt:lpstr>
      <vt:lpstr>Suppose you visit a pizza restaurant whose menu looks somewhat like this:</vt:lpstr>
      <vt:lpstr>PowerPoint Presentation</vt:lpstr>
      <vt:lpstr>Some examples of real world use of Linear Regression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Mathematics-</dc:title>
  <dc:creator>HP</dc:creator>
  <cp:lastModifiedBy>varun joshi</cp:lastModifiedBy>
  <cp:revision>13</cp:revision>
  <dcterms:created xsi:type="dcterms:W3CDTF">2019-10-21T06:29:16Z</dcterms:created>
  <dcterms:modified xsi:type="dcterms:W3CDTF">2019-11-05T16:33:26Z</dcterms:modified>
</cp:coreProperties>
</file>