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39" r:id="rId2"/>
    <p:sldId id="342" r:id="rId3"/>
    <p:sldId id="357" r:id="rId4"/>
    <p:sldId id="358" r:id="rId5"/>
    <p:sldId id="359" r:id="rId6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AF2F"/>
    <a:srgbClr val="000000"/>
    <a:srgbClr val="FA3F1A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04" autoAdjust="0"/>
    <p:restoredTop sz="94660"/>
  </p:normalViewPr>
  <p:slideViewPr>
    <p:cSldViewPr>
      <p:cViewPr varScale="1">
        <p:scale>
          <a:sx n="76" d="100"/>
          <a:sy n="76" d="100"/>
        </p:scale>
        <p:origin x="54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818"/>
    </p:cViewPr>
  </p:sorterViewPr>
  <p:notesViewPr>
    <p:cSldViewPr>
      <p:cViewPr varScale="1">
        <p:scale>
          <a:sx n="78" d="100"/>
          <a:sy n="78" d="100"/>
        </p:scale>
        <p:origin x="-3162" y="-108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BAB8C043-CC12-4266-BF76-5744A8E2346A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060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03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414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760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5350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8189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535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8825F-2AB3-4573-A86B-2EFB2FAC2A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457450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022AAEA5-DCE4-4474-939A-F3852EBC2D6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7711E-13D9-4292-9D6A-AF626949DB3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04B13-EE3E-4C68-BFC8-934C2C39CA7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ED7A8-9EB0-4E0D-9D7F-79A1F4DAEC3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020AE-9AD5-4FF4-A1BD-8761CBC26F4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19FDF-1219-475A-AD30-EB8A57D737A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B44AE-4E4A-49E3-88BB-7644BDF79D2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446AE-C520-4D48-AF4D-3676DFF7492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F024E-B4A1-4B3C-811C-6941C3795F6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4441F-D255-44CB-856D-30008B7CFD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004A7-4F22-4AFD-8943-DCCA2783FE4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29B6F-111F-473A-8E86-0BF5BC01FF6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5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615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616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grpSp>
          <p:nvGrpSpPr>
            <p:cNvPr id="6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14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614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52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6248400"/>
            <a:ext cx="271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문제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0ADE2A5-FA59-4427-B3C9-07B2DD32157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22" r:id="rId10"/>
    <p:sldLayoutId id="2147484118" r:id="rId11"/>
    <p:sldLayoutId id="2147484119" r:id="rId12"/>
    <p:sldLayoutId id="214748412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과제</a:t>
            </a:r>
            <a:r>
              <a:rPr lang="en-US" altLang="ko-KR" dirty="0" smtClean="0">
                <a:ea typeface="맑은 고딕" pitchFamily="50" charset="-127"/>
              </a:rPr>
              <a:t>1-1: </a:t>
            </a:r>
            <a:r>
              <a:rPr lang="ko-KR" altLang="en-US" dirty="0">
                <a:ea typeface="맑은 고딕" pitchFamily="50" charset="-127"/>
              </a:rPr>
              <a:t>비트행렬에서 </a:t>
            </a:r>
            <a:r>
              <a:rPr lang="en-US" altLang="ko-KR" dirty="0">
                <a:ea typeface="맑은 고딕" pitchFamily="50" charset="-127"/>
              </a:rPr>
              <a:t>1</a:t>
            </a:r>
            <a:r>
              <a:rPr lang="ko-KR" altLang="en-US" dirty="0">
                <a:ea typeface="맑은 고딕" pitchFamily="50" charset="-127"/>
              </a:rPr>
              <a:t>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수 세기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714881" cy="450058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 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ko-KR" altLang="en-US" sz="2000" dirty="0">
                <a:ea typeface="맑은 고딕" pitchFamily="50" charset="-127"/>
              </a:rPr>
              <a:t>배열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ko-KR" altLang="en-US" sz="2000" dirty="0">
                <a:ea typeface="맑은 고딕" pitchFamily="50" charset="-127"/>
              </a:rPr>
              <a:t>의 각 행은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과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ko-KR" altLang="en-US" sz="2000" dirty="0">
                <a:ea typeface="맑은 고딕" pitchFamily="50" charset="-127"/>
              </a:rPr>
              <a:t>으로만 구성되며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2000" dirty="0">
                <a:ea typeface="맑은 고딕" pitchFamily="50" charset="-127"/>
              </a:rPr>
              <a:t>의 어느 행에서나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은 해당 행의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ko-KR" altLang="en-US" sz="2000" dirty="0">
                <a:ea typeface="맑은 고딕" pitchFamily="50" charset="-127"/>
              </a:rPr>
              <a:t>보다 앞서 나온다고 가정하자</a:t>
            </a:r>
            <a:endParaRPr lang="en-US" altLang="ko-KR" sz="20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이에 더하여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= 0, 1, 2, …,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2</a:t>
            </a:r>
            <a:r>
              <a:rPr lang="ko-KR" altLang="en-US" sz="2000" dirty="0">
                <a:ea typeface="맑은 고딕" pitchFamily="50" charset="-127"/>
              </a:rPr>
              <a:t>에 대해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ko-KR" altLang="en-US" sz="2000" dirty="0">
                <a:ea typeface="맑은 고딕" pitchFamily="50" charset="-127"/>
              </a:rPr>
              <a:t>행의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의 개수는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</a:t>
            </a:r>
            <a:r>
              <a:rPr lang="ko-KR" altLang="en-US" sz="2000" dirty="0">
                <a:ea typeface="맑은 고딕" pitchFamily="50" charset="-127"/>
              </a:rPr>
              <a:t>행의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의 개수보다 작지 않다고 가정하자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2000" dirty="0">
                <a:ea typeface="맑은 고딕" pitchFamily="50" charset="-127"/>
              </a:rPr>
              <a:t>가 이미 주기억장치에 존재한다고 가정하고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알고리즘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countOnesButSlow</a:t>
            </a:r>
            <a:r>
              <a:rPr lang="en-US" altLang="ko-KR" sz="2000" dirty="0">
                <a:ea typeface="맑은 고딕" pitchFamily="50" charset="-127"/>
              </a:rPr>
              <a:t>(A, n)</a:t>
            </a:r>
            <a:r>
              <a:rPr lang="ko-KR" altLang="en-US" sz="2000" dirty="0">
                <a:ea typeface="맑은 고딕" pitchFamily="50" charset="-127"/>
              </a:rPr>
              <a:t>는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시간에 배열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2000" dirty="0">
                <a:ea typeface="맑은 고딕" pitchFamily="50" charset="-127"/>
              </a:rPr>
              <a:t>에 포함된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의 개수를 모두 센다</a:t>
            </a:r>
            <a:endParaRPr lang="en-US" altLang="ko-KR" sz="20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  8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배열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1800" dirty="0">
                <a:ea typeface="맑은 고딕" pitchFamily="50" charset="-127"/>
              </a:rPr>
              <a:t>에 포함된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은 총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37</a:t>
            </a:r>
            <a:r>
              <a:rPr lang="ko-KR" altLang="en-US" sz="1800" dirty="0">
                <a:ea typeface="맑은 고딕" pitchFamily="50" charset="-127"/>
              </a:rPr>
              <a:t>개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681"/>
          <p:cNvGraphicFramePr>
            <a:graphicFrameLocks noGrp="1"/>
          </p:cNvGraphicFramePr>
          <p:nvPr/>
        </p:nvGraphicFramePr>
        <p:xfrm>
          <a:off x="5500695" y="2857496"/>
          <a:ext cx="3000402" cy="3276605"/>
        </p:xfrm>
        <a:graphic>
          <a:graphicData uri="http://schemas.openxmlformats.org/drawingml/2006/table">
            <a:tbl>
              <a:tblPr/>
              <a:tblGrid>
                <a:gridCol w="333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131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과제</a:t>
            </a:r>
            <a:r>
              <a:rPr lang="en-US" altLang="ko-KR" dirty="0" smtClean="0">
                <a:ea typeface="맑은 고딕" pitchFamily="50" charset="-127"/>
              </a:rPr>
              <a:t>1-1: </a:t>
            </a:r>
            <a:r>
              <a:rPr lang="ko-KR" altLang="en-US" dirty="0">
                <a:ea typeface="맑은 고딕" pitchFamily="50" charset="-127"/>
              </a:rPr>
              <a:t>비트행렬에서 </a:t>
            </a:r>
            <a:r>
              <a:rPr lang="en-US" altLang="ko-KR" dirty="0">
                <a:ea typeface="맑은 고딕" pitchFamily="50" charset="-127"/>
              </a:rPr>
              <a:t>1</a:t>
            </a:r>
            <a:r>
              <a:rPr lang="ko-KR" altLang="en-US" dirty="0">
                <a:ea typeface="맑은 고딕" pitchFamily="50" charset="-127"/>
              </a:rPr>
              <a:t>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수 </a:t>
            </a:r>
            <a:r>
              <a:rPr lang="ko-KR" altLang="en-US" dirty="0">
                <a:ea typeface="맑은 고딕" pitchFamily="50" charset="-127"/>
              </a:rPr>
              <a:t>세기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4857760"/>
            <a:ext cx="4722318" cy="12355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주의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알고리즘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countOnesButSlow</a:t>
            </a:r>
            <a:r>
              <a:rPr lang="ko-KR" altLang="en-US" sz="2000" dirty="0">
                <a:ea typeface="맑은 고딕" pitchFamily="50" charset="-127"/>
              </a:rPr>
              <a:t>는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2000" dirty="0">
                <a:ea typeface="맑은 고딕" pitchFamily="50" charset="-127"/>
              </a:rPr>
              <a:t>에 포함된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의 개수를 세며 실행시간은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이다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681"/>
          <p:cNvGraphicFramePr>
            <a:graphicFrameLocks noGrp="1"/>
          </p:cNvGraphicFramePr>
          <p:nvPr/>
        </p:nvGraphicFramePr>
        <p:xfrm>
          <a:off x="5500695" y="2857496"/>
          <a:ext cx="3000402" cy="3276605"/>
        </p:xfrm>
        <a:graphic>
          <a:graphicData uri="http://schemas.openxmlformats.org/drawingml/2006/table">
            <a:tbl>
              <a:tblPr/>
              <a:tblGrid>
                <a:gridCol w="333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131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5786" y="1643050"/>
            <a:ext cx="3786214" cy="3139321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countOnesButSlow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bit matrix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ko-KR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the total number of 1’s</a:t>
            </a:r>
            <a:endParaRPr lang="en-US" altLang="ko-KR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to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&amp;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1))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c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6000760" y="3357562"/>
            <a:ext cx="235745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>
            <a:off x="6000760" y="3714752"/>
            <a:ext cx="200026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6000760" y="4000504"/>
            <a:ext cx="200026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6000760" y="4357694"/>
            <a:ext cx="164307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6000760" y="4643446"/>
            <a:ext cx="164307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6000760" y="5000636"/>
            <a:ext cx="164307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>
            <a:off x="6000760" y="5286388"/>
            <a:ext cx="642942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과제</a:t>
            </a:r>
            <a:r>
              <a:rPr lang="en-US" altLang="ko-KR" dirty="0" smtClean="0">
                <a:ea typeface="맑은 고딕" pitchFamily="50" charset="-127"/>
              </a:rPr>
              <a:t>1-1: </a:t>
            </a:r>
            <a:r>
              <a:rPr lang="ko-KR" altLang="en-US" dirty="0">
                <a:ea typeface="맑은 고딕" pitchFamily="50" charset="-127"/>
              </a:rPr>
              <a:t>비트행렬에서 </a:t>
            </a:r>
            <a:r>
              <a:rPr lang="en-US" altLang="ko-KR" dirty="0">
                <a:ea typeface="맑은 고딕" pitchFamily="50" charset="-127"/>
              </a:rPr>
              <a:t>1</a:t>
            </a:r>
            <a:r>
              <a:rPr lang="ko-KR" altLang="en-US" dirty="0">
                <a:ea typeface="맑은 고딕" pitchFamily="50" charset="-127"/>
              </a:rPr>
              <a:t>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수 </a:t>
            </a:r>
            <a:r>
              <a:rPr lang="ko-KR" altLang="en-US" dirty="0">
                <a:ea typeface="맑은 고딕" pitchFamily="50" charset="-127"/>
              </a:rPr>
              <a:t>세기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74619" cy="4676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알고리즘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countOnesButSlow</a:t>
            </a:r>
            <a:r>
              <a:rPr lang="ko-KR" altLang="en-US" sz="2000" dirty="0" smtClean="0">
                <a:ea typeface="맑은 고딕" pitchFamily="50" charset="-127"/>
              </a:rPr>
              <a:t>를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개선하여 같은 계산을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에 수행하는 알고리즘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countOnes</a:t>
            </a:r>
            <a:r>
              <a:rPr lang="en-US" altLang="ko-KR" sz="2000" dirty="0" smtClean="0">
                <a:ea typeface="맑은 고딕" pitchFamily="50" charset="-127"/>
              </a:rPr>
              <a:t>(A</a:t>
            </a:r>
            <a:r>
              <a:rPr lang="en-US" altLang="ko-KR" sz="2000" dirty="0">
                <a:ea typeface="맑은 고딕" pitchFamily="50" charset="-127"/>
              </a:rPr>
              <a:t>, n)</a:t>
            </a:r>
            <a:r>
              <a:rPr lang="ko-KR" altLang="en-US" sz="2000" dirty="0">
                <a:ea typeface="맑은 고딕" pitchFamily="50" charset="-127"/>
              </a:rPr>
              <a:t>을 설계하라</a:t>
            </a:r>
            <a:endParaRPr lang="en-US" altLang="ko-KR" sz="20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두 알고리즘을 </a:t>
            </a:r>
            <a:r>
              <a:rPr lang="ko-KR" altLang="en-US" sz="2000" dirty="0">
                <a:ea typeface="맑은 고딕" panose="020B0503020000020004" pitchFamily="50" charset="-127"/>
                <a:cs typeface="Times New Roman" pitchFamily="18" charset="0"/>
              </a:rPr>
              <a:t>각각 </a:t>
            </a:r>
            <a:r>
              <a:rPr lang="en-US" altLang="ko-KR" sz="2000" b="1" dirty="0">
                <a:ea typeface="맑은 고딕" panose="020B0503020000020004" pitchFamily="50" charset="-127"/>
                <a:cs typeface="Times New Roman" pitchFamily="18" charset="0"/>
              </a:rPr>
              <a:t>C</a:t>
            </a:r>
            <a:r>
              <a:rPr lang="en-US" altLang="ko-KR" sz="2000" dirty="0"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2000" dirty="0">
                <a:ea typeface="맑은 고딕" panose="020B0503020000020004" pitchFamily="50" charset="-127"/>
                <a:cs typeface="Times New Roman" pitchFamily="18" charset="0"/>
              </a:rPr>
              <a:t>함수로 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구현하라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– 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각 함수의 명세는 다음과 같다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ko-KR" altLang="en-US" sz="1600" b="1" dirty="0">
                <a:ea typeface="맑은 고딕" panose="020B0503020000020004" pitchFamily="50" charset="-127"/>
                <a:cs typeface="Times New Roman" pitchFamily="18" charset="0"/>
              </a:rPr>
              <a:t>인자</a:t>
            </a:r>
            <a:r>
              <a:rPr lang="en-US" altLang="ko-KR" sz="1600" b="1" dirty="0">
                <a:ea typeface="맑은 고딕" panose="020B0503020000020004" pitchFamily="50" charset="-127"/>
                <a:cs typeface="Times New Roman" pitchFamily="18" charset="0"/>
              </a:rPr>
              <a:t>: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비트 행렬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 smtClean="0"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정수 </a:t>
            </a:r>
            <a:r>
              <a:rPr lang="en-US" altLang="ko-KR" sz="16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ko-KR" sz="1600" dirty="0"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ko-KR" altLang="en-US" sz="1600" b="1" dirty="0" err="1">
                <a:ea typeface="맑은 고딕" panose="020B0503020000020004" pitchFamily="50" charset="-127"/>
                <a:cs typeface="Times New Roman" pitchFamily="18" charset="0"/>
              </a:rPr>
              <a:t>반환값</a:t>
            </a:r>
            <a:r>
              <a:rPr lang="en-US" altLang="ko-KR" sz="1600" b="1" dirty="0">
                <a:ea typeface="맑은 고딕" panose="020B0503020000020004" pitchFamily="50" charset="-127"/>
                <a:cs typeface="Times New Roman" pitchFamily="18" charset="0"/>
              </a:rPr>
              <a:t>: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정수 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(1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의 개수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ko-KR" altLang="en-US" sz="2000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주함수는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배열을 입력 받아 느린 버전 함수</a:t>
            </a:r>
            <a:r>
              <a:rPr lang="en-US" altLang="ko-KR" sz="2000" dirty="0"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빠른 버전 함수 순서로 호출한 결과를 인쇄한다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ko-KR" altLang="en-US" sz="2000" b="1" dirty="0">
                <a:ea typeface="맑은 고딕" panose="020B0503020000020004" pitchFamily="50" charset="-127"/>
                <a:cs typeface="Times New Roman" pitchFamily="18" charset="0"/>
              </a:rPr>
              <a:t>입력</a:t>
            </a:r>
            <a:r>
              <a:rPr lang="en-US" altLang="ko-KR" sz="2000" b="1" dirty="0">
                <a:ea typeface="맑은 고딕" panose="020B0503020000020004" pitchFamily="50" charset="-127"/>
                <a:cs typeface="Times New Roman" pitchFamily="18" charset="0"/>
              </a:rPr>
              <a:t>:</a:t>
            </a:r>
            <a:r>
              <a:rPr lang="en-US" altLang="ko-KR" sz="2000" dirty="0">
                <a:ea typeface="맑은 고딕" panose="020B0503020000020004" pitchFamily="50" charset="-127"/>
                <a:cs typeface="Times New Roman" pitchFamily="18" charset="0"/>
              </a:rPr>
              <a:t> 1 +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 smtClean="0"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2000" dirty="0">
                <a:ea typeface="맑은 고딕" panose="020B0503020000020004" pitchFamily="50" charset="-127"/>
                <a:cs typeface="Times New Roman" pitchFamily="18" charset="0"/>
              </a:rPr>
              <a:t>개의 라인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ko-KR" altLang="en-US" sz="1600" b="1" dirty="0">
                <a:ea typeface="맑은 고딕" panose="020B0503020000020004" pitchFamily="50" charset="-127"/>
                <a:cs typeface="Times New Roman" pitchFamily="18" charset="0"/>
              </a:rPr>
              <a:t>첫 번째 라인</a:t>
            </a:r>
            <a:r>
              <a:rPr lang="en-US" altLang="ko-KR" sz="1600" b="1" dirty="0">
                <a:ea typeface="맑은 고딕" panose="020B0503020000020004" pitchFamily="50" charset="-127"/>
                <a:cs typeface="Times New Roman" pitchFamily="18" charset="0"/>
              </a:rPr>
              <a:t>: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정수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 smtClean="0">
                <a:ea typeface="맑은 고딕" panose="020B0503020000020004" pitchFamily="50" charset="-127"/>
                <a:cs typeface="Times New Roman" pitchFamily="18" charset="0"/>
              </a:rPr>
              <a:t> (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en-US" altLang="ko-KR" sz="16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행렬에서 </a:t>
            </a:r>
            <a:r>
              <a:rPr lang="en-US" altLang="ko-KR" sz="16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1600" dirty="0" smtClean="0">
                <a:ea typeface="맑은 고딕" panose="020B0503020000020004" pitchFamily="50" charset="-127"/>
                <a:cs typeface="Times New Roman" pitchFamily="18" charset="0"/>
              </a:rPr>
              <a:t>값 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단  </a:t>
            </a:r>
            <a:r>
              <a:rPr lang="en-US" altLang="ko-KR" sz="16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 &lt;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≤ 100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sz="1600" b="1" dirty="0">
                <a:ea typeface="맑은 고딕" panose="020B0503020000020004" pitchFamily="50" charset="-127"/>
                <a:cs typeface="Times New Roman" pitchFamily="18" charset="0"/>
              </a:rPr>
              <a:t>두 번째 이후 라인</a:t>
            </a:r>
            <a:r>
              <a:rPr lang="en-US" altLang="ko-KR" sz="1600" b="1" dirty="0">
                <a:ea typeface="맑은 고딕" panose="020B0503020000020004" pitchFamily="50" charset="-127"/>
                <a:cs typeface="Times New Roman" pitchFamily="18" charset="0"/>
              </a:rPr>
              <a:t>: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en-US" altLang="ko-KR" sz="16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행렬 원소들 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ko-KR" altLang="en-US" sz="1600" dirty="0" err="1">
                <a:ea typeface="맑은 고딕" panose="020B0503020000020004" pitchFamily="50" charset="-127"/>
                <a:cs typeface="Times New Roman" pitchFamily="18" charset="0"/>
              </a:rPr>
              <a:t>행우선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 순서</a:t>
            </a:r>
            <a:r>
              <a:rPr lang="en-US" altLang="ko-KR" sz="1600" dirty="0" smtClean="0">
                <a:ea typeface="맑은 고딕" panose="020B0503020000020004" pitchFamily="50" charset="-127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출력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2</a:t>
            </a:r>
            <a:r>
              <a:rPr lang="ko-KR" altLang="en-US" sz="2000" dirty="0">
                <a:ea typeface="맑은 고딕" pitchFamily="50" charset="-127"/>
              </a:rPr>
              <a:t>개의 라인</a:t>
            </a:r>
            <a:endParaRPr lang="en-US" altLang="ko-KR" sz="20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600" dirty="0">
                <a:ea typeface="맑은 고딕" pitchFamily="50" charset="-127"/>
              </a:rPr>
              <a:t>1</a:t>
            </a:r>
            <a:r>
              <a:rPr lang="ko-KR" altLang="en-US" sz="1600" dirty="0">
                <a:ea typeface="맑은 고딕" pitchFamily="50" charset="-127"/>
              </a:rPr>
              <a:t>의 개수 </a:t>
            </a:r>
            <a:r>
              <a:rPr lang="en-US" altLang="ko-KR" sz="1600" dirty="0">
                <a:ea typeface="맑은 고딕" pitchFamily="50" charset="-127"/>
              </a:rPr>
              <a:t>(</a:t>
            </a:r>
            <a:r>
              <a:rPr lang="ko-KR" altLang="en-US" sz="1600" dirty="0">
                <a:ea typeface="맑은 고딕" pitchFamily="50" charset="-127"/>
              </a:rPr>
              <a:t>느린 버전의 수행 결과</a:t>
            </a:r>
            <a:r>
              <a:rPr lang="en-US" altLang="ko-KR" sz="1600" dirty="0">
                <a:ea typeface="맑은 고딕" pitchFamily="50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>
                <a:ea typeface="맑은 고딕" pitchFamily="50" charset="-127"/>
              </a:rPr>
              <a:t>1</a:t>
            </a:r>
            <a:r>
              <a:rPr lang="ko-KR" altLang="en-US" sz="1600" dirty="0">
                <a:ea typeface="맑은 고딕" pitchFamily="50" charset="-127"/>
              </a:rPr>
              <a:t>의 개수 </a:t>
            </a:r>
            <a:r>
              <a:rPr lang="en-US" altLang="ko-KR" sz="1600" dirty="0">
                <a:ea typeface="맑은 고딕" pitchFamily="50" charset="-127"/>
              </a:rPr>
              <a:t>(</a:t>
            </a:r>
            <a:r>
              <a:rPr lang="ko-KR" altLang="en-US" sz="1600" dirty="0">
                <a:ea typeface="맑은 고딕" pitchFamily="50" charset="-127"/>
              </a:rPr>
              <a:t>빠른 버전의 수행 결과</a:t>
            </a:r>
            <a:r>
              <a:rPr lang="en-US" altLang="ko-KR" sz="1600" dirty="0">
                <a:ea typeface="맑은 고딕" pitchFamily="50" charset="-127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ko-KR" altLang="en-US" sz="2000" b="1" dirty="0" err="1" smtClean="0">
                <a:ea typeface="맑은 고딕" pitchFamily="50" charset="-127"/>
              </a:rPr>
              <a:t>실행예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p.1</a:t>
            </a:r>
            <a:r>
              <a:rPr lang="en-US" altLang="ko-KR" sz="2000" dirty="0" smtClean="0"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2000" dirty="0">
                <a:ea typeface="맑은 고딕" panose="020B0503020000020004" pitchFamily="50" charset="-127"/>
                <a:cs typeface="Times New Roman" pitchFamily="18" charset="0"/>
              </a:rPr>
              <a:t>배열을 그대로 사용하여 제출할 </a:t>
            </a:r>
            <a:r>
              <a:rPr lang="ko-KR" altLang="en-US" sz="2000" dirty="0" smtClean="0">
                <a:ea typeface="맑은 고딕" panose="020B0503020000020004" pitchFamily="50" charset="-127"/>
                <a:cs typeface="Times New Roman" pitchFamily="18" charset="0"/>
              </a:rPr>
              <a:t>것</a:t>
            </a:r>
            <a:endParaRPr lang="en-US" altLang="ko-KR" sz="1600" dirty="0" smtClean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과제</a:t>
            </a:r>
            <a:r>
              <a:rPr lang="en-US" altLang="ko-KR" dirty="0">
                <a:ea typeface="맑은 고딕" pitchFamily="50" charset="-127"/>
              </a:rPr>
              <a:t>1-2: </a:t>
            </a:r>
            <a:r>
              <a:rPr lang="ko-KR" altLang="en-US" dirty="0">
                <a:ea typeface="맑은 고딕" pitchFamily="50" charset="-127"/>
              </a:rPr>
              <a:t>비트행렬에서 </a:t>
            </a:r>
            <a:r>
              <a:rPr lang="en-US" altLang="ko-KR" dirty="0">
                <a:ea typeface="맑은 고딕" pitchFamily="50" charset="-127"/>
              </a:rPr>
              <a:t>1</a:t>
            </a:r>
            <a:r>
              <a:rPr lang="ko-KR" altLang="en-US" dirty="0">
                <a:ea typeface="맑은 고딕" pitchFamily="50" charset="-127"/>
              </a:rPr>
              <a:t>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수 세기 </a:t>
            </a:r>
            <a:r>
              <a:rPr lang="en-US" altLang="ko-KR" dirty="0" smtClean="0">
                <a:ea typeface="맑은 고딕" pitchFamily="50" charset="-127"/>
              </a:rPr>
              <a:t>+ </a:t>
            </a:r>
            <a:r>
              <a:rPr lang="ko-KR" altLang="en-US" dirty="0" smtClean="0">
                <a:ea typeface="맑은 고딕" pitchFamily="50" charset="-127"/>
              </a:rPr>
              <a:t>실행시간 측정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74619" cy="4676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앞 문제의 </a:t>
            </a:r>
            <a:r>
              <a:rPr lang="ko-KR" altLang="en-US" sz="2400" dirty="0" err="1">
                <a:ea typeface="맑은 고딕" pitchFamily="50" charset="-127"/>
              </a:rPr>
              <a:t>주함수를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다음과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같이 수정하여 </a:t>
            </a:r>
            <a:r>
              <a:rPr lang="ko-KR" altLang="en-US" sz="2400" dirty="0">
                <a:ea typeface="맑은 고딕" pitchFamily="50" charset="-127"/>
              </a:rPr>
              <a:t>느린 버전과 빠른 버전 각 함수의 </a:t>
            </a:r>
            <a:r>
              <a:rPr lang="ko-KR" altLang="en-US" sz="2400" b="1" dirty="0" smtClean="0">
                <a:ea typeface="맑은 고딕" pitchFamily="50" charset="-127"/>
              </a:rPr>
              <a:t>실행시간</a:t>
            </a:r>
            <a:r>
              <a:rPr lang="ko-KR" altLang="en-US" sz="2400" dirty="0" smtClean="0">
                <a:ea typeface="맑은 고딕" pitchFamily="50" charset="-127"/>
              </a:rPr>
              <a:t>을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출력하라</a:t>
            </a:r>
            <a:endParaRPr lang="en-US" altLang="ko-KR" sz="24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 err="1" smtClean="0">
                <a:ea typeface="맑은 고딕" pitchFamily="50" charset="-127"/>
              </a:rPr>
              <a:t>주함수는</a:t>
            </a:r>
            <a:r>
              <a:rPr lang="ko-KR" altLang="en-US" sz="2400" dirty="0" smtClean="0">
                <a:ea typeface="맑은 고딕" pitchFamily="50" charset="-127"/>
              </a:rPr>
              <a:t> 미리 정해진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ko-KR" altLang="en-US" sz="2400" dirty="0" smtClean="0">
                <a:ea typeface="맑은 고딕" pitchFamily="50" charset="-127"/>
              </a:rPr>
              <a:t>즉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dirty="0" smtClean="0">
                <a:ea typeface="맑은 고딕" pitchFamily="50" charset="-127"/>
              </a:rPr>
              <a:t>사용자 입력이 아님</a:t>
            </a:r>
            <a:r>
              <a:rPr lang="en-US" altLang="ko-KR" sz="2400" dirty="0" smtClean="0">
                <a:ea typeface="맑은 고딕" pitchFamily="50" charset="-127"/>
              </a:rPr>
              <a:t>)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400" dirty="0" smtClean="0">
                <a:ea typeface="맑은 고딕" pitchFamily="50" charset="-127"/>
              </a:rPr>
              <a:t>값에 </a:t>
            </a:r>
            <a:r>
              <a:rPr lang="ko-KR" altLang="en-US" sz="2400" dirty="0">
                <a:ea typeface="맑은 고딕" pitchFamily="50" charset="-127"/>
              </a:rPr>
              <a:t>대해 </a:t>
            </a:r>
            <a:r>
              <a:rPr lang="ko-KR" altLang="en-US" sz="2400" b="1" dirty="0" err="1">
                <a:ea typeface="맑은 고딕" pitchFamily="50" charset="-127"/>
              </a:rPr>
              <a:t>난수</a:t>
            </a:r>
            <a:r>
              <a:rPr lang="ko-KR" altLang="en-US" sz="2400" dirty="0">
                <a:ea typeface="맑은 고딕" pitchFamily="50" charset="-127"/>
              </a:rPr>
              <a:t> 함수를 이용하여 </a:t>
            </a:r>
            <a:r>
              <a:rPr lang="en-US" altLang="ko-KR" sz="2400" b="1" i="1" dirty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en-US" altLang="ko-KR" sz="2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ko-KR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배열을 </a:t>
            </a:r>
            <a:r>
              <a:rPr lang="ko-KR" altLang="en-US" sz="2400" dirty="0" smtClean="0">
                <a:ea typeface="맑은 고딕" pitchFamily="50" charset="-127"/>
              </a:rPr>
              <a:t>다음과 같이 초기화한다</a:t>
            </a:r>
            <a:endParaRPr lang="en-US" altLang="ko-KR" sz="24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배열의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2000" dirty="0" smtClean="0">
                <a:ea typeface="맑은 고딕" pitchFamily="50" charset="-127"/>
              </a:rPr>
              <a:t>행부터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– </a:t>
            </a:r>
            <a:r>
              <a:rPr lang="en-US" altLang="ko-KR" sz="2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2000" dirty="0" smtClean="0">
                <a:ea typeface="맑은 고딕" pitchFamily="50" charset="-127"/>
              </a:rPr>
              <a:t>행까지 </a:t>
            </a:r>
            <a:r>
              <a:rPr lang="ko-KR" altLang="en-US" sz="2000" dirty="0">
                <a:ea typeface="맑은 고딕" pitchFamily="50" charset="-127"/>
              </a:rPr>
              <a:t>순서대로 각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ko-KR" altLang="en-US" sz="2000" dirty="0" smtClean="0">
                <a:ea typeface="맑은 고딕" pitchFamily="50" charset="-127"/>
              </a:rPr>
              <a:t>행의 </a:t>
            </a:r>
            <a:r>
              <a:rPr lang="en-US" altLang="ko-KR" sz="2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2000" dirty="0" smtClean="0">
                <a:ea typeface="맑은 고딕" pitchFamily="50" charset="-127"/>
              </a:rPr>
              <a:t>의 개수 </a:t>
            </a:r>
            <a:r>
              <a:rPr lang="en-US" altLang="ko-KR" sz="2000" b="1" i="1" dirty="0" err="1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2000" b="1" i="1" baseline="-25000" dirty="0" err="1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sz="2000" dirty="0" smtClean="0">
                <a:ea typeface="맑은 고딕" pitchFamily="50" charset="-127"/>
              </a:rPr>
              <a:t>값으로 </a:t>
            </a:r>
            <a:r>
              <a:rPr lang="ko-KR" altLang="en-US" sz="2000" b="1" dirty="0" err="1">
                <a:ea typeface="맑은 고딕" pitchFamily="50" charset="-127"/>
              </a:rPr>
              <a:t>비오름차순</a:t>
            </a:r>
            <a:r>
              <a:rPr lang="ko-KR" altLang="en-US" sz="2000" b="1" dirty="0">
                <a:ea typeface="맑은 고딕" pitchFamily="50" charset="-127"/>
              </a:rPr>
              <a:t> </a:t>
            </a:r>
            <a:r>
              <a:rPr lang="ko-KR" altLang="en-US" sz="2000" b="1" dirty="0" err="1" smtClean="0">
                <a:ea typeface="맑은 고딕" pitchFamily="50" charset="-127"/>
              </a:rPr>
              <a:t>난수</a:t>
            </a:r>
            <a:r>
              <a:rPr lang="ko-KR" altLang="en-US" sz="2000" dirty="0" err="1" smtClean="0">
                <a:ea typeface="맑은 고딕" pitchFamily="50" charset="-127"/>
              </a:rPr>
              <a:t>를</a:t>
            </a:r>
            <a:r>
              <a:rPr lang="ko-KR" altLang="en-US" sz="2000" dirty="0" smtClean="0">
                <a:ea typeface="맑은 고딕" pitchFamily="50" charset="-127"/>
              </a:rPr>
              <a:t> 발생시켜 사용한다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이때 </a:t>
            </a:r>
            <a:r>
              <a:rPr lang="en-US" altLang="ko-KR" sz="20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2000" b="1" i="1" baseline="-250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2000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+ 1</a:t>
            </a:r>
            <a:r>
              <a:rPr lang="ko-KR" altLang="en-US" sz="2000" dirty="0">
                <a:ea typeface="맑은 고딕" pitchFamily="50" charset="-127"/>
              </a:rPr>
              <a:t>이 </a:t>
            </a:r>
            <a:r>
              <a:rPr lang="en-US" altLang="ko-KR" sz="20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2000" b="1" i="1" baseline="-250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sz="2000" dirty="0">
                <a:ea typeface="맑은 고딕" pitchFamily="50" charset="-127"/>
              </a:rPr>
              <a:t>의 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90</a:t>
            </a:r>
            <a:r>
              <a:rPr lang="en-US" altLang="ko-KR" sz="2000" dirty="0">
                <a:ea typeface="맑은 고딕" pitchFamily="50" charset="-127"/>
              </a:rPr>
              <a:t>% </a:t>
            </a:r>
            <a:r>
              <a:rPr lang="ko-KR" altLang="en-US" sz="2000" dirty="0">
                <a:ea typeface="맑은 고딕" pitchFamily="50" charset="-127"/>
              </a:rPr>
              <a:t>이상이어야 한다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즉</a:t>
            </a:r>
            <a:r>
              <a:rPr lang="en-US" altLang="ko-KR" sz="2000" dirty="0">
                <a:ea typeface="맑은 고딕" pitchFamily="50" charset="-127"/>
              </a:rPr>
              <a:t>: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800" dirty="0">
                <a:ea typeface="맑은 고딕" pitchFamily="50" charset="-127"/>
              </a:rPr>
              <a:t>행에서</a:t>
            </a:r>
            <a:r>
              <a:rPr lang="en-US" altLang="ko-KR" sz="1800" dirty="0">
                <a:ea typeface="맑은 고딕" pitchFamily="50" charset="-127"/>
              </a:rPr>
              <a:t>: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0.9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≤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≤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ko-KR" sz="1800" baseline="-25000" dirty="0">
              <a:ea typeface="맑은 고딕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행에서</a:t>
            </a:r>
            <a:r>
              <a:rPr lang="en-US" altLang="ko-KR" sz="1800" dirty="0">
                <a:ea typeface="맑은 고딕" pitchFamily="50" charset="-127"/>
              </a:rPr>
              <a:t>: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0.9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≤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≤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en-US" altLang="ko-KR" sz="1800" dirty="0">
              <a:ea typeface="맑은 고딕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1800" dirty="0">
                <a:ea typeface="맑은 고딕" pitchFamily="50" charset="-127"/>
              </a:rPr>
              <a:t>행에서</a:t>
            </a:r>
            <a:r>
              <a:rPr lang="en-US" altLang="ko-KR" sz="1800" dirty="0">
                <a:ea typeface="맑은 고딕" pitchFamily="50" charset="-127"/>
              </a:rPr>
              <a:t>: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0.9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≤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2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≤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endParaRPr lang="en-US" altLang="ko-KR" sz="1800" baseline="-25000" dirty="0">
              <a:ea typeface="맑은 고딕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이런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식으로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 &lt; 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≤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– 1</a:t>
            </a:r>
            <a:r>
              <a:rPr lang="ko-KR" altLang="en-US" sz="1800" dirty="0">
                <a:ea typeface="맑은 고딕" pitchFamily="50" charset="-127"/>
              </a:rPr>
              <a:t>행에서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0.9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b="1" i="1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– 1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≤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b="1" i="1" baseline="-250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≤ </a:t>
            </a:r>
            <a:r>
              <a:rPr lang="en-US" altLang="ko-KR" sz="18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800" b="1" i="1" baseline="-250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baseline="-25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– </a:t>
            </a:r>
            <a:r>
              <a:rPr lang="en-US" altLang="ko-KR" sz="1800" baseline="-25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이 과정에서 배열 내 </a:t>
            </a:r>
            <a:r>
              <a:rPr lang="en-US" altLang="ko-KR" sz="2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2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의 총수</a:t>
            </a:r>
            <a:r>
              <a:rPr lang="en-US" altLang="ko-KR" sz="2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즉 </a:t>
            </a:r>
            <a:r>
              <a:rPr lang="en-US" altLang="ko-KR" sz="2000" b="1" i="1" dirty="0" err="1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2000" b="1" i="1" baseline="-25000" dirty="0" err="1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2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 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&lt; </a:t>
            </a:r>
            <a:r>
              <a:rPr lang="en-US" altLang="ko-KR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≤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– </a:t>
            </a:r>
            <a:r>
              <a:rPr lang="en-US" altLang="ko-KR" sz="2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1) </a:t>
            </a:r>
            <a:r>
              <a:rPr lang="ko-KR" altLang="en-US" sz="2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값의 총합을 </a:t>
            </a:r>
            <a:r>
              <a:rPr lang="en-US" altLang="ko-KR" sz="2000" b="1" i="1" dirty="0" err="1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kTotal</a:t>
            </a:r>
            <a:r>
              <a:rPr lang="ko-KR" altLang="en-US" sz="2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변수에</a:t>
            </a:r>
            <a:r>
              <a:rPr lang="en-US" altLang="ko-KR" sz="2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누적한다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3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과제</a:t>
            </a:r>
            <a:r>
              <a:rPr lang="en-US" altLang="ko-KR" dirty="0">
                <a:ea typeface="맑은 고딕" pitchFamily="50" charset="-127"/>
              </a:rPr>
              <a:t>1-2: </a:t>
            </a:r>
            <a:r>
              <a:rPr lang="ko-KR" altLang="en-US" dirty="0">
                <a:ea typeface="맑은 고딕" pitchFamily="50" charset="-127"/>
              </a:rPr>
              <a:t>비트행렬에서 </a:t>
            </a:r>
            <a:r>
              <a:rPr lang="en-US" altLang="ko-KR" dirty="0">
                <a:ea typeface="맑은 고딕" pitchFamily="50" charset="-127"/>
              </a:rPr>
              <a:t>1</a:t>
            </a:r>
            <a:r>
              <a:rPr lang="ko-KR" altLang="en-US" dirty="0">
                <a:ea typeface="맑은 고딕" pitchFamily="50" charset="-127"/>
              </a:rPr>
              <a:t>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수 </a:t>
            </a:r>
            <a:r>
              <a:rPr lang="ko-KR" altLang="en-US" dirty="0">
                <a:ea typeface="맑은 고딕" pitchFamily="50" charset="-127"/>
              </a:rPr>
              <a:t>세기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smtClean="0">
                <a:ea typeface="맑은 고딕" pitchFamily="50" charset="-127"/>
              </a:rPr>
              <a:t>+ </a:t>
            </a:r>
            <a:r>
              <a:rPr lang="ko-KR" altLang="en-US" dirty="0" smtClean="0">
                <a:ea typeface="맑은 고딕" pitchFamily="50" charset="-127"/>
              </a:rPr>
              <a:t>실행시간 측정 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74619" cy="4676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dirty="0" err="1">
                <a:ea typeface="맑은 고딕" panose="020B0503020000020004" pitchFamily="50" charset="-127"/>
                <a:cs typeface="Times New Roman" pitchFamily="18" charset="0"/>
              </a:rPr>
              <a:t>주함수는</a:t>
            </a:r>
            <a:r>
              <a:rPr lang="ko-KR" altLang="en-US" sz="2000" dirty="0">
                <a:ea typeface="맑은 고딕" panose="020B0503020000020004" pitchFamily="50" charset="-127"/>
                <a:cs typeface="Times New Roman" pitchFamily="18" charset="0"/>
              </a:rPr>
              <a:t> 아래 세 가지 </a:t>
            </a:r>
            <a:r>
              <a:rPr lang="en-US" altLang="ko-KR" sz="2000" b="1" i="1" dirty="0" smtClean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ko-KR" altLang="en-US" sz="2000" dirty="0" smtClean="0">
                <a:ea typeface="맑은 고딕" panose="020B0503020000020004" pitchFamily="50" charset="-127"/>
                <a:cs typeface="Times New Roman" pitchFamily="18" charset="0"/>
              </a:rPr>
              <a:t>값에 </a:t>
            </a:r>
            <a:r>
              <a:rPr lang="ko-KR" altLang="en-US" sz="2000" dirty="0">
                <a:ea typeface="맑은 고딕" panose="020B0503020000020004" pitchFamily="50" charset="-127"/>
                <a:cs typeface="Times New Roman" pitchFamily="18" charset="0"/>
              </a:rPr>
              <a:t>대해 느린 버전</a:t>
            </a:r>
            <a:r>
              <a:rPr lang="en-US" altLang="ko-KR" sz="2000" dirty="0"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2000" dirty="0">
                <a:ea typeface="맑은 고딕" panose="020B0503020000020004" pitchFamily="50" charset="-127"/>
                <a:cs typeface="Times New Roman" pitchFamily="18" charset="0"/>
              </a:rPr>
              <a:t>빠른 버전 함수 쌍을 각각 </a:t>
            </a:r>
            <a:r>
              <a:rPr lang="ko-KR" altLang="en-US" sz="2000" dirty="0" smtClean="0">
                <a:ea typeface="맑은 고딕" panose="020B0503020000020004" pitchFamily="50" charset="-127"/>
                <a:cs typeface="Times New Roman" pitchFamily="18" charset="0"/>
              </a:rPr>
              <a:t>호출하고 그 </a:t>
            </a:r>
            <a:r>
              <a:rPr lang="ko-KR" altLang="en-US" sz="2000" dirty="0">
                <a:ea typeface="맑은 고딕" panose="020B0503020000020004" pitchFamily="50" charset="-127"/>
                <a:cs typeface="Times New Roman" pitchFamily="18" charset="0"/>
              </a:rPr>
              <a:t>결과를 인쇄한다</a:t>
            </a:r>
            <a:endParaRPr lang="en-US" altLang="ko-KR" sz="2000" dirty="0"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ko-KR" altLang="en-US" sz="2000" b="1" dirty="0">
                <a:ea typeface="맑은 고딕" panose="020B0503020000020004" pitchFamily="50" charset="-127"/>
                <a:cs typeface="Times New Roman" pitchFamily="18" charset="0"/>
              </a:rPr>
              <a:t>입력</a:t>
            </a:r>
            <a:r>
              <a:rPr lang="en-US" altLang="ko-KR" sz="2000" b="1" dirty="0">
                <a:ea typeface="맑은 고딕" panose="020B0503020000020004" pitchFamily="50" charset="-127"/>
                <a:cs typeface="Times New Roman" pitchFamily="18" charset="0"/>
              </a:rPr>
              <a:t>:</a:t>
            </a:r>
            <a:r>
              <a:rPr lang="en-US" altLang="ko-KR" sz="2000" dirty="0"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2000" dirty="0">
                <a:ea typeface="맑은 고딕" panose="020B0503020000020004" pitchFamily="50" charset="-127"/>
                <a:cs typeface="Times New Roman" pitchFamily="18" charset="0"/>
              </a:rPr>
              <a:t>없음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출력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6</a:t>
            </a:r>
            <a:r>
              <a:rPr lang="ko-KR" altLang="en-US" sz="2000" dirty="0" smtClean="0">
                <a:ea typeface="맑은 고딕" pitchFamily="50" charset="-127"/>
              </a:rPr>
              <a:t>개의 </a:t>
            </a:r>
            <a:r>
              <a:rPr lang="ko-KR" altLang="en-US" sz="2000" dirty="0">
                <a:ea typeface="맑은 고딕" pitchFamily="50" charset="-127"/>
              </a:rPr>
              <a:t>라인</a:t>
            </a:r>
            <a:endParaRPr lang="en-US" altLang="ko-KR" sz="20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600" b="1" i="1" dirty="0" err="1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kTotal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ones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en-US" altLang="ko-KR" sz="1600" dirty="0" err="1">
                <a:ea typeface="맑은 고딕" pitchFamily="50" charset="-127"/>
              </a:rPr>
              <a:t>cputime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en-US" altLang="ko-KR" sz="1600" dirty="0">
                <a:ea typeface="맑은 고딕" pitchFamily="50" charset="-127"/>
              </a:rPr>
              <a:t>(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= 30,000</a:t>
            </a:r>
            <a:r>
              <a:rPr lang="ko-KR" altLang="en-US" sz="1600" dirty="0">
                <a:ea typeface="맑은 고딕" pitchFamily="50" charset="-127"/>
              </a:rPr>
              <a:t>에 대한 빠른 버전의 수행 결과</a:t>
            </a:r>
            <a:r>
              <a:rPr lang="en-US" altLang="ko-KR" sz="1600" dirty="0">
                <a:ea typeface="맑은 고딕" pitchFamily="50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1600" b="1" i="1" dirty="0" err="1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kTotal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ones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en-US" altLang="ko-KR" sz="1600" dirty="0" err="1">
                <a:ea typeface="맑은 고딕" pitchFamily="50" charset="-127"/>
              </a:rPr>
              <a:t>cputime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en-US" altLang="ko-KR" sz="1600" dirty="0">
                <a:ea typeface="맑은 고딕" pitchFamily="50" charset="-127"/>
              </a:rPr>
              <a:t>(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= 10,000</a:t>
            </a:r>
            <a:r>
              <a:rPr lang="ko-KR" altLang="en-US" sz="1600" dirty="0">
                <a:ea typeface="맑은 고딕" pitchFamily="50" charset="-127"/>
              </a:rPr>
              <a:t>에 대한 빠른 버전의 수행 결과</a:t>
            </a:r>
            <a:r>
              <a:rPr lang="en-US" altLang="ko-KR" sz="1600" dirty="0">
                <a:ea typeface="맑은 고딕" pitchFamily="50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1600" b="1" i="1" dirty="0" err="1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kTotal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ones</a:t>
            </a:r>
            <a:r>
              <a:rPr lang="en-US" altLang="ko-KR" sz="1600" dirty="0">
                <a:ea typeface="맑은 고딕" pitchFamily="50" charset="-127"/>
              </a:rPr>
              <a:t>,</a:t>
            </a:r>
            <a:r>
              <a:rPr lang="en-US" altLang="ko-KR" sz="1600" dirty="0" smtClean="0">
                <a:ea typeface="맑은 고딕" pitchFamily="50" charset="-127"/>
              </a:rPr>
              <a:t> </a:t>
            </a:r>
            <a:r>
              <a:rPr lang="en-US" altLang="ko-KR" sz="1600" dirty="0" err="1">
                <a:ea typeface="맑은 고딕" pitchFamily="50" charset="-127"/>
              </a:rPr>
              <a:t>cputime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en-US" altLang="ko-KR" sz="1600" dirty="0" smtClean="0"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sz="16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20,000</a:t>
            </a:r>
            <a:r>
              <a:rPr lang="ko-KR" altLang="en-US" sz="1600" dirty="0" smtClean="0">
                <a:ea typeface="맑은 고딕" pitchFamily="50" charset="-127"/>
              </a:rPr>
              <a:t>에 </a:t>
            </a:r>
            <a:r>
              <a:rPr lang="ko-KR" altLang="en-US" sz="1600" dirty="0">
                <a:ea typeface="맑은 고딕" pitchFamily="50" charset="-127"/>
              </a:rPr>
              <a:t>대한 빠른 버전의 수행 결과</a:t>
            </a:r>
            <a:r>
              <a:rPr lang="en-US" altLang="ko-KR" sz="1600" dirty="0">
                <a:ea typeface="맑은 고딕" pitchFamily="50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16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kTotal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ones</a:t>
            </a:r>
            <a:r>
              <a:rPr lang="en-US" altLang="ko-KR" sz="1600" dirty="0">
                <a:ea typeface="맑은 고딕" pitchFamily="50" charset="-127"/>
              </a:rPr>
              <a:t>,</a:t>
            </a:r>
            <a:r>
              <a:rPr lang="en-US" altLang="ko-KR" sz="1600" dirty="0" smtClean="0">
                <a:ea typeface="맑은 고딕" pitchFamily="50" charset="-127"/>
              </a:rPr>
              <a:t> </a:t>
            </a:r>
            <a:r>
              <a:rPr lang="en-US" altLang="ko-KR" sz="1600" dirty="0" err="1">
                <a:ea typeface="맑은 고딕" pitchFamily="50" charset="-127"/>
              </a:rPr>
              <a:t>cputime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en-US" altLang="ko-KR" sz="1600" dirty="0" smtClean="0"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sz="16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30,000</a:t>
            </a:r>
            <a:r>
              <a:rPr lang="ko-KR" altLang="en-US" sz="1600" dirty="0" smtClean="0">
                <a:ea typeface="맑은 고딕" pitchFamily="50" charset="-127"/>
              </a:rPr>
              <a:t>에 </a:t>
            </a:r>
            <a:r>
              <a:rPr lang="ko-KR" altLang="en-US" sz="1600" dirty="0">
                <a:ea typeface="맑은 고딕" pitchFamily="50" charset="-127"/>
              </a:rPr>
              <a:t>대한 느린 버전의 수행 결과</a:t>
            </a:r>
            <a:r>
              <a:rPr lang="en-US" altLang="ko-KR" sz="1600" dirty="0" smtClean="0">
                <a:ea typeface="맑은 고딕" pitchFamily="50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16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kTotal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ones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en-US" altLang="ko-KR" sz="1600" dirty="0" err="1">
                <a:ea typeface="맑은 고딕" pitchFamily="50" charset="-127"/>
              </a:rPr>
              <a:t>cputime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en-US" altLang="ko-KR" sz="1600" dirty="0">
                <a:ea typeface="맑은 고딕" pitchFamily="50" charset="-127"/>
              </a:rPr>
              <a:t>(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= 10,000</a:t>
            </a:r>
            <a:r>
              <a:rPr lang="ko-KR" altLang="en-US" sz="1600" dirty="0">
                <a:ea typeface="맑은 고딕" pitchFamily="50" charset="-127"/>
              </a:rPr>
              <a:t>에 대한 느린 버전의 수행 결과</a:t>
            </a:r>
            <a:r>
              <a:rPr lang="en-US" altLang="ko-KR" sz="1600" dirty="0">
                <a:ea typeface="맑은 고딕" pitchFamily="50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1600" b="1" i="1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kTotal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ones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en-US" altLang="ko-KR" sz="1600" dirty="0" err="1">
                <a:ea typeface="맑은 고딕" pitchFamily="50" charset="-127"/>
              </a:rPr>
              <a:t>cputime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en-US" altLang="ko-KR" sz="1600" dirty="0">
                <a:ea typeface="맑은 고딕" pitchFamily="50" charset="-127"/>
              </a:rPr>
              <a:t>(</a:t>
            </a:r>
            <a:r>
              <a:rPr lang="en-US" altLang="ko-KR" sz="1600" b="1" i="1" dirty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ko-KR" altLang="en-US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= 20,000</a:t>
            </a:r>
            <a:r>
              <a:rPr lang="ko-KR" altLang="en-US" sz="1600" dirty="0">
                <a:ea typeface="맑은 고딕" pitchFamily="50" charset="-127"/>
              </a:rPr>
              <a:t>에 대한 느린 버전의 수행 결과</a:t>
            </a:r>
            <a:r>
              <a:rPr lang="en-US" altLang="ko-KR" sz="1600" dirty="0" smtClean="0">
                <a:ea typeface="맑은 고딕" pitchFamily="50" charset="-127"/>
              </a:rPr>
              <a:t>)</a:t>
            </a:r>
            <a:endParaRPr lang="en-US" altLang="ko-KR" sz="1600" dirty="0">
              <a:ea typeface="맑은 고딕" pitchFamily="50" charset="-127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600" b="1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※</a:t>
            </a:r>
            <a:r>
              <a:rPr lang="ko-KR" altLang="en-US" sz="1600" b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참고</a:t>
            </a:r>
            <a:r>
              <a:rPr lang="en-US" altLang="ko-KR" sz="1600" b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600" b="1" i="1" dirty="0" err="1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kTotal</a:t>
            </a:r>
            <a:r>
              <a:rPr lang="en-US" altLang="ko-KR" sz="1600" dirty="0" smtClean="0">
                <a:ea typeface="맑은 고딕" pitchFamily="50" charset="-127"/>
              </a:rPr>
              <a:t> = </a:t>
            </a:r>
            <a:r>
              <a:rPr lang="ko-KR" altLang="en-US" sz="1600" dirty="0" smtClean="0">
                <a:ea typeface="맑은 고딕" pitchFamily="50" charset="-127"/>
              </a:rPr>
              <a:t>실제</a:t>
            </a:r>
            <a:r>
              <a:rPr lang="en-US" altLang="ko-KR" sz="1600" dirty="0" smtClean="0"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600" dirty="0" smtClean="0">
                <a:ea typeface="맑은 고딕" pitchFamily="50" charset="-127"/>
              </a:rPr>
              <a:t>의 총수</a:t>
            </a:r>
            <a:r>
              <a:rPr lang="en-US" altLang="ko-KR" sz="1600" dirty="0" smtClean="0">
                <a:ea typeface="맑은 고딕" pitchFamily="50" charset="-127"/>
              </a:rPr>
              <a:t>, </a:t>
            </a:r>
            <a:r>
              <a:rPr lang="en-US" altLang="ko-KR" sz="16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ones</a:t>
            </a:r>
            <a:r>
              <a:rPr lang="en-US" altLang="ko-KR" sz="1600" dirty="0" smtClean="0">
                <a:ea typeface="맑은 고딕" pitchFamily="50" charset="-127"/>
              </a:rPr>
              <a:t> = </a:t>
            </a:r>
            <a:r>
              <a:rPr lang="ko-KR" altLang="en-US" sz="1600" dirty="0" smtClean="0">
                <a:ea typeface="맑은 고딕" pitchFamily="50" charset="-127"/>
              </a:rPr>
              <a:t>프로그램이 계산한 </a:t>
            </a:r>
            <a:r>
              <a:rPr lang="en-US" altLang="ko-KR" sz="16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600" dirty="0" smtClean="0">
                <a:ea typeface="맑은 고딕" pitchFamily="50" charset="-127"/>
              </a:rPr>
              <a:t>의 총수</a:t>
            </a:r>
            <a:endParaRPr lang="en-US" altLang="ko-KR" sz="16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000" b="1" dirty="0">
                <a:ea typeface="맑은 고딕" panose="020B0503020000020004" pitchFamily="50" charset="-127"/>
                <a:cs typeface="Times New Roman" pitchFamily="18" charset="0"/>
              </a:rPr>
              <a:t>주의</a:t>
            </a:r>
            <a:endParaRPr lang="en-US" altLang="ko-KR" sz="2000" b="1" dirty="0"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배열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초기화 작업은 각 함수 호출 전이므로 실행시간에서 제외</a:t>
            </a:r>
            <a:endParaRPr lang="en-US" altLang="ko-KR" sz="1600" dirty="0"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ko-KR" altLang="en-US" sz="1600" dirty="0" smtClean="0">
                <a:ea typeface="맑은 고딕" panose="020B0503020000020004" pitchFamily="50" charset="-127"/>
                <a:cs typeface="Times New Roman" pitchFamily="18" charset="0"/>
              </a:rPr>
              <a:t>실행시간 </a:t>
            </a:r>
            <a:r>
              <a:rPr lang="en-US" altLang="ko-KR" sz="1600" dirty="0" smtClean="0">
                <a:ea typeface="맑은 고딕" panose="020B0503020000020004" pitchFamily="50" charset="-127"/>
                <a:cs typeface="Times New Roman" pitchFamily="18" charset="0"/>
              </a:rPr>
              <a:t>0</a:t>
            </a:r>
            <a:r>
              <a:rPr lang="ko-KR" altLang="en-US" sz="1600" dirty="0" smtClean="0">
                <a:ea typeface="맑은 고딕" panose="020B0503020000020004" pitchFamily="50" charset="-127"/>
                <a:cs typeface="Times New Roman" pitchFamily="18" charset="0"/>
              </a:rPr>
              <a:t>초는 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허용하지 않음</a:t>
            </a:r>
            <a:endParaRPr lang="en-US" altLang="ko-KR" sz="1600" dirty="0"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PC 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성능 문제로 불가피한 경우에 한해</a:t>
            </a:r>
            <a:r>
              <a:rPr lang="en-US" altLang="ko-KR" sz="1600" dirty="0">
                <a:ea typeface="맑은 고딕" panose="020B0503020000020004" pitchFamily="50" charset="-127"/>
                <a:cs typeface="Times New Roman" pitchFamily="18" charset="0"/>
              </a:rPr>
              <a:t>,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 세 개의 </a:t>
            </a:r>
            <a:r>
              <a:rPr lang="en-US" altLang="ko-KR" sz="1600" b="1" i="1" dirty="0" smtClean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ko-KR" altLang="en-US" sz="1600" dirty="0" smtClean="0">
                <a:ea typeface="맑은 고딕" panose="020B0503020000020004" pitchFamily="50" charset="-127"/>
                <a:cs typeface="Times New Roman" pitchFamily="18" charset="0"/>
              </a:rPr>
              <a:t>값을 </a:t>
            </a:r>
            <a:r>
              <a:rPr lang="en-US" altLang="ko-KR" sz="1600" b="1" dirty="0">
                <a:ea typeface="맑은 고딕" panose="020B0503020000020004" pitchFamily="50" charset="-127"/>
                <a:cs typeface="Times New Roman" pitchFamily="18" charset="0"/>
              </a:rPr>
              <a:t>“</a:t>
            </a:r>
            <a:r>
              <a:rPr lang="ko-KR" altLang="en-US" sz="1600" b="1" dirty="0">
                <a:ea typeface="맑은 고딕" panose="020B0503020000020004" pitchFamily="50" charset="-127"/>
                <a:cs typeface="Times New Roman" pitchFamily="18" charset="0"/>
              </a:rPr>
              <a:t>일제히</a:t>
            </a:r>
            <a:r>
              <a:rPr lang="en-US" altLang="ko-KR" sz="1600" b="1" dirty="0">
                <a:ea typeface="맑은 고딕" panose="020B0503020000020004" pitchFamily="50" charset="-127"/>
                <a:cs typeface="Times New Roman" pitchFamily="18" charset="0"/>
              </a:rPr>
              <a:t>”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sz="1600" dirty="0" smtClean="0">
                <a:ea typeface="맑은 고딕" panose="020B0503020000020004" pitchFamily="50" charset="-127"/>
                <a:cs typeface="Times New Roman" pitchFamily="18" charset="0"/>
              </a:rPr>
              <a:t>배 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또는 </a:t>
            </a:r>
            <a:r>
              <a:rPr lang="en-US" altLang="ko-KR" sz="16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1/10</a:t>
            </a:r>
            <a:r>
              <a:rPr lang="ko-KR" altLang="en-US" sz="1600" dirty="0">
                <a:ea typeface="맑은 고딕" panose="020B0503020000020004" pitchFamily="50" charset="-127"/>
                <a:cs typeface="Times New Roman" pitchFamily="18" charset="0"/>
              </a:rPr>
              <a:t>배로 올리거나 낮추는 것을 허용함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1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886</Words>
  <Application>Microsoft Office PowerPoint</Application>
  <PresentationFormat>화면 슬라이드 쇼(4:3)</PresentationFormat>
  <Paragraphs>239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맑은 고딕</vt:lpstr>
      <vt:lpstr>Symbol</vt:lpstr>
      <vt:lpstr>Tahoma</vt:lpstr>
      <vt:lpstr>Times New Roman</vt:lpstr>
      <vt:lpstr>Wingdings</vt:lpstr>
      <vt:lpstr>Blueprint</vt:lpstr>
      <vt:lpstr>과제1-1: 비트행렬에서 1의 수 세기</vt:lpstr>
      <vt:lpstr>과제1-1: 비트행렬에서 1의 수 세기 (conti.)</vt:lpstr>
      <vt:lpstr>과제1-1: 비트행렬에서 1의 수 세기 (conti.)</vt:lpstr>
      <vt:lpstr>과제1-2: 비트행렬에서 1의 수 세기 + 실행시간 측정</vt:lpstr>
      <vt:lpstr>과제1-2: 비트행렬에서 1의 수 세기 + 실행시간 측정 (conti.)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2009-02-27T17:53:08Z</dcterms:created>
  <dcterms:modified xsi:type="dcterms:W3CDTF">2021-02-28T16:08:10Z</dcterms:modified>
</cp:coreProperties>
</file>