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71" r:id="rId7"/>
    <p:sldId id="265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48680"/>
            <a:ext cx="9437788" cy="883643"/>
          </a:xfrm>
        </p:spPr>
        <p:txBody>
          <a:bodyPr/>
          <a:lstStyle/>
          <a:p>
            <a:r>
              <a:rPr lang="en-US" dirty="0"/>
              <a:t>Movie Recommendation System</a:t>
            </a:r>
          </a:p>
        </p:txBody>
      </p:sp>
      <p:pic>
        <p:nvPicPr>
          <p:cNvPr id="4" name="Google Shape;68;p15" descr=" ">
            <a:extLst>
              <a:ext uri="{FF2B5EF4-FFF2-40B4-BE49-F238E27FC236}">
                <a16:creationId xmlns:a16="http://schemas.microsoft.com/office/drawing/2014/main" id="{AFF71D57-E206-4B89-87C6-DC87C4823D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V="1">
            <a:off x="1828592" y="1898609"/>
            <a:ext cx="8658308" cy="4571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FA171F70-EE37-49BC-9610-359FACCDEF62}"/>
              </a:ext>
            </a:extLst>
          </p:cNvPr>
          <p:cNvSpPr/>
          <p:nvPr/>
        </p:nvSpPr>
        <p:spPr>
          <a:xfrm>
            <a:off x="1903178" y="2467655"/>
            <a:ext cx="956828" cy="1069177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46379-FF5D-4904-9C1F-32883C9BDEE7}"/>
              </a:ext>
            </a:extLst>
          </p:cNvPr>
          <p:cNvSpPr/>
          <p:nvPr/>
        </p:nvSpPr>
        <p:spPr>
          <a:xfrm>
            <a:off x="2101229" y="273790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01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0E3B1C-556F-4AD6-BAC3-E211F1345118}"/>
              </a:ext>
            </a:extLst>
          </p:cNvPr>
          <p:cNvSpPr/>
          <p:nvPr/>
        </p:nvSpPr>
        <p:spPr>
          <a:xfrm>
            <a:off x="7437863" y="2758357"/>
            <a:ext cx="527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02</a:t>
            </a:r>
            <a:endParaRPr lang="en-PK" dirty="0"/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E0FEA0BB-D19A-45CB-AE1C-6F46FDA1265C}"/>
              </a:ext>
            </a:extLst>
          </p:cNvPr>
          <p:cNvSpPr/>
          <p:nvPr/>
        </p:nvSpPr>
        <p:spPr>
          <a:xfrm>
            <a:off x="7225816" y="2453132"/>
            <a:ext cx="956828" cy="1069177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68;p15" descr=" ">
            <a:extLst>
              <a:ext uri="{FF2B5EF4-FFF2-40B4-BE49-F238E27FC236}">
                <a16:creationId xmlns:a16="http://schemas.microsoft.com/office/drawing/2014/main" id="{63358AB7-BEBD-4A9C-8A96-25C4AB8417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V="1">
            <a:off x="1765258" y="4481611"/>
            <a:ext cx="8658308" cy="4571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A2A47-F286-4752-BC64-745CB6A9FE16}"/>
              </a:ext>
            </a:extLst>
          </p:cNvPr>
          <p:cNvSpPr txBox="1"/>
          <p:nvPr/>
        </p:nvSpPr>
        <p:spPr>
          <a:xfrm>
            <a:off x="3085100" y="2252411"/>
            <a:ext cx="237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Technologies</a:t>
            </a:r>
            <a:endParaRPr lang="en-PK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21C5E-5BF7-4B70-AD63-D4E4A7D2202D}"/>
              </a:ext>
            </a:extLst>
          </p:cNvPr>
          <p:cNvSpPr txBox="1"/>
          <p:nvPr/>
        </p:nvSpPr>
        <p:spPr>
          <a:xfrm>
            <a:off x="8499375" y="2214680"/>
            <a:ext cx="237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</a:t>
            </a:r>
            <a:endParaRPr lang="en-PK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6B190-F880-4533-A0C4-577E24ADBFE7}"/>
              </a:ext>
            </a:extLst>
          </p:cNvPr>
          <p:cNvSpPr txBox="1"/>
          <p:nvPr/>
        </p:nvSpPr>
        <p:spPr>
          <a:xfrm>
            <a:off x="3234956" y="2806801"/>
            <a:ext cx="285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  <a:endParaRPr lang="e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/>
              <a:t>Content-Based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966B1-C090-4B8B-8255-E7DAB9F340A9}"/>
              </a:ext>
            </a:extLst>
          </p:cNvPr>
          <p:cNvSpPr txBox="1"/>
          <p:nvPr/>
        </p:nvSpPr>
        <p:spPr>
          <a:xfrm>
            <a:off x="8499375" y="2737900"/>
            <a:ext cx="249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Streamlit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42391-54DC-4AC3-984A-8288AC2A8CBC}"/>
              </a:ext>
            </a:extLst>
          </p:cNvPr>
          <p:cNvSpPr txBox="1"/>
          <p:nvPr/>
        </p:nvSpPr>
        <p:spPr>
          <a:xfrm>
            <a:off x="4715404" y="4681666"/>
            <a:ext cx="275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Members</a:t>
            </a:r>
            <a:endParaRPr lang="en-PK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C23ED-CBBE-4426-9FAD-CBD8EC38DD2D}"/>
              </a:ext>
            </a:extLst>
          </p:cNvPr>
          <p:cNvSpPr txBox="1"/>
          <p:nvPr/>
        </p:nvSpPr>
        <p:spPr>
          <a:xfrm>
            <a:off x="4775066" y="5181620"/>
            <a:ext cx="34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Muhammad Raheem 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Shahab Ullah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30352" y="541451"/>
            <a:ext cx="6603721" cy="1223963"/>
          </a:xfrm>
        </p:spPr>
        <p:txBody>
          <a:bodyPr>
            <a:normAutofit/>
          </a:bodyPr>
          <a:lstStyle/>
          <a:p>
            <a:r>
              <a:rPr lang="en-US" sz="4400" b="1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02124" y="2636912"/>
            <a:ext cx="5976664" cy="2592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" dirty="0"/>
              <a:t>With many movies available today, users often need help finding films that match their preferences. There is a need for an efficient recommender system that can suggest films based on users' tastes and content similarity</a:t>
            </a:r>
            <a:endParaRPr lang="en-US" dirty="0"/>
          </a:p>
        </p:txBody>
      </p:sp>
      <p:pic>
        <p:nvPicPr>
          <p:cNvPr id="4" name="Google Shape;85;p16" descr=" ">
            <a:extLst>
              <a:ext uri="{FF2B5EF4-FFF2-40B4-BE49-F238E27FC236}">
                <a16:creationId xmlns:a16="http://schemas.microsoft.com/office/drawing/2014/main" id="{2C825311-7FC5-4849-9833-33C71C5219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0112" y="908720"/>
            <a:ext cx="1734411" cy="137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 descr=" ">
            <a:extLst>
              <a:ext uri="{FF2B5EF4-FFF2-40B4-BE49-F238E27FC236}">
                <a16:creationId xmlns:a16="http://schemas.microsoft.com/office/drawing/2014/main" id="{CCAE6A74-F77F-4683-B751-396EA85425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V="1">
            <a:off x="3602360" y="1988840"/>
            <a:ext cx="4680520" cy="72007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6A82D5-CD95-4944-A36F-6D47CA669938}"/>
              </a:ext>
            </a:extLst>
          </p:cNvPr>
          <p:cNvSpPr txBox="1"/>
          <p:nvPr/>
        </p:nvSpPr>
        <p:spPr>
          <a:xfrm>
            <a:off x="3286100" y="764704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Proposed Solution</a:t>
            </a:r>
            <a:endParaRPr lang="en-PK" sz="4400" b="1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4E16ECF-3C41-4CC2-BE86-C58C2D91817D}"/>
              </a:ext>
            </a:extLst>
          </p:cNvPr>
          <p:cNvSpPr/>
          <p:nvPr/>
        </p:nvSpPr>
        <p:spPr>
          <a:xfrm>
            <a:off x="1619401" y="2418420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Collection</a:t>
            </a:r>
            <a:endParaRPr lang="en-PK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BD1A64-73DD-4692-86F8-3FE056E937B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63617" y="2718793"/>
            <a:ext cx="12961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817B19F-BD4A-47C8-824F-96F415FC183C}"/>
              </a:ext>
            </a:extLst>
          </p:cNvPr>
          <p:cNvSpPr/>
          <p:nvPr/>
        </p:nvSpPr>
        <p:spPr>
          <a:xfrm>
            <a:off x="4859761" y="2418420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Data Pre-Processing</a:t>
            </a:r>
            <a:endParaRPr lang="en-PK" sz="180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821E828-887A-4297-A00F-15752A842DD4}"/>
              </a:ext>
            </a:extLst>
          </p:cNvPr>
          <p:cNvSpPr/>
          <p:nvPr/>
        </p:nvSpPr>
        <p:spPr>
          <a:xfrm>
            <a:off x="8110636" y="2411929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Feature Extraction</a:t>
            </a:r>
            <a:endParaRPr lang="en-PK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D71392-3173-4E3F-9EA0-8E053EE47A77}"/>
              </a:ext>
            </a:extLst>
          </p:cNvPr>
          <p:cNvCxnSpPr>
            <a:cxnSpLocks/>
          </p:cNvCxnSpPr>
          <p:nvPr/>
        </p:nvCxnSpPr>
        <p:spPr>
          <a:xfrm>
            <a:off x="6803977" y="2718791"/>
            <a:ext cx="12961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87CBE2A1-F7D7-410F-8D09-791084C563E0}"/>
              </a:ext>
            </a:extLst>
          </p:cNvPr>
          <p:cNvSpPr/>
          <p:nvPr/>
        </p:nvSpPr>
        <p:spPr>
          <a:xfrm>
            <a:off x="4872506" y="4517338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API Integration</a:t>
            </a:r>
            <a:endParaRPr lang="en-PK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39E9D-98E1-4BB5-A869-43BEB56D50AA}"/>
              </a:ext>
            </a:extLst>
          </p:cNvPr>
          <p:cNvCxnSpPr>
            <a:cxnSpLocks/>
          </p:cNvCxnSpPr>
          <p:nvPr/>
        </p:nvCxnSpPr>
        <p:spPr>
          <a:xfrm flipH="1">
            <a:off x="6816722" y="4820144"/>
            <a:ext cx="12241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F0270D9-C76C-4096-A0FE-2D80276C3874}"/>
              </a:ext>
            </a:extLst>
          </p:cNvPr>
          <p:cNvSpPr/>
          <p:nvPr/>
        </p:nvSpPr>
        <p:spPr>
          <a:xfrm>
            <a:off x="8110636" y="4509120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Model Development</a:t>
            </a:r>
            <a:endParaRPr lang="en-PK" sz="18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7088AEA-B14D-4B06-9841-8276A3B1B5D2}"/>
              </a:ext>
            </a:extLst>
          </p:cNvPr>
          <p:cNvCxnSpPr>
            <a:stCxn id="20" idx="3"/>
            <a:endCxn id="28" idx="3"/>
          </p:cNvCxnSpPr>
          <p:nvPr/>
        </p:nvCxnSpPr>
        <p:spPr>
          <a:xfrm>
            <a:off x="10054852" y="2712302"/>
            <a:ext cx="12700" cy="209719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A5C1E518-9BE4-48FC-8947-3D3C8DBD0225}"/>
              </a:ext>
            </a:extLst>
          </p:cNvPr>
          <p:cNvSpPr/>
          <p:nvPr/>
        </p:nvSpPr>
        <p:spPr>
          <a:xfrm>
            <a:off x="1667473" y="4509119"/>
            <a:ext cx="1944216" cy="600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Web Interface Development</a:t>
            </a:r>
            <a:endParaRPr lang="en-PK" sz="1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4D219-A2D6-4FB2-B9C6-05269540059B}"/>
              </a:ext>
            </a:extLst>
          </p:cNvPr>
          <p:cNvCxnSpPr>
            <a:cxnSpLocks/>
          </p:cNvCxnSpPr>
          <p:nvPr/>
        </p:nvCxnSpPr>
        <p:spPr>
          <a:xfrm flipH="1">
            <a:off x="3635625" y="4843506"/>
            <a:ext cx="12241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oogle Shape;68;p15" descr=" ">
            <a:extLst>
              <a:ext uri="{FF2B5EF4-FFF2-40B4-BE49-F238E27FC236}">
                <a16:creationId xmlns:a16="http://schemas.microsoft.com/office/drawing/2014/main" id="{0CD0E6CF-4AED-4701-83CC-66D979A633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V="1">
            <a:off x="3286100" y="1689888"/>
            <a:ext cx="4680520" cy="72007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1C5ECA-872B-4B51-9884-51A382A65404}"/>
              </a:ext>
            </a:extLst>
          </p:cNvPr>
          <p:cNvSpPr txBox="1"/>
          <p:nvPr/>
        </p:nvSpPr>
        <p:spPr>
          <a:xfrm rot="16200000">
            <a:off x="1118551" y="2054881"/>
            <a:ext cx="4603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Future Work</a:t>
            </a:r>
            <a:endParaRPr lang="en-PK" sz="4400" b="1" dirty="0"/>
          </a:p>
        </p:txBody>
      </p:sp>
      <p:sp>
        <p:nvSpPr>
          <p:cNvPr id="9" name="Google Shape;106;p18">
            <a:extLst>
              <a:ext uri="{FF2B5EF4-FFF2-40B4-BE49-F238E27FC236}">
                <a16:creationId xmlns:a16="http://schemas.microsoft.com/office/drawing/2014/main" id="{BF1EAA73-43F6-4BCF-96D7-A0B3FF9BF62E}"/>
              </a:ext>
            </a:extLst>
          </p:cNvPr>
          <p:cNvSpPr/>
          <p:nvPr/>
        </p:nvSpPr>
        <p:spPr>
          <a:xfrm>
            <a:off x="5601464" y="1421210"/>
            <a:ext cx="2909902" cy="6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7;p18" descr=" ">
            <a:extLst>
              <a:ext uri="{FF2B5EF4-FFF2-40B4-BE49-F238E27FC236}">
                <a16:creationId xmlns:a16="http://schemas.microsoft.com/office/drawing/2014/main" id="{7AA034B4-C9D3-4710-885C-B61CCB85AA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22933" y="1542042"/>
            <a:ext cx="797580" cy="786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8;p18">
            <a:extLst>
              <a:ext uri="{FF2B5EF4-FFF2-40B4-BE49-F238E27FC236}">
                <a16:creationId xmlns:a16="http://schemas.microsoft.com/office/drawing/2014/main" id="{01CFFB71-F171-4661-AE49-D4D93315E121}"/>
              </a:ext>
            </a:extLst>
          </p:cNvPr>
          <p:cNvSpPr/>
          <p:nvPr/>
        </p:nvSpPr>
        <p:spPr>
          <a:xfrm>
            <a:off x="5601464" y="1421210"/>
            <a:ext cx="609562" cy="609638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D445FB5E-7F1D-4A06-88C4-C1C3CC44E918}"/>
              </a:ext>
            </a:extLst>
          </p:cNvPr>
          <p:cNvSpPr/>
          <p:nvPr/>
        </p:nvSpPr>
        <p:spPr>
          <a:xfrm>
            <a:off x="5722908" y="1406189"/>
            <a:ext cx="479784" cy="52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C4FF"/>
              </a:buClr>
              <a:buSzPts val="1800"/>
              <a:buFont typeface="Quantico"/>
              <a:buNone/>
            </a:pPr>
            <a:r>
              <a:rPr lang="en" sz="1800" b="1" i="0" u="none" strike="noStrike" cap="none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FF985F32-BCC8-4CDE-9AE1-7AB50F98D2AE}"/>
              </a:ext>
            </a:extLst>
          </p:cNvPr>
          <p:cNvSpPr/>
          <p:nvPr/>
        </p:nvSpPr>
        <p:spPr>
          <a:xfrm>
            <a:off x="6287265" y="1255659"/>
            <a:ext cx="2909902" cy="76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3;p18">
            <a:extLst>
              <a:ext uri="{FF2B5EF4-FFF2-40B4-BE49-F238E27FC236}">
                <a16:creationId xmlns:a16="http://schemas.microsoft.com/office/drawing/2014/main" id="{C203A734-A6AC-491D-BB59-9F5AB256587C}"/>
              </a:ext>
            </a:extLst>
          </p:cNvPr>
          <p:cNvSpPr/>
          <p:nvPr/>
        </p:nvSpPr>
        <p:spPr>
          <a:xfrm>
            <a:off x="5601464" y="2440385"/>
            <a:ext cx="2909902" cy="6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14;p18" descr=" ">
            <a:extLst>
              <a:ext uri="{FF2B5EF4-FFF2-40B4-BE49-F238E27FC236}">
                <a16:creationId xmlns:a16="http://schemas.microsoft.com/office/drawing/2014/main" id="{9F6FF843-9501-4BC1-9E2D-42AB65B6A2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1464" y="2440385"/>
            <a:ext cx="609600" cy="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4801A923-8F9E-44E5-8BC7-806E006C0897}"/>
              </a:ext>
            </a:extLst>
          </p:cNvPr>
          <p:cNvSpPr/>
          <p:nvPr/>
        </p:nvSpPr>
        <p:spPr>
          <a:xfrm>
            <a:off x="5601464" y="2440385"/>
            <a:ext cx="609562" cy="609638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6;p18">
            <a:extLst>
              <a:ext uri="{FF2B5EF4-FFF2-40B4-BE49-F238E27FC236}">
                <a16:creationId xmlns:a16="http://schemas.microsoft.com/office/drawing/2014/main" id="{F177BC44-28CE-4E8B-838F-64504D35AE60}"/>
              </a:ext>
            </a:extLst>
          </p:cNvPr>
          <p:cNvSpPr/>
          <p:nvPr/>
        </p:nvSpPr>
        <p:spPr>
          <a:xfrm>
            <a:off x="5715764" y="2425364"/>
            <a:ext cx="498474" cy="52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C4FF"/>
              </a:buClr>
              <a:buSzPts val="1800"/>
              <a:buFont typeface="Quantico"/>
              <a:buNone/>
            </a:pPr>
            <a:r>
              <a:rPr lang="en" sz="1800" b="1" i="0" u="none" strike="noStrike" cap="none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9;p18">
            <a:extLst>
              <a:ext uri="{FF2B5EF4-FFF2-40B4-BE49-F238E27FC236}">
                <a16:creationId xmlns:a16="http://schemas.microsoft.com/office/drawing/2014/main" id="{D56BFC27-AB9A-4A28-8DFB-BA4618A7B766}"/>
              </a:ext>
            </a:extLst>
          </p:cNvPr>
          <p:cNvSpPr/>
          <p:nvPr/>
        </p:nvSpPr>
        <p:spPr>
          <a:xfrm>
            <a:off x="8592773" y="3737778"/>
            <a:ext cx="2909902" cy="6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20;p18" descr=" ">
            <a:extLst>
              <a:ext uri="{FF2B5EF4-FFF2-40B4-BE49-F238E27FC236}">
                <a16:creationId xmlns:a16="http://schemas.microsoft.com/office/drawing/2014/main" id="{52161F44-519F-463C-B931-38DA3DE6E0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1464" y="3459560"/>
            <a:ext cx="609600" cy="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21;p18">
            <a:extLst>
              <a:ext uri="{FF2B5EF4-FFF2-40B4-BE49-F238E27FC236}">
                <a16:creationId xmlns:a16="http://schemas.microsoft.com/office/drawing/2014/main" id="{F6F146A9-93CA-4374-9A19-143D7A66AAA8}"/>
              </a:ext>
            </a:extLst>
          </p:cNvPr>
          <p:cNvSpPr/>
          <p:nvPr/>
        </p:nvSpPr>
        <p:spPr>
          <a:xfrm>
            <a:off x="5601464" y="3459560"/>
            <a:ext cx="609562" cy="609638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2;p18">
            <a:extLst>
              <a:ext uri="{FF2B5EF4-FFF2-40B4-BE49-F238E27FC236}">
                <a16:creationId xmlns:a16="http://schemas.microsoft.com/office/drawing/2014/main" id="{83A5DC71-E716-4C35-9BCC-D20E52677424}"/>
              </a:ext>
            </a:extLst>
          </p:cNvPr>
          <p:cNvSpPr/>
          <p:nvPr/>
        </p:nvSpPr>
        <p:spPr>
          <a:xfrm>
            <a:off x="5713383" y="3444539"/>
            <a:ext cx="504656" cy="52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C4FF"/>
              </a:buClr>
              <a:buSzPts val="1800"/>
              <a:buFont typeface="Quantico"/>
              <a:buNone/>
            </a:pPr>
            <a:r>
              <a:rPr lang="en" sz="1800" b="1" i="0" u="none" strike="noStrike" cap="none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25;p18">
            <a:extLst>
              <a:ext uri="{FF2B5EF4-FFF2-40B4-BE49-F238E27FC236}">
                <a16:creationId xmlns:a16="http://schemas.microsoft.com/office/drawing/2014/main" id="{997CFF9F-69BF-445D-B07F-ED1CA5D07F60}"/>
              </a:ext>
            </a:extLst>
          </p:cNvPr>
          <p:cNvSpPr/>
          <p:nvPr/>
        </p:nvSpPr>
        <p:spPr>
          <a:xfrm>
            <a:off x="5601464" y="4478735"/>
            <a:ext cx="2909902" cy="6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126;p18" descr=" ">
            <a:extLst>
              <a:ext uri="{FF2B5EF4-FFF2-40B4-BE49-F238E27FC236}">
                <a16:creationId xmlns:a16="http://schemas.microsoft.com/office/drawing/2014/main" id="{5DD535AA-1B00-47D1-A416-4329285650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1464" y="4478735"/>
            <a:ext cx="609600" cy="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27;p18">
            <a:extLst>
              <a:ext uri="{FF2B5EF4-FFF2-40B4-BE49-F238E27FC236}">
                <a16:creationId xmlns:a16="http://schemas.microsoft.com/office/drawing/2014/main" id="{E6E84E79-3A4E-4874-9F5A-35026A805F9D}"/>
              </a:ext>
            </a:extLst>
          </p:cNvPr>
          <p:cNvSpPr/>
          <p:nvPr/>
        </p:nvSpPr>
        <p:spPr>
          <a:xfrm>
            <a:off x="5601464" y="4478735"/>
            <a:ext cx="609562" cy="609638"/>
          </a:xfrm>
          <a:prstGeom prst="roundRect">
            <a:avLst>
              <a:gd name="adj" fmla="val 781313"/>
            </a:avLst>
          </a:prstGeom>
          <a:noFill/>
          <a:ln w="12700" cap="flat" cmpd="sng">
            <a:solidFill>
              <a:srgbClr val="12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8;p18">
            <a:extLst>
              <a:ext uri="{FF2B5EF4-FFF2-40B4-BE49-F238E27FC236}">
                <a16:creationId xmlns:a16="http://schemas.microsoft.com/office/drawing/2014/main" id="{FDEFD38C-8DF8-47FA-A5F0-0EED04BC8C8E}"/>
              </a:ext>
            </a:extLst>
          </p:cNvPr>
          <p:cNvSpPr/>
          <p:nvPr/>
        </p:nvSpPr>
        <p:spPr>
          <a:xfrm>
            <a:off x="5718146" y="4463714"/>
            <a:ext cx="492294" cy="52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C4FF"/>
              </a:buClr>
              <a:buSzPts val="1800"/>
              <a:buFont typeface="Quantico"/>
              <a:buNone/>
            </a:pPr>
            <a:r>
              <a:rPr lang="en" sz="1800" b="1" i="0" u="none" strike="noStrike" cap="none">
                <a:solidFill>
                  <a:srgbClr val="12C4FF"/>
                </a:solidFill>
                <a:latin typeface="Quantico"/>
                <a:ea typeface="Quantico"/>
                <a:cs typeface="Quantico"/>
                <a:sym typeface="Quantico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9;p18">
            <a:extLst>
              <a:ext uri="{FF2B5EF4-FFF2-40B4-BE49-F238E27FC236}">
                <a16:creationId xmlns:a16="http://schemas.microsoft.com/office/drawing/2014/main" id="{4EC06E60-4F9C-4668-B3A9-651068131605}"/>
              </a:ext>
            </a:extLst>
          </p:cNvPr>
          <p:cNvSpPr/>
          <p:nvPr/>
        </p:nvSpPr>
        <p:spPr>
          <a:xfrm>
            <a:off x="6287265" y="4313184"/>
            <a:ext cx="2909902" cy="76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133;p18" descr=" ">
            <a:extLst>
              <a:ext uri="{FF2B5EF4-FFF2-40B4-BE49-F238E27FC236}">
                <a16:creationId xmlns:a16="http://schemas.microsoft.com/office/drawing/2014/main" id="{3620005F-59A1-469F-9B9B-5609C7EB9D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1464" y="2238327"/>
            <a:ext cx="3495678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33;p18" descr=" ">
            <a:extLst>
              <a:ext uri="{FF2B5EF4-FFF2-40B4-BE49-F238E27FC236}">
                <a16:creationId xmlns:a16="http://schemas.microsoft.com/office/drawing/2014/main" id="{2C8516CD-501A-465A-961E-A17DC1819B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463" y="4263250"/>
            <a:ext cx="3495678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33;p18" descr=" ">
            <a:extLst>
              <a:ext uri="{FF2B5EF4-FFF2-40B4-BE49-F238E27FC236}">
                <a16:creationId xmlns:a16="http://schemas.microsoft.com/office/drawing/2014/main" id="{B3E2F7FE-E251-44D0-9FFE-E196D9D224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463" y="3266296"/>
            <a:ext cx="3495678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11;p18">
            <a:extLst>
              <a:ext uri="{FF2B5EF4-FFF2-40B4-BE49-F238E27FC236}">
                <a16:creationId xmlns:a16="http://schemas.microsoft.com/office/drawing/2014/main" id="{F7697363-BCFB-4FA4-9268-A8E2CF8B16A8}"/>
              </a:ext>
            </a:extLst>
          </p:cNvPr>
          <p:cNvSpPr/>
          <p:nvPr/>
        </p:nvSpPr>
        <p:spPr>
          <a:xfrm>
            <a:off x="6432533" y="1461565"/>
            <a:ext cx="2714608" cy="4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ntico"/>
              <a:buNone/>
            </a:pPr>
            <a:r>
              <a:rPr lang="en-US" sz="1800" b="1" dirty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Advance filtering options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1;p18">
            <a:extLst>
              <a:ext uri="{FF2B5EF4-FFF2-40B4-BE49-F238E27FC236}">
                <a16:creationId xmlns:a16="http://schemas.microsoft.com/office/drawing/2014/main" id="{D6B9D207-9B9D-4989-8BB4-C5C5211CADA2}"/>
              </a:ext>
            </a:extLst>
          </p:cNvPr>
          <p:cNvSpPr/>
          <p:nvPr/>
        </p:nvSpPr>
        <p:spPr>
          <a:xfrm>
            <a:off x="6411513" y="3481781"/>
            <a:ext cx="2300340" cy="4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ntico"/>
              <a:buNone/>
            </a:pPr>
            <a:r>
              <a:rPr lang="en-US" sz="1800" b="1" dirty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Develop Mobile Application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1;p18">
            <a:extLst>
              <a:ext uri="{FF2B5EF4-FFF2-40B4-BE49-F238E27FC236}">
                <a16:creationId xmlns:a16="http://schemas.microsoft.com/office/drawing/2014/main" id="{D20250FD-7897-43E2-830D-1D8A176C1AF2}"/>
              </a:ext>
            </a:extLst>
          </p:cNvPr>
          <p:cNvSpPr/>
          <p:nvPr/>
        </p:nvSpPr>
        <p:spPr>
          <a:xfrm>
            <a:off x="6411513" y="2439602"/>
            <a:ext cx="2300340" cy="4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en-US" sz="1800" b="1" dirty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Expand Data Sources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11;p18">
            <a:extLst>
              <a:ext uri="{FF2B5EF4-FFF2-40B4-BE49-F238E27FC236}">
                <a16:creationId xmlns:a16="http://schemas.microsoft.com/office/drawing/2014/main" id="{22B10C00-E6A0-404C-A3FD-DF7D45322C36}"/>
              </a:ext>
            </a:extLst>
          </p:cNvPr>
          <p:cNvSpPr/>
          <p:nvPr/>
        </p:nvSpPr>
        <p:spPr>
          <a:xfrm>
            <a:off x="6432533" y="4449934"/>
            <a:ext cx="2300340" cy="65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en-US" sz="1800" b="1" dirty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Implement Real-time Updates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68;p15" descr=" ">
            <a:extLst>
              <a:ext uri="{FF2B5EF4-FFF2-40B4-BE49-F238E27FC236}">
                <a16:creationId xmlns:a16="http://schemas.microsoft.com/office/drawing/2014/main" id="{36A2D8F7-6696-4A8A-A777-BA1BC9E8C3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 flipV="1">
            <a:off x="2662685" y="3145342"/>
            <a:ext cx="3259837" cy="4571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118</TotalTime>
  <Words>93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Quantico</vt:lpstr>
      <vt:lpstr>Tech 16x9</vt:lpstr>
      <vt:lpstr>Movie Recommendation System</vt:lpstr>
      <vt:lpstr>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Raheem Xada</dc:creator>
  <cp:lastModifiedBy>Raheem Xada</cp:lastModifiedBy>
  <cp:revision>12</cp:revision>
  <dcterms:created xsi:type="dcterms:W3CDTF">2024-07-19T18:41:36Z</dcterms:created>
  <dcterms:modified xsi:type="dcterms:W3CDTF">2024-07-20T04:49:15Z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