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8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9" r:id="rId27"/>
    <p:sldId id="290" r:id="rId28"/>
    <p:sldId id="291" r:id="rId29"/>
    <p:sldId id="292" r:id="rId30"/>
    <p:sldId id="288" r:id="rId31"/>
    <p:sldId id="287" r:id="rId32"/>
    <p:sldId id="283" r:id="rId33"/>
    <p:sldId id="285" r:id="rId3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0" autoAdjust="0"/>
    <p:restoredTop sz="94660"/>
  </p:normalViewPr>
  <p:slideViewPr>
    <p:cSldViewPr>
      <p:cViewPr varScale="1">
        <p:scale>
          <a:sx n="113" d="100"/>
          <a:sy n="113" d="100"/>
        </p:scale>
        <p:origin x="7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96C1B-173B-402A-825C-E8D4FD4087C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CCAF-E2AB-4349-A676-649F47992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3CCAF-E2AB-4349-A676-649F47992A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3CCAF-E2AB-4349-A676-649F47992A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2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3CCAF-E2AB-4349-A676-649F47992A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3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3CCAF-E2AB-4349-A676-649F47992A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4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3CCAF-E2AB-4349-A676-649F47992A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8774" y="428647"/>
            <a:ext cx="88455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57" y="66524"/>
            <a:ext cx="348619" cy="3579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774" y="428659"/>
            <a:ext cx="476948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774" y="1103013"/>
            <a:ext cx="7910195" cy="3314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12" Type="http://schemas.openxmlformats.org/officeDocument/2006/relationships/image" Target="../media/image35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jpg"/><Relationship Id="rId5" Type="http://schemas.openxmlformats.org/officeDocument/2006/relationships/image" Target="../media/image28.jp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12" Type="http://schemas.openxmlformats.org/officeDocument/2006/relationships/image" Target="../media/image49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g"/><Relationship Id="rId11" Type="http://schemas.openxmlformats.org/officeDocument/2006/relationships/image" Target="../media/image48.png"/><Relationship Id="rId5" Type="http://schemas.openxmlformats.org/officeDocument/2006/relationships/image" Target="../media/image42.jpg"/><Relationship Id="rId10" Type="http://schemas.openxmlformats.org/officeDocument/2006/relationships/image" Target="../media/image47.jpg"/><Relationship Id="rId4" Type="http://schemas.openxmlformats.org/officeDocument/2006/relationships/image" Target="../media/image41.png"/><Relationship Id="rId9" Type="http://schemas.openxmlformats.org/officeDocument/2006/relationships/image" Target="../media/image4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10-thank-you-png-image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BA1253-2D76-97F7-5E1B-473B8F17C5BA}"/>
              </a:ext>
            </a:extLst>
          </p:cNvPr>
          <p:cNvSpPr txBox="1"/>
          <p:nvPr/>
        </p:nvSpPr>
        <p:spPr>
          <a:xfrm>
            <a:off x="3048000" y="74295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7A693-514E-921C-6B8C-348A157FE3A6}"/>
              </a:ext>
            </a:extLst>
          </p:cNvPr>
          <p:cNvSpPr txBox="1"/>
          <p:nvPr/>
        </p:nvSpPr>
        <p:spPr>
          <a:xfrm>
            <a:off x="1159764" y="1415906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RECOMMENDATION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E2933-B2A3-05D1-7609-ACE5BF2016B6}"/>
              </a:ext>
            </a:extLst>
          </p:cNvPr>
          <p:cNvSpPr txBox="1"/>
          <p:nvPr/>
        </p:nvSpPr>
        <p:spPr>
          <a:xfrm>
            <a:off x="3238500" y="25717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Sitka Heading Semibold" pitchFamily="2" charset="0"/>
                <a:ea typeface="Calibri"/>
                <a:cs typeface="Times New Roman" panose="02020603050405020304" pitchFamily="18" charset="0"/>
                <a:sym typeface="Calibri"/>
              </a:rPr>
              <a:t>Presented by</a:t>
            </a:r>
            <a:r>
              <a:rPr lang="en-US" b="1" dirty="0">
                <a:solidFill>
                  <a:schemeClr val="dk1"/>
                </a:solidFill>
                <a:latin typeface="Sitka Heading Semibold" pitchFamily="2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dirty="0">
                <a:latin typeface="Sitka Heading Semibold" pitchFamily="2" charset="0"/>
              </a:rPr>
              <a:t>SHANKS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0A3FF-788D-E46C-D548-7E5D323F2978}"/>
              </a:ext>
            </a:extLst>
          </p:cNvPr>
          <p:cNvSpPr txBox="1"/>
          <p:nvPr/>
        </p:nvSpPr>
        <p:spPr>
          <a:xfrm>
            <a:off x="3276600" y="2090016"/>
            <a:ext cx="2438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</a:t>
            </a:r>
            <a:r>
              <a:rPr lang="en-US" sz="16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16, 2024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85484"/>
            <a:ext cx="6248400" cy="125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CC0000"/>
                </a:solidFill>
                <a:latin typeface="Verdana"/>
                <a:cs typeface="Verdana"/>
              </a:rPr>
              <a:t>EDA</a:t>
            </a:r>
            <a:endParaRPr sz="300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After </a:t>
            </a: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merging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datasets</a:t>
            </a:r>
            <a:endParaRPr lang="en-US" sz="1600" b="1" spc="-55" dirty="0">
              <a:solidFill>
                <a:srgbClr val="124F5B"/>
              </a:solidFill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r>
              <a:rPr lang="en-US" sz="1600" b="1" spc="-55" dirty="0">
                <a:solidFill>
                  <a:srgbClr val="124F5B"/>
                </a:solidFill>
                <a:latin typeface="Verdana"/>
                <a:cs typeface="Verdana"/>
              </a:rPr>
              <a:t>Most of the users have given 5 or above rating 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6200" y="2038350"/>
            <a:ext cx="2290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distribution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0195" y="2647950"/>
            <a:ext cx="5155339" cy="23131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2809"/>
            <a:ext cx="884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CC0000"/>
                </a:solidFill>
                <a:latin typeface="Verdana"/>
                <a:cs typeface="Verdana"/>
              </a:rPr>
              <a:t>EDA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0400" y="1581150"/>
            <a:ext cx="298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Age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distribution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users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2805" y="2114550"/>
            <a:ext cx="4578390" cy="2815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962280-54F3-BEA9-DDD5-C6DDC4A79206}"/>
              </a:ext>
            </a:extLst>
          </p:cNvPr>
          <p:cNvSpPr txBox="1"/>
          <p:nvPr/>
        </p:nvSpPr>
        <p:spPr>
          <a:xfrm>
            <a:off x="2971800" y="1047750"/>
            <a:ext cx="556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users are between 25 to 40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774" y="428647"/>
            <a:ext cx="884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CC0000"/>
                </a:solidFill>
                <a:latin typeface="Verdana"/>
                <a:cs typeface="Verdana"/>
              </a:rPr>
              <a:t>EDA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9600" y="1286422"/>
            <a:ext cx="2416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B"/>
                </a:solidFill>
                <a:latin typeface="Verdana"/>
                <a:cs typeface="Verdana"/>
              </a:rPr>
              <a:t>Books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448" y="1553436"/>
            <a:ext cx="7027322" cy="3155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44ACC-FF1F-805B-526A-FEB461B2571E}"/>
              </a:ext>
            </a:extLst>
          </p:cNvPr>
          <p:cNvSpPr txBox="1"/>
          <p:nvPr/>
        </p:nvSpPr>
        <p:spPr>
          <a:xfrm>
            <a:off x="304800" y="880409"/>
            <a:ext cx="813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Loves Bones: A novel is the most popular book.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774" y="428647"/>
            <a:ext cx="884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CC0000"/>
                </a:solidFill>
                <a:latin typeface="Verdana"/>
                <a:cs typeface="Verdana"/>
              </a:rPr>
              <a:t>EDA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4800" y="1352550"/>
            <a:ext cx="2632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Authors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885950"/>
            <a:ext cx="5787388" cy="3015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69D8A-1AA0-76B5-3D10-669961F91159}"/>
              </a:ext>
            </a:extLst>
          </p:cNvPr>
          <p:cNvSpPr txBox="1"/>
          <p:nvPr/>
        </p:nvSpPr>
        <p:spPr>
          <a:xfrm>
            <a:off x="382981" y="911247"/>
            <a:ext cx="867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Stephen King is the most popular author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0" y="1504950"/>
            <a:ext cx="479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Countries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highest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 number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users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968338"/>
            <a:ext cx="5162843" cy="2751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9E02E-D227-6272-2406-764B4168F058}"/>
              </a:ext>
            </a:extLst>
          </p:cNvPr>
          <p:cNvSpPr txBox="1"/>
          <p:nvPr/>
        </p:nvSpPr>
        <p:spPr>
          <a:xfrm>
            <a:off x="388774" y="990253"/>
            <a:ext cx="79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USA has the highest numbers of users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8971" y="1349141"/>
            <a:ext cx="468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Publishers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books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7471" y="1838521"/>
            <a:ext cx="5749038" cy="28088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774" y="1161185"/>
            <a:ext cx="7131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Books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books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among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Youth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45" dirty="0">
                <a:solidFill>
                  <a:srgbClr val="124F5B"/>
                </a:solidFill>
                <a:latin typeface="Verdana"/>
                <a:cs typeface="Verdana"/>
              </a:rPr>
              <a:t>Middle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aged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adults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42" y="1868439"/>
            <a:ext cx="8862543" cy="3026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674" y="428659"/>
            <a:ext cx="884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CC0000"/>
                </a:solidFill>
                <a:latin typeface="Verdana"/>
                <a:cs typeface="Verdana"/>
              </a:rPr>
              <a:t>EDA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674" y="1181514"/>
            <a:ext cx="8013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Books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books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among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Youth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Middle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aged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adults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138" y="1963521"/>
            <a:ext cx="8564072" cy="29277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774" y="1135782"/>
            <a:ext cx="7189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Books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books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among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24F5B"/>
                </a:solidFill>
                <a:latin typeface="Verdana"/>
                <a:cs typeface="Verdana"/>
              </a:rPr>
              <a:t>elderly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048" y="1753381"/>
            <a:ext cx="7952347" cy="17714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4" y="428647"/>
            <a:ext cx="5340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Conclusions</a:t>
            </a:r>
            <a:r>
              <a:rPr spc="-135" dirty="0"/>
              <a:t> </a:t>
            </a:r>
            <a:r>
              <a:rPr spc="-114" dirty="0"/>
              <a:t>based</a:t>
            </a:r>
            <a:r>
              <a:rPr spc="-135" dirty="0"/>
              <a:t> </a:t>
            </a:r>
            <a:r>
              <a:rPr spc="-85" dirty="0"/>
              <a:t>on</a:t>
            </a:r>
            <a:r>
              <a:rPr spc="-135" dirty="0"/>
              <a:t> </a:t>
            </a:r>
            <a:r>
              <a:rPr spc="-2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669" y="1350158"/>
            <a:ext cx="8243570" cy="29177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63855" algn="l"/>
              </a:tabLst>
            </a:pP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124F5B"/>
                </a:solidFill>
                <a:latin typeface="Verdana"/>
                <a:cs typeface="Verdana"/>
              </a:rPr>
              <a:t>users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have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given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rating 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600" b="1" spc="-200" dirty="0">
                <a:solidFill>
                  <a:srgbClr val="124F5B"/>
                </a:solidFill>
                <a:latin typeface="Verdana"/>
                <a:cs typeface="Verdana"/>
              </a:rPr>
              <a:t>5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124F5B"/>
                </a:solidFill>
                <a:latin typeface="Verdana"/>
                <a:cs typeface="Verdana"/>
              </a:rPr>
              <a:t>or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books.</a:t>
            </a:r>
            <a:endParaRPr sz="1600" dirty="0">
              <a:latin typeface="Verdana"/>
              <a:cs typeface="Verdana"/>
            </a:endParaRPr>
          </a:p>
          <a:p>
            <a:pPr marL="363855" indent="-35115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63855" algn="l"/>
              </a:tabLst>
            </a:pP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majority 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readers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ages 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200" dirty="0">
                <a:solidFill>
                  <a:srgbClr val="124F5B"/>
                </a:solidFill>
                <a:latin typeface="Verdana"/>
                <a:cs typeface="Verdana"/>
              </a:rPr>
              <a:t>25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124F5B"/>
                </a:solidFill>
                <a:latin typeface="Verdana"/>
                <a:cs typeface="Verdana"/>
              </a:rPr>
              <a:t>40.</a:t>
            </a:r>
            <a:endParaRPr sz="1600" dirty="0">
              <a:latin typeface="Verdana"/>
              <a:cs typeface="Verdana"/>
            </a:endParaRPr>
          </a:p>
          <a:p>
            <a:pPr marL="363855" indent="-35115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63855" algn="l"/>
              </a:tabLst>
            </a:pP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Stephen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King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author.</a:t>
            </a:r>
            <a:endParaRPr sz="1600" dirty="0">
              <a:latin typeface="Verdana"/>
              <a:cs typeface="Verdana"/>
            </a:endParaRPr>
          </a:p>
          <a:p>
            <a:pPr marL="363855" marR="5080" indent="-35179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63855" algn="l"/>
              </a:tabLst>
            </a:pP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majority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readers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who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have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given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books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ratings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from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United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States</a:t>
            </a:r>
            <a:r>
              <a:rPr sz="16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(US).</a:t>
            </a:r>
            <a:endParaRPr sz="1600" dirty="0">
              <a:latin typeface="Verdana"/>
              <a:cs typeface="Verdana"/>
            </a:endParaRPr>
          </a:p>
          <a:p>
            <a:pPr marL="363855" indent="-35115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63855" algn="l"/>
              </a:tabLst>
            </a:pP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Ballantine</a:t>
            </a:r>
            <a:r>
              <a:rPr sz="1600" b="1" spc="-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Books</a:t>
            </a:r>
            <a:r>
              <a:rPr sz="1600" b="1" spc="229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has</a:t>
            </a:r>
            <a:r>
              <a:rPr sz="1600" b="1" spc="-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published</a:t>
            </a:r>
            <a:r>
              <a:rPr sz="1600" b="1" spc="-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600" b="1" spc="-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600" b="1" spc="-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600" b="1" spc="-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books.</a:t>
            </a:r>
            <a:endParaRPr sz="1600" dirty="0">
              <a:latin typeface="Verdana"/>
              <a:cs typeface="Verdana"/>
            </a:endParaRPr>
          </a:p>
          <a:p>
            <a:pPr marL="363855" indent="-35115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63855" algn="l"/>
              </a:tabLst>
            </a:pP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Lovely 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Bones: 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Novel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book.</a:t>
            </a:r>
            <a:endParaRPr sz="1600" dirty="0">
              <a:latin typeface="Verdana"/>
              <a:cs typeface="Verdana"/>
            </a:endParaRPr>
          </a:p>
          <a:p>
            <a:pPr marL="363855" indent="-35115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63855" algn="l"/>
              </a:tabLst>
            </a:pP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Lovely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Bones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25" dirty="0">
                <a:solidFill>
                  <a:srgbClr val="124F5B"/>
                </a:solidFill>
                <a:latin typeface="Verdana"/>
                <a:cs typeface="Verdana"/>
              </a:rPr>
              <a:t>:A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Novel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highly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by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124F5B"/>
                </a:solidFill>
                <a:latin typeface="Verdana"/>
                <a:cs typeface="Verdana"/>
              </a:rPr>
              <a:t>users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of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all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age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groups.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4" y="567283"/>
            <a:ext cx="4193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Presentation</a:t>
            </a:r>
            <a:r>
              <a:rPr spc="-165" dirty="0"/>
              <a:t> </a:t>
            </a:r>
            <a:r>
              <a:rPr spc="-6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404" y="1335378"/>
            <a:ext cx="354457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3778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2915" algn="l"/>
              </a:tabLst>
            </a:pP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Problem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Statement</a:t>
            </a:r>
            <a:endParaRPr sz="1800" dirty="0">
              <a:latin typeface="Verdana"/>
              <a:cs typeface="Verdana"/>
            </a:endParaRPr>
          </a:p>
          <a:p>
            <a:pPr marL="462915" indent="-425450">
              <a:lnSpc>
                <a:spcPct val="100000"/>
              </a:lnSpc>
              <a:buAutoNum type="arabicPeriod"/>
              <a:tabLst>
                <a:tab pos="462915" algn="l"/>
              </a:tabLst>
            </a:pP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Overview</a:t>
            </a:r>
            <a:endParaRPr lang="en-US" sz="1800" b="1" spc="-10" dirty="0">
              <a:solidFill>
                <a:srgbClr val="124F5B"/>
              </a:solidFill>
              <a:latin typeface="Verdana"/>
              <a:cs typeface="Verdana"/>
            </a:endParaRPr>
          </a:p>
          <a:p>
            <a:pPr marL="462915" indent="-425450">
              <a:lnSpc>
                <a:spcPct val="100000"/>
              </a:lnSpc>
              <a:buAutoNum type="arabicPeriod"/>
              <a:tabLst>
                <a:tab pos="462915" algn="l"/>
              </a:tabLst>
            </a:pPr>
            <a:r>
              <a:rPr lang="en-US" b="1" spc="-10" dirty="0">
                <a:solidFill>
                  <a:srgbClr val="124F5B"/>
                </a:solidFill>
                <a:latin typeface="Verdana"/>
                <a:cs typeface="Verdana"/>
              </a:rPr>
              <a:t>Tools &amp; Libraries used</a:t>
            </a:r>
            <a:endParaRPr sz="1800" dirty="0">
              <a:latin typeface="Verdana"/>
              <a:cs typeface="Verdana"/>
            </a:endParaRPr>
          </a:p>
          <a:p>
            <a:pPr marL="462915" indent="-423545">
              <a:lnSpc>
                <a:spcPct val="100000"/>
              </a:lnSpc>
              <a:buAutoNum type="arabicPeriod"/>
              <a:tabLst>
                <a:tab pos="462915" algn="l"/>
              </a:tabLst>
            </a:pP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preprocessing</a:t>
            </a:r>
            <a:endParaRPr sz="1800" dirty="0">
              <a:latin typeface="Verdana"/>
              <a:cs typeface="Verdana"/>
            </a:endParaRPr>
          </a:p>
          <a:p>
            <a:pPr marL="462915" indent="-450215">
              <a:lnSpc>
                <a:spcPct val="100000"/>
              </a:lnSpc>
              <a:buAutoNum type="arabicPeriod"/>
              <a:tabLst>
                <a:tab pos="462915" algn="l"/>
              </a:tabLst>
            </a:pP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Exploratory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Data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 dirty="0">
              <a:latin typeface="Verdana"/>
              <a:cs typeface="Verdana"/>
            </a:endParaRPr>
          </a:p>
          <a:p>
            <a:pPr marL="462915" indent="-424180">
              <a:lnSpc>
                <a:spcPct val="100000"/>
              </a:lnSpc>
              <a:buAutoNum type="arabicPeriod"/>
              <a:tabLst>
                <a:tab pos="462915" algn="l"/>
              </a:tabLst>
            </a:pP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Recommender</a:t>
            </a:r>
            <a:r>
              <a:rPr sz="1800" b="1" spc="-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Systems</a:t>
            </a:r>
            <a:endParaRPr sz="1800" dirty="0">
              <a:latin typeface="Verdana"/>
              <a:cs typeface="Verdana"/>
            </a:endParaRPr>
          </a:p>
          <a:p>
            <a:pPr marL="462915" indent="-436245">
              <a:lnSpc>
                <a:spcPct val="100000"/>
              </a:lnSpc>
              <a:buAutoNum type="arabicPeriod"/>
              <a:tabLst>
                <a:tab pos="462915" algn="l"/>
              </a:tabLst>
            </a:pP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Evaluation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Metrics</a:t>
            </a:r>
            <a:endParaRPr lang="en-US" sz="1800" b="1" spc="-10" dirty="0">
              <a:solidFill>
                <a:srgbClr val="124F5B"/>
              </a:solidFill>
              <a:latin typeface="Verdana"/>
              <a:cs typeface="Verdana"/>
            </a:endParaRPr>
          </a:p>
          <a:p>
            <a:pPr marL="462915" indent="-436245">
              <a:lnSpc>
                <a:spcPct val="100000"/>
              </a:lnSpc>
              <a:buAutoNum type="arabicPeriod"/>
              <a:tabLst>
                <a:tab pos="462915" algn="l"/>
              </a:tabLst>
            </a:pPr>
            <a:r>
              <a:rPr lang="en-US" b="1" spc="-10" dirty="0">
                <a:solidFill>
                  <a:srgbClr val="124F5B"/>
                </a:solidFill>
                <a:latin typeface="Verdana"/>
                <a:cs typeface="Verdana"/>
              </a:rPr>
              <a:t>Future Scope</a:t>
            </a:r>
            <a:endParaRPr sz="1800" dirty="0">
              <a:latin typeface="Verdana"/>
              <a:cs typeface="Verdana"/>
            </a:endParaRPr>
          </a:p>
          <a:p>
            <a:pPr marL="462915" indent="-419100">
              <a:lnSpc>
                <a:spcPct val="100000"/>
              </a:lnSpc>
              <a:buAutoNum type="arabicPeriod"/>
              <a:tabLst>
                <a:tab pos="462915" algn="l"/>
              </a:tabLst>
            </a:pP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Conclusion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02214" y="1069172"/>
            <a:ext cx="3853179" cy="3214370"/>
            <a:chOff x="5102214" y="1069172"/>
            <a:chExt cx="3853179" cy="32143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2214" y="1069172"/>
              <a:ext cx="3852842" cy="32138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9364" y="1107272"/>
              <a:ext cx="3738542" cy="3099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Recommender</a:t>
            </a:r>
            <a:r>
              <a:rPr spc="-16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774" y="1350158"/>
            <a:ext cx="7279005" cy="27161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Following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recommender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systems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were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chosen:</a:t>
            </a:r>
            <a:endParaRPr sz="1600" dirty="0">
              <a:latin typeface="Verdana"/>
              <a:cs typeface="Verdana"/>
            </a:endParaRPr>
          </a:p>
          <a:p>
            <a:pPr marL="469265" indent="-36131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469265" algn="l"/>
              </a:tabLst>
            </a:pP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Popularity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Based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Recommender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Systems</a:t>
            </a:r>
            <a:endParaRPr sz="16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662940" algn="l"/>
              </a:tabLst>
            </a:pP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Country</a:t>
            </a:r>
            <a:r>
              <a:rPr sz="1600" b="1" spc="-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124F5B"/>
                </a:solidFill>
                <a:latin typeface="Verdana"/>
                <a:cs typeface="Verdana"/>
              </a:rPr>
              <a:t>wise</a:t>
            </a:r>
            <a:endParaRPr sz="16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662940" algn="l"/>
              </a:tabLst>
            </a:pP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Author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124F5B"/>
                </a:solidFill>
                <a:latin typeface="Verdana"/>
                <a:cs typeface="Verdana"/>
              </a:rPr>
              <a:t>wise</a:t>
            </a:r>
            <a:endParaRPr sz="16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662940" algn="l"/>
              </a:tabLst>
            </a:pP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Weighted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600" dirty="0">
              <a:latin typeface="Verdana"/>
              <a:cs typeface="Verdana"/>
            </a:endParaRPr>
          </a:p>
          <a:p>
            <a:pPr marL="469265" indent="-40322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469265" algn="l"/>
              </a:tabLst>
            </a:pP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Collaborative</a:t>
            </a: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Filtering</a:t>
            </a:r>
            <a:r>
              <a:rPr sz="1600" b="1" spc="-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based</a:t>
            </a: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 Recommender</a:t>
            </a:r>
            <a:r>
              <a:rPr sz="1600" b="1" spc="-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Systems</a:t>
            </a:r>
            <a:endParaRPr sz="16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662940" algn="l"/>
              </a:tabLst>
            </a:pP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Memory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Based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65" dirty="0">
                <a:solidFill>
                  <a:srgbClr val="124F5B"/>
                </a:solidFill>
                <a:latin typeface="Verdana"/>
                <a:cs typeface="Verdana"/>
              </a:rPr>
              <a:t>(Item-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70" dirty="0">
                <a:solidFill>
                  <a:srgbClr val="124F5B"/>
                </a:solidFill>
                <a:latin typeface="Verdana"/>
                <a:cs typeface="Verdana"/>
              </a:rPr>
              <a:t>Item):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KNN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based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recommender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30" dirty="0">
                <a:solidFill>
                  <a:srgbClr val="124F5B"/>
                </a:solidFill>
                <a:latin typeface="Verdana"/>
                <a:cs typeface="Verdana"/>
              </a:rPr>
              <a:t>system</a:t>
            </a:r>
            <a:endParaRPr sz="16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662940" algn="l"/>
              </a:tabLst>
            </a:pP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Model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based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240" dirty="0">
                <a:solidFill>
                  <a:srgbClr val="124F5B"/>
                </a:solidFill>
                <a:latin typeface="Verdana"/>
                <a:cs typeface="Verdana"/>
              </a:rPr>
              <a:t>: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SVD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based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recommender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system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4" y="428647"/>
            <a:ext cx="476948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Recommender</a:t>
            </a:r>
            <a:r>
              <a:rPr spc="-160" dirty="0"/>
              <a:t> </a:t>
            </a:r>
            <a:r>
              <a:rPr spc="-135" dirty="0"/>
              <a:t>Systems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00" dirty="0"/>
              <a:t>Popularity</a:t>
            </a:r>
            <a:r>
              <a:rPr sz="2400" spc="-130" dirty="0"/>
              <a:t> </a:t>
            </a:r>
            <a:r>
              <a:rPr sz="2400" spc="-10" dirty="0"/>
              <a:t>Based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88774" y="1624477"/>
            <a:ext cx="142938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Country</a:t>
            </a:r>
            <a:r>
              <a:rPr sz="1600" b="1" spc="-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wise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1700" b="1" dirty="0">
                <a:solidFill>
                  <a:srgbClr val="124F5B"/>
                </a:solidFill>
                <a:latin typeface="Arial"/>
                <a:cs typeface="Arial"/>
              </a:rPr>
              <a:t>Input</a:t>
            </a:r>
            <a:r>
              <a:rPr sz="1700" b="1" spc="-5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24F5B"/>
                </a:solidFill>
                <a:latin typeface="Arial"/>
                <a:cs typeface="Arial"/>
              </a:rPr>
              <a:t>:</a:t>
            </a:r>
            <a:r>
              <a:rPr sz="1700" b="1" spc="-5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124F5B"/>
                </a:solidFill>
                <a:latin typeface="Arial"/>
                <a:cs typeface="Arial"/>
              </a:rPr>
              <a:t>INDIA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1799" y="3288743"/>
            <a:ext cx="1638300" cy="1821180"/>
            <a:chOff x="331799" y="3288743"/>
            <a:chExt cx="1638300" cy="18211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799" y="3288743"/>
              <a:ext cx="1638296" cy="18208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949" y="3326843"/>
              <a:ext cx="1523996" cy="170654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024096" y="3340318"/>
            <a:ext cx="1700530" cy="1717675"/>
            <a:chOff x="2024096" y="3340318"/>
            <a:chExt cx="1700530" cy="17176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4096" y="3340318"/>
              <a:ext cx="1700196" cy="17176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1245" y="3378418"/>
              <a:ext cx="1585896" cy="160337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778292" y="3340318"/>
            <a:ext cx="1638300" cy="1717675"/>
            <a:chOff x="3778292" y="3340318"/>
            <a:chExt cx="1638300" cy="171767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8292" y="3340318"/>
              <a:ext cx="1638296" cy="17176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5442" y="3378418"/>
              <a:ext cx="1523996" cy="160337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470588" y="3340343"/>
            <a:ext cx="1638300" cy="1717675"/>
            <a:chOff x="5470588" y="3340343"/>
            <a:chExt cx="1638300" cy="171767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0588" y="3340343"/>
              <a:ext cx="1638296" cy="17176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27738" y="3378443"/>
              <a:ext cx="1523996" cy="160337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162886" y="3340343"/>
            <a:ext cx="1722755" cy="1717675"/>
            <a:chOff x="7162886" y="3340343"/>
            <a:chExt cx="1722755" cy="1717675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62886" y="3340343"/>
              <a:ext cx="1722496" cy="17176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20035" y="3378443"/>
              <a:ext cx="1608196" cy="1603371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68970" y="1488186"/>
            <a:ext cx="6713511" cy="16132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4" y="336797"/>
            <a:ext cx="4769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Recommender</a:t>
            </a:r>
            <a:r>
              <a:rPr spc="-16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774" y="797044"/>
            <a:ext cx="3742690" cy="79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CC0000"/>
                </a:solidFill>
                <a:latin typeface="Verdana"/>
                <a:cs typeface="Verdana"/>
              </a:rPr>
              <a:t>Popularity</a:t>
            </a:r>
            <a:r>
              <a:rPr sz="2400" b="1" spc="-1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Verdana"/>
                <a:cs typeface="Verdana"/>
              </a:rPr>
              <a:t>Based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Weighted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124F5B"/>
                </a:solidFill>
                <a:latin typeface="Verdana"/>
                <a:cs typeface="Verdana"/>
              </a:rPr>
              <a:t>approach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7914" y="869248"/>
            <a:ext cx="2753644" cy="18642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21874" y="2975969"/>
            <a:ext cx="7886065" cy="2161540"/>
            <a:chOff x="421874" y="2975969"/>
            <a:chExt cx="7886065" cy="21615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74" y="2975969"/>
              <a:ext cx="7885909" cy="21609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024" y="3014069"/>
              <a:ext cx="7771609" cy="20466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244059"/>
            <a:ext cx="4769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85" dirty="0">
                <a:solidFill>
                  <a:srgbClr val="CC0000"/>
                </a:solidFill>
                <a:latin typeface="Verdana"/>
                <a:cs typeface="Verdana"/>
              </a:rPr>
              <a:t>Recommender</a:t>
            </a:r>
            <a:r>
              <a:rPr sz="3000" b="1" spc="-16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3000" b="1" spc="-135" dirty="0">
                <a:solidFill>
                  <a:srgbClr val="CC0000"/>
                </a:solidFill>
                <a:latin typeface="Verdana"/>
                <a:cs typeface="Verdana"/>
              </a:rPr>
              <a:t>Systems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4" y="704306"/>
            <a:ext cx="2750820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CC0000"/>
                </a:solidFill>
                <a:latin typeface="Verdana"/>
                <a:cs typeface="Verdana"/>
              </a:rPr>
              <a:t>Popularity</a:t>
            </a:r>
            <a:r>
              <a:rPr sz="2400" b="1" spc="-1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400" b="1" spc="-50" dirty="0">
                <a:solidFill>
                  <a:srgbClr val="CC0000"/>
                </a:solidFill>
                <a:latin typeface="Verdana"/>
                <a:cs typeface="Verdana"/>
              </a:rPr>
              <a:t>Based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Author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124F5B"/>
                </a:solidFill>
                <a:latin typeface="Verdana"/>
                <a:cs typeface="Verdana"/>
              </a:rPr>
              <a:t>wise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7649" y="3089268"/>
            <a:ext cx="1598930" cy="2019300"/>
            <a:chOff x="347649" y="3089268"/>
            <a:chExt cx="1598930" cy="2019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649" y="3089268"/>
              <a:ext cx="1598646" cy="20192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799" y="3127368"/>
              <a:ext cx="1484347" cy="19049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006620" y="3089268"/>
            <a:ext cx="1654810" cy="2019300"/>
            <a:chOff x="2006620" y="3089268"/>
            <a:chExt cx="1654810" cy="20193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20" y="3089268"/>
              <a:ext cx="1654196" cy="20192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3770" y="3127368"/>
              <a:ext cx="1539896" cy="19049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721142" y="3089268"/>
            <a:ext cx="1654810" cy="2019300"/>
            <a:chOff x="3721142" y="3089268"/>
            <a:chExt cx="1654810" cy="20193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1142" y="3089268"/>
              <a:ext cx="1654196" cy="20192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8292" y="3127368"/>
              <a:ext cx="1539896" cy="19049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435663" y="3089268"/>
            <a:ext cx="3376929" cy="2019300"/>
            <a:chOff x="5435663" y="3089268"/>
            <a:chExt cx="3376929" cy="201930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5663" y="3089268"/>
              <a:ext cx="1654196" cy="20192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2813" y="3127368"/>
              <a:ext cx="1539896" cy="19049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2460" y="3089268"/>
              <a:ext cx="1709746" cy="20192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59610" y="3127368"/>
              <a:ext cx="1595446" cy="1904996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867971"/>
            <a:ext cx="4230966" cy="49604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4311716" y="1406072"/>
            <a:ext cx="4569460" cy="1602740"/>
            <a:chOff x="4311716" y="1406072"/>
            <a:chExt cx="4569460" cy="160274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11716" y="1406072"/>
              <a:ext cx="4569015" cy="16025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68866" y="1444172"/>
              <a:ext cx="4454716" cy="14882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4" y="428647"/>
            <a:ext cx="8310880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Recommender</a:t>
            </a:r>
            <a:r>
              <a:rPr spc="-160" dirty="0"/>
              <a:t> </a:t>
            </a:r>
            <a:r>
              <a:rPr spc="-10" dirty="0"/>
              <a:t>Systems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90" dirty="0"/>
              <a:t>Memory</a:t>
            </a:r>
            <a:r>
              <a:rPr sz="2400" spc="-114" dirty="0"/>
              <a:t> </a:t>
            </a:r>
            <a:r>
              <a:rPr sz="2400" spc="-90" dirty="0"/>
              <a:t>Based</a:t>
            </a:r>
            <a:r>
              <a:rPr sz="2400" spc="-110" dirty="0"/>
              <a:t> </a:t>
            </a:r>
            <a:r>
              <a:rPr sz="2400" dirty="0"/>
              <a:t>CF</a:t>
            </a:r>
            <a:r>
              <a:rPr sz="2400" spc="-110" dirty="0"/>
              <a:t> </a:t>
            </a:r>
            <a:r>
              <a:rPr sz="2400" spc="-229" dirty="0"/>
              <a:t>-</a:t>
            </a:r>
            <a:r>
              <a:rPr sz="2400" spc="-110" dirty="0"/>
              <a:t> </a:t>
            </a:r>
            <a:r>
              <a:rPr sz="2400" spc="-105" dirty="0"/>
              <a:t>KNN</a:t>
            </a:r>
            <a:r>
              <a:rPr sz="2400" spc="-110" dirty="0"/>
              <a:t> </a:t>
            </a:r>
            <a:r>
              <a:rPr sz="2400" spc="-125" dirty="0"/>
              <a:t>(Euclidean</a:t>
            </a:r>
            <a:r>
              <a:rPr sz="2400" spc="-110" dirty="0"/>
              <a:t> </a:t>
            </a:r>
            <a:r>
              <a:rPr sz="2400" spc="-85" dirty="0"/>
              <a:t>distance</a:t>
            </a:r>
            <a:r>
              <a:rPr sz="2400" spc="-110" dirty="0"/>
              <a:t> </a:t>
            </a:r>
            <a:r>
              <a:rPr sz="2400" spc="-85" dirty="0"/>
              <a:t>based)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323972" y="1798021"/>
            <a:ext cx="6496050" cy="2503805"/>
            <a:chOff x="1323972" y="1798021"/>
            <a:chExt cx="6496050" cy="2503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972" y="1798021"/>
              <a:ext cx="6496037" cy="25034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2" y="1836121"/>
              <a:ext cx="6381737" cy="23891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4" y="428647"/>
            <a:ext cx="720661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Recommender</a:t>
            </a:r>
            <a:r>
              <a:rPr spc="-160" dirty="0"/>
              <a:t> </a:t>
            </a:r>
            <a:r>
              <a:rPr spc="-10" dirty="0"/>
              <a:t>Systems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90" dirty="0"/>
              <a:t>Memory</a:t>
            </a:r>
            <a:r>
              <a:rPr sz="2400" spc="-125" dirty="0"/>
              <a:t> </a:t>
            </a:r>
            <a:r>
              <a:rPr sz="2400" spc="-90" dirty="0"/>
              <a:t>Based</a:t>
            </a:r>
            <a:r>
              <a:rPr sz="2400" spc="-120" dirty="0"/>
              <a:t> </a:t>
            </a:r>
            <a:r>
              <a:rPr sz="2400" dirty="0"/>
              <a:t>CF</a:t>
            </a:r>
            <a:r>
              <a:rPr sz="2400" spc="-120" dirty="0"/>
              <a:t> </a:t>
            </a:r>
            <a:r>
              <a:rPr sz="2400" spc="-229" dirty="0"/>
              <a:t>-</a:t>
            </a:r>
            <a:r>
              <a:rPr sz="2400" spc="-120" dirty="0"/>
              <a:t> </a:t>
            </a:r>
            <a:r>
              <a:rPr sz="2400" spc="-105" dirty="0"/>
              <a:t>KNN</a:t>
            </a:r>
            <a:r>
              <a:rPr sz="2400" spc="-120" dirty="0"/>
              <a:t> </a:t>
            </a:r>
            <a:r>
              <a:rPr sz="2400" spc="-170" dirty="0"/>
              <a:t>(with</a:t>
            </a:r>
            <a:r>
              <a:rPr sz="2400" spc="-120" dirty="0"/>
              <a:t> </a:t>
            </a:r>
            <a:r>
              <a:rPr sz="2400" spc="-90" dirty="0"/>
              <a:t>cosine</a:t>
            </a:r>
            <a:r>
              <a:rPr sz="2400" spc="-120" dirty="0"/>
              <a:t> </a:t>
            </a:r>
            <a:r>
              <a:rPr sz="2400" spc="-90" dirty="0"/>
              <a:t>metric)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43822" y="1817771"/>
            <a:ext cx="6456680" cy="2853055"/>
            <a:chOff x="1343822" y="1817771"/>
            <a:chExt cx="6456680" cy="28530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3822" y="1817771"/>
              <a:ext cx="6456337" cy="2852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972" y="1855871"/>
              <a:ext cx="6342037" cy="27384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4" y="428647"/>
            <a:ext cx="72066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Recommender</a:t>
            </a:r>
            <a:r>
              <a:rPr spc="-160" dirty="0"/>
              <a:t> </a:t>
            </a:r>
            <a:r>
              <a:rPr spc="-10" dirty="0"/>
              <a:t>Systems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IN" sz="200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Mangal" panose="02040503050203030202" pitchFamily="18" charset="0"/>
              </a:rPr>
              <a:t>Popular book recommendations</a:t>
            </a:r>
            <a:endParaRPr sz="2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0B1CE-D26C-7D1E-7910-88762A93A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11" y="1499481"/>
            <a:ext cx="5995589" cy="30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18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4" y="428647"/>
            <a:ext cx="72066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Recommender</a:t>
            </a:r>
            <a:r>
              <a:rPr spc="-160" dirty="0"/>
              <a:t> </a:t>
            </a:r>
            <a:r>
              <a:rPr spc="-10" dirty="0"/>
              <a:t>Systems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IN" sz="200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Mangal" panose="02040503050203030202" pitchFamily="18" charset="0"/>
              </a:rPr>
              <a:t>Country based recommendation</a:t>
            </a:r>
            <a:endParaRPr sz="2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DFEB4-6150-7D02-F25C-F4212F810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8750"/>
            <a:ext cx="5806666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05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4" y="428647"/>
            <a:ext cx="72066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Recommender</a:t>
            </a:r>
            <a:r>
              <a:rPr spc="-160" dirty="0"/>
              <a:t> </a:t>
            </a:r>
            <a:r>
              <a:rPr spc="-10" dirty="0"/>
              <a:t>Systems</a:t>
            </a:r>
          </a:p>
          <a:p>
            <a:pPr marL="12700" algn="l">
              <a:spcBef>
                <a:spcPts val="20"/>
              </a:spcBef>
            </a:pPr>
            <a:r>
              <a:rPr lang="en-US" sz="2000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Weighted average rating</a:t>
            </a:r>
            <a:endParaRPr sz="2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0B1CE-D26C-7D1E-7910-88762A93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499481"/>
            <a:ext cx="5257800" cy="30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1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4" y="428647"/>
            <a:ext cx="72066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Recommender</a:t>
            </a:r>
            <a:r>
              <a:rPr spc="-160" dirty="0"/>
              <a:t> </a:t>
            </a:r>
            <a:r>
              <a:rPr spc="-10" dirty="0"/>
              <a:t>Systems</a:t>
            </a:r>
          </a:p>
          <a:p>
            <a:pPr algn="l">
              <a:spcAft>
                <a:spcPts val="1000"/>
              </a:spcAft>
            </a:pPr>
            <a:r>
              <a:rPr lang="en-US" sz="2000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Author based book recommendations</a:t>
            </a:r>
            <a:endParaRPr lang="en-IN" sz="2000" i="1" dirty="0">
              <a:solidFill>
                <a:srgbClr val="C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ECA4C-69AA-64B9-9D66-59CD9A78E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28750"/>
            <a:ext cx="5325285" cy="2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118" y="666750"/>
            <a:ext cx="39516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Problem</a:t>
            </a:r>
            <a:r>
              <a:rPr spc="-114" dirty="0"/>
              <a:t> </a:t>
            </a:r>
            <a:r>
              <a:rPr spc="-9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49348"/>
            <a:ext cx="8363584" cy="3221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340">
              <a:lnSpc>
                <a:spcPct val="114999"/>
              </a:lnSpc>
              <a:spcBef>
                <a:spcPts val="100"/>
              </a:spcBef>
            </a:pPr>
            <a:r>
              <a:rPr sz="1600" b="1" spc="-20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very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general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124F5B"/>
                </a:solidFill>
                <a:latin typeface="Verdana"/>
                <a:cs typeface="Verdana"/>
              </a:rPr>
              <a:t>way,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recommender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systems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algorithms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aimed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124F5B"/>
                </a:solidFill>
                <a:latin typeface="Verdana"/>
                <a:cs typeface="Verdana"/>
              </a:rPr>
              <a:t>at </a:t>
            </a: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suggesting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relevant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items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124F5B"/>
                </a:solidFill>
                <a:latin typeface="Verdana"/>
                <a:cs typeface="Verdana"/>
              </a:rPr>
              <a:t>users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124F5B"/>
                </a:solidFill>
                <a:latin typeface="Verdana"/>
                <a:cs typeface="Verdana"/>
              </a:rPr>
              <a:t>(items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being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movies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watch,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text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read,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products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124F5B"/>
                </a:solidFill>
                <a:latin typeface="Verdana"/>
                <a:cs typeface="Verdana"/>
              </a:rPr>
              <a:t>buy,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124F5B"/>
                </a:solidFill>
                <a:latin typeface="Verdana"/>
                <a:cs typeface="Verdana"/>
              </a:rPr>
              <a:t>or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anything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else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124F5B"/>
                </a:solidFill>
                <a:latin typeface="Verdana"/>
                <a:cs typeface="Verdana"/>
              </a:rPr>
              <a:t>depending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industries).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60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Recommender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systems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really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critical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some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industries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10" dirty="0">
                <a:solidFill>
                  <a:srgbClr val="124F5B"/>
                </a:solidFill>
                <a:latin typeface="Verdana"/>
                <a:cs typeface="Verdana"/>
              </a:rPr>
              <a:t>as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they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generate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124F5B"/>
                </a:solidFill>
                <a:latin typeface="Verdana"/>
                <a:cs typeface="Verdana"/>
              </a:rPr>
              <a:t>huge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amount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of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124F5B"/>
                </a:solidFill>
                <a:latin typeface="Verdana"/>
                <a:cs typeface="Verdana"/>
              </a:rPr>
              <a:t>income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when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they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14" dirty="0">
                <a:solidFill>
                  <a:srgbClr val="124F5B"/>
                </a:solidFill>
                <a:latin typeface="Verdana"/>
                <a:cs typeface="Verdana"/>
              </a:rPr>
              <a:t>effficient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124F5B"/>
                </a:solidFill>
                <a:latin typeface="Verdana"/>
                <a:cs typeface="Verdana"/>
              </a:rPr>
              <a:t>or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be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10" dirty="0">
                <a:solidFill>
                  <a:srgbClr val="124F5B"/>
                </a:solidFill>
                <a:latin typeface="Verdana"/>
                <a:cs typeface="Verdana"/>
              </a:rPr>
              <a:t>way</a:t>
            </a:r>
            <a:r>
              <a:rPr sz="16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stand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out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124F5B"/>
                </a:solidFill>
                <a:latin typeface="Verdana"/>
                <a:cs typeface="Verdana"/>
              </a:rPr>
              <a:t>signifficantly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from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competitors.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endParaRPr lang="en-US" sz="1600" b="1" spc="-65" dirty="0">
              <a:solidFill>
                <a:srgbClr val="124F5B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endParaRPr lang="en-US" sz="1600" b="1" spc="-65" dirty="0">
              <a:solidFill>
                <a:srgbClr val="124F5B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main objective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create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a book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recommendation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24F5B"/>
                </a:solidFill>
                <a:latin typeface="Verdana"/>
                <a:cs typeface="Verdana"/>
              </a:rPr>
              <a:t>system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users.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9EC6F4-45AD-19F0-595E-912830DED957}"/>
              </a:ext>
            </a:extLst>
          </p:cNvPr>
          <p:cNvSpPr txBox="1"/>
          <p:nvPr/>
        </p:nvSpPr>
        <p:spPr>
          <a:xfrm>
            <a:off x="381000" y="43815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ADVANTAGES OF BOOK RECOMMENDATION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39D50-2A4E-561C-7358-F2879AEB708B}"/>
              </a:ext>
            </a:extLst>
          </p:cNvPr>
          <p:cNvSpPr txBox="1"/>
          <p:nvPr/>
        </p:nvSpPr>
        <p:spPr>
          <a:xfrm>
            <a:off x="381000" y="1733550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Discovery of new books of different genre.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Enhance user engagement.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Improve overall educational knowledge.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Simple to use and learn.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24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BC9BF-2DDD-06B6-33CC-B8FB888A0EC6}"/>
              </a:ext>
            </a:extLst>
          </p:cNvPr>
          <p:cNvSpPr txBox="1"/>
          <p:nvPr/>
        </p:nvSpPr>
        <p:spPr>
          <a:xfrm>
            <a:off x="762000" y="43815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FUTURE </a:t>
            </a:r>
            <a:r>
              <a:rPr lang="en-US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SCOPE 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C0A19-ECC9-F38E-8A2D-9E9CB8984A18}"/>
              </a:ext>
            </a:extLst>
          </p:cNvPr>
          <p:cNvSpPr txBox="1"/>
          <p:nvPr/>
        </p:nvSpPr>
        <p:spPr>
          <a:xfrm>
            <a:off x="152400" y="150495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Enhanced Personalization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: Improve the system's ability to understand user preferences by incorporating more sophisticated AI algorithms such as collaborative filtering, content-based filtering, and hybrid approaches.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Scalability and Performance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: Optimize the system architecture and algorithms to handle large-scale data and increasing user traffic efficiently. This could involve implementing distributed computing techniques and utilizing cloud-based infrastructure.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Mobile and Web Application Development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: Develop mobile and web applications</a:t>
            </a:r>
          </a:p>
          <a:p>
            <a:endParaRPr lang="en-US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33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587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Conclusion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607" y="1211022"/>
            <a:ext cx="8219193" cy="330654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6715" indent="-374015" algn="l">
              <a:lnSpc>
                <a:spcPct val="100000"/>
              </a:lnSpc>
              <a:spcBef>
                <a:spcPts val="535"/>
              </a:spcBef>
              <a:buClr>
                <a:srgbClr val="001F60"/>
              </a:buClr>
              <a:buSzPct val="126666"/>
              <a:buFont typeface="Wingdings" panose="05000000000000000000" pitchFamily="2" charset="2"/>
              <a:buChar char="Ø"/>
              <a:tabLst>
                <a:tab pos="386715" algn="l"/>
              </a:tabLst>
            </a:pP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The 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initial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80" dirty="0">
                <a:solidFill>
                  <a:srgbClr val="124F5B"/>
                </a:solidFill>
                <a:latin typeface="+mn-lt"/>
                <a:cs typeface="Verdana"/>
              </a:rPr>
              <a:t>step,</a:t>
            </a:r>
            <a:r>
              <a:rPr b="1" spc="-6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of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75" dirty="0">
                <a:solidFill>
                  <a:srgbClr val="124F5B"/>
                </a:solidFill>
                <a:latin typeface="+mn-lt"/>
                <a:cs typeface="Verdana"/>
              </a:rPr>
              <a:t>our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0" dirty="0">
                <a:solidFill>
                  <a:srgbClr val="124F5B"/>
                </a:solidFill>
                <a:latin typeface="+mn-lt"/>
                <a:cs typeface="Verdana"/>
              </a:rPr>
              <a:t>project</a:t>
            </a:r>
            <a:r>
              <a:rPr b="1" spc="-6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100" dirty="0">
                <a:solidFill>
                  <a:srgbClr val="124F5B"/>
                </a:solidFill>
                <a:latin typeface="+mn-lt"/>
                <a:cs typeface="Verdana"/>
              </a:rPr>
              <a:t>was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Data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5" dirty="0">
                <a:solidFill>
                  <a:srgbClr val="124F5B"/>
                </a:solidFill>
                <a:latin typeface="+mn-lt"/>
                <a:cs typeface="Verdana"/>
              </a:rPr>
              <a:t>preprocessing 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of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the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10" dirty="0">
                <a:solidFill>
                  <a:srgbClr val="124F5B"/>
                </a:solidFill>
                <a:latin typeface="+mn-lt"/>
                <a:cs typeface="Verdana"/>
              </a:rPr>
              <a:t>three</a:t>
            </a:r>
            <a:r>
              <a:rPr lang="en-US" dirty="0">
                <a:latin typeface="+mn-lt"/>
                <a:cs typeface="Verdana"/>
              </a:rPr>
              <a:t> 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datasets-</a:t>
            </a:r>
            <a:r>
              <a:rPr b="1" spc="-114" dirty="0" err="1">
                <a:solidFill>
                  <a:srgbClr val="124F5B"/>
                </a:solidFill>
                <a:latin typeface="+mn-lt"/>
                <a:cs typeface="Verdana"/>
              </a:rPr>
              <a:t>books_df</a:t>
            </a:r>
            <a:r>
              <a:rPr b="1" spc="-114" dirty="0">
                <a:solidFill>
                  <a:srgbClr val="124F5B"/>
                </a:solidFill>
                <a:latin typeface="+mn-lt"/>
                <a:cs typeface="Verdana"/>
              </a:rPr>
              <a:t>,</a:t>
            </a:r>
            <a:r>
              <a:rPr b="1" spc="-6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110" dirty="0">
                <a:solidFill>
                  <a:srgbClr val="124F5B"/>
                </a:solidFill>
                <a:latin typeface="+mn-lt"/>
                <a:cs typeface="Verdana"/>
              </a:rPr>
              <a:t>users_df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and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105" dirty="0">
                <a:solidFill>
                  <a:srgbClr val="124F5B"/>
                </a:solidFill>
                <a:latin typeface="+mn-lt"/>
                <a:cs typeface="Verdana"/>
              </a:rPr>
              <a:t>ratings_df,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5" dirty="0">
                <a:solidFill>
                  <a:srgbClr val="124F5B"/>
                </a:solidFill>
                <a:latin typeface="+mn-lt"/>
                <a:cs typeface="Verdana"/>
              </a:rPr>
              <a:t>wherein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85" dirty="0">
                <a:solidFill>
                  <a:srgbClr val="124F5B"/>
                </a:solidFill>
                <a:latin typeface="+mn-lt"/>
                <a:cs typeface="Verdana"/>
              </a:rPr>
              <a:t>we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5" dirty="0">
                <a:solidFill>
                  <a:srgbClr val="124F5B"/>
                </a:solidFill>
                <a:latin typeface="+mn-lt"/>
                <a:cs typeface="Verdana"/>
              </a:rPr>
              <a:t>removed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10" dirty="0">
                <a:solidFill>
                  <a:srgbClr val="124F5B"/>
                </a:solidFill>
                <a:latin typeface="+mn-lt"/>
                <a:cs typeface="Verdana"/>
              </a:rPr>
              <a:t>duplicates 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and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imputed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the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missing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80" dirty="0">
                <a:solidFill>
                  <a:srgbClr val="124F5B"/>
                </a:solidFill>
                <a:latin typeface="+mn-lt"/>
                <a:cs typeface="Verdana"/>
              </a:rPr>
              <a:t>values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215" dirty="0">
                <a:solidFill>
                  <a:srgbClr val="124F5B"/>
                </a:solidFill>
                <a:latin typeface="+mn-lt"/>
                <a:cs typeface="Verdana"/>
              </a:rPr>
              <a:t>&amp;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5" dirty="0">
                <a:solidFill>
                  <a:srgbClr val="124F5B"/>
                </a:solidFill>
                <a:latin typeface="+mn-lt"/>
                <a:cs typeface="Verdana"/>
              </a:rPr>
              <a:t>invalid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entries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5" dirty="0">
                <a:solidFill>
                  <a:srgbClr val="124F5B"/>
                </a:solidFill>
                <a:latin typeface="+mn-lt"/>
                <a:cs typeface="Verdana"/>
              </a:rPr>
              <a:t>with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5" dirty="0">
                <a:solidFill>
                  <a:srgbClr val="124F5B"/>
                </a:solidFill>
                <a:latin typeface="+mn-lt"/>
                <a:cs typeface="Verdana"/>
              </a:rPr>
              <a:t>appropriate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30" dirty="0">
                <a:solidFill>
                  <a:srgbClr val="124F5B"/>
                </a:solidFill>
                <a:latin typeface="+mn-lt"/>
                <a:cs typeface="Verdana"/>
              </a:rPr>
              <a:t>values</a:t>
            </a:r>
            <a:r>
              <a:rPr b="1" spc="30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25" dirty="0">
                <a:solidFill>
                  <a:srgbClr val="124F5B"/>
                </a:solidFill>
                <a:latin typeface="+mn-lt"/>
                <a:cs typeface="Verdana"/>
              </a:rPr>
              <a:t>and </a:t>
            </a:r>
            <a:r>
              <a:rPr b="1" spc="-60" dirty="0">
                <a:solidFill>
                  <a:srgbClr val="124F5B"/>
                </a:solidFill>
                <a:latin typeface="+mn-lt"/>
                <a:cs typeface="Verdana"/>
              </a:rPr>
              <a:t>corrected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30" dirty="0">
                <a:solidFill>
                  <a:srgbClr val="124F5B"/>
                </a:solidFill>
                <a:latin typeface="+mn-lt"/>
                <a:cs typeface="Verdana"/>
              </a:rPr>
              <a:t>spellings</a:t>
            </a:r>
            <a:r>
              <a:rPr b="1" spc="15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.</a:t>
            </a:r>
            <a:endParaRPr dirty="0">
              <a:latin typeface="+mn-lt"/>
              <a:cs typeface="Verdana"/>
            </a:endParaRPr>
          </a:p>
          <a:p>
            <a:pPr marL="386715" marR="50165" indent="-374650" algn="l">
              <a:lnSpc>
                <a:spcPct val="124300"/>
              </a:lnSpc>
              <a:spcBef>
                <a:spcPts val="215"/>
              </a:spcBef>
              <a:buClr>
                <a:srgbClr val="001F60"/>
              </a:buClr>
              <a:buSzPct val="126666"/>
              <a:buFont typeface="Wingdings" panose="05000000000000000000" pitchFamily="2" charset="2"/>
              <a:buChar char="Ø"/>
              <a:tabLst>
                <a:tab pos="386715" algn="l"/>
              </a:tabLst>
            </a:pPr>
            <a:r>
              <a:rPr b="1" spc="-80" dirty="0">
                <a:solidFill>
                  <a:srgbClr val="124F5B"/>
                </a:solidFill>
                <a:latin typeface="+mn-lt"/>
                <a:cs typeface="Verdana"/>
              </a:rPr>
              <a:t>Then,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85" dirty="0">
                <a:solidFill>
                  <a:srgbClr val="124F5B"/>
                </a:solidFill>
                <a:latin typeface="+mn-lt"/>
                <a:cs typeface="Verdana"/>
              </a:rPr>
              <a:t>we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used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Popularity-</a:t>
            </a:r>
            <a:r>
              <a:rPr b="1" spc="-80" dirty="0">
                <a:solidFill>
                  <a:srgbClr val="124F5B"/>
                </a:solidFill>
                <a:latin typeface="+mn-lt"/>
                <a:cs typeface="Verdana"/>
              </a:rPr>
              <a:t>based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approach,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Collaborative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110" dirty="0">
                <a:solidFill>
                  <a:srgbClr val="124F5B"/>
                </a:solidFill>
                <a:latin typeface="+mn-lt"/>
                <a:cs typeface="Verdana"/>
              </a:rPr>
              <a:t>ffiltering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0" dirty="0">
                <a:solidFill>
                  <a:srgbClr val="124F5B"/>
                </a:solidFill>
                <a:latin typeface="+mn-lt"/>
                <a:cs typeface="Verdana"/>
              </a:rPr>
              <a:t>approach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25" dirty="0">
                <a:solidFill>
                  <a:srgbClr val="124F5B"/>
                </a:solidFill>
                <a:latin typeface="+mn-lt"/>
                <a:cs typeface="Verdana"/>
              </a:rPr>
              <a:t>to </a:t>
            </a:r>
            <a:r>
              <a:rPr b="1" spc="-35" dirty="0">
                <a:solidFill>
                  <a:srgbClr val="124F5B"/>
                </a:solidFill>
                <a:latin typeface="+mn-lt"/>
                <a:cs typeface="Verdana"/>
              </a:rPr>
              <a:t>built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0" dirty="0">
                <a:solidFill>
                  <a:srgbClr val="124F5B"/>
                </a:solidFill>
                <a:latin typeface="+mn-lt"/>
                <a:cs typeface="Verdana"/>
              </a:rPr>
              <a:t>different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75" dirty="0">
                <a:solidFill>
                  <a:srgbClr val="124F5B"/>
                </a:solidFill>
                <a:latin typeface="+mn-lt"/>
                <a:cs typeface="Verdana"/>
              </a:rPr>
              <a:t>types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 of 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recommendation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10" dirty="0">
                <a:solidFill>
                  <a:srgbClr val="124F5B"/>
                </a:solidFill>
                <a:latin typeface="+mn-lt"/>
                <a:cs typeface="Verdana"/>
              </a:rPr>
              <a:t>models.</a:t>
            </a:r>
            <a:endParaRPr dirty="0">
              <a:latin typeface="+mn-lt"/>
              <a:cs typeface="Verdana"/>
            </a:endParaRPr>
          </a:p>
          <a:p>
            <a:pPr marL="386715" marR="174625" indent="-374650" algn="l">
              <a:lnSpc>
                <a:spcPct val="119700"/>
              </a:lnSpc>
              <a:spcBef>
                <a:spcPts val="300"/>
              </a:spcBef>
              <a:buClr>
                <a:srgbClr val="001F60"/>
              </a:buClr>
              <a:buSzPct val="126666"/>
              <a:buFont typeface="Wingdings" panose="05000000000000000000" pitchFamily="2" charset="2"/>
              <a:buChar char="Ø"/>
              <a:tabLst>
                <a:tab pos="386715" algn="l"/>
              </a:tabLst>
            </a:pPr>
            <a:r>
              <a:rPr lang="en-IN" b="1" spc="-195" dirty="0">
                <a:solidFill>
                  <a:srgbClr val="124F5B"/>
                </a:solidFill>
                <a:latin typeface="+mn-lt"/>
                <a:cs typeface="Verdana"/>
              </a:rPr>
              <a:t>I n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the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5" dirty="0">
                <a:solidFill>
                  <a:srgbClr val="124F5B"/>
                </a:solidFill>
                <a:latin typeface="+mn-lt"/>
                <a:cs typeface="Verdana"/>
              </a:rPr>
              <a:t>case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of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5" dirty="0">
                <a:solidFill>
                  <a:srgbClr val="124F5B"/>
                </a:solidFill>
                <a:latin typeface="+mn-lt"/>
                <a:cs typeface="Verdana"/>
              </a:rPr>
              <a:t>Memory-</a:t>
            </a:r>
            <a:r>
              <a:rPr b="1" spc="-80" dirty="0">
                <a:solidFill>
                  <a:srgbClr val="124F5B"/>
                </a:solidFill>
                <a:latin typeface="+mn-lt"/>
                <a:cs typeface="Verdana"/>
              </a:rPr>
              <a:t>based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approach,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 the 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Cosine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80" dirty="0">
                <a:solidFill>
                  <a:srgbClr val="124F5B"/>
                </a:solidFill>
                <a:latin typeface="+mn-lt"/>
                <a:cs typeface="Verdana"/>
              </a:rPr>
              <a:t>similarity-based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25" dirty="0">
                <a:solidFill>
                  <a:srgbClr val="124F5B"/>
                </a:solidFill>
                <a:latin typeface="+mn-lt"/>
                <a:cs typeface="Verdana"/>
              </a:rPr>
              <a:t>KNN 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performs </a:t>
            </a:r>
            <a:r>
              <a:rPr b="1" spc="-60" dirty="0">
                <a:solidFill>
                  <a:srgbClr val="124F5B"/>
                </a:solidFill>
                <a:latin typeface="+mn-lt"/>
                <a:cs typeface="Verdana"/>
              </a:rPr>
              <a:t>better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5" dirty="0">
                <a:solidFill>
                  <a:srgbClr val="124F5B"/>
                </a:solidFill>
                <a:latin typeface="+mn-lt"/>
                <a:cs typeface="Verdana"/>
              </a:rPr>
              <a:t>at</a:t>
            </a:r>
            <a:r>
              <a:rPr lang="en-US"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40" dirty="0">
                <a:solidFill>
                  <a:srgbClr val="124F5B"/>
                </a:solidFill>
                <a:latin typeface="+mn-lt"/>
                <a:cs typeface="Verdana"/>
              </a:rPr>
              <a:t>recommending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0" dirty="0">
                <a:solidFill>
                  <a:srgbClr val="124F5B"/>
                </a:solidFill>
                <a:latin typeface="+mn-lt"/>
                <a:cs typeface="Verdana"/>
              </a:rPr>
              <a:t>books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that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95" dirty="0">
                <a:solidFill>
                  <a:srgbClr val="124F5B"/>
                </a:solidFill>
                <a:latin typeface="+mn-lt"/>
                <a:cs typeface="Verdana"/>
              </a:rPr>
              <a:t>are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75" dirty="0">
                <a:solidFill>
                  <a:srgbClr val="124F5B"/>
                </a:solidFill>
                <a:latin typeface="+mn-lt"/>
                <a:cs typeface="Verdana"/>
              </a:rPr>
              <a:t>similar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than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the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25" dirty="0">
                <a:solidFill>
                  <a:srgbClr val="124F5B"/>
                </a:solidFill>
                <a:latin typeface="+mn-lt"/>
                <a:cs typeface="Verdana"/>
              </a:rPr>
              <a:t>Euclidean 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distance-</a:t>
            </a:r>
            <a:r>
              <a:rPr b="1" spc="-80" dirty="0">
                <a:solidFill>
                  <a:srgbClr val="124F5B"/>
                </a:solidFill>
                <a:latin typeface="+mn-lt"/>
                <a:cs typeface="Verdana"/>
              </a:rPr>
              <a:t>based</a:t>
            </a:r>
            <a:r>
              <a:rPr b="1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20" dirty="0">
                <a:solidFill>
                  <a:srgbClr val="124F5B"/>
                </a:solidFill>
                <a:latin typeface="+mn-lt"/>
                <a:cs typeface="Verdana"/>
              </a:rPr>
              <a:t>KNN.</a:t>
            </a:r>
            <a:endParaRPr dirty="0">
              <a:latin typeface="+mn-lt"/>
              <a:cs typeface="Verdana"/>
            </a:endParaRPr>
          </a:p>
          <a:p>
            <a:pPr marL="385445" marR="676275" indent="-365760" algn="l">
              <a:lnSpc>
                <a:spcPct val="118200"/>
              </a:lnSpc>
              <a:spcBef>
                <a:spcPts val="229"/>
              </a:spcBef>
              <a:buClr>
                <a:srgbClr val="001F60"/>
              </a:buClr>
              <a:buSzPct val="120000"/>
              <a:buFont typeface="Wingdings" panose="05000000000000000000" pitchFamily="2" charset="2"/>
              <a:buChar char="Ø"/>
              <a:tabLst>
                <a:tab pos="386715" algn="l"/>
              </a:tabLst>
            </a:pP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We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70" dirty="0">
                <a:solidFill>
                  <a:srgbClr val="124F5B"/>
                </a:solidFill>
                <a:latin typeface="+mn-lt"/>
                <a:cs typeface="Verdana"/>
              </a:rPr>
              <a:t>evaluated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the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0" dirty="0">
                <a:solidFill>
                  <a:srgbClr val="124F5B"/>
                </a:solidFill>
                <a:latin typeface="+mn-lt"/>
                <a:cs typeface="Verdana"/>
              </a:rPr>
              <a:t>performance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of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5" dirty="0">
                <a:solidFill>
                  <a:srgbClr val="124F5B"/>
                </a:solidFill>
                <a:latin typeface="+mn-lt"/>
                <a:cs typeface="Verdana"/>
              </a:rPr>
              <a:t>Singular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75" dirty="0">
                <a:solidFill>
                  <a:srgbClr val="124F5B"/>
                </a:solidFill>
                <a:latin typeface="+mn-lt"/>
                <a:cs typeface="Verdana"/>
              </a:rPr>
              <a:t>Value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Decomposition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55" dirty="0">
                <a:solidFill>
                  <a:srgbClr val="124F5B"/>
                </a:solidFill>
                <a:latin typeface="+mn-lt"/>
                <a:cs typeface="Verdana"/>
              </a:rPr>
              <a:t>based</a:t>
            </a:r>
            <a:r>
              <a:rPr b="1" spc="-3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recommender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40" dirty="0">
                <a:solidFill>
                  <a:srgbClr val="124F5B"/>
                </a:solidFill>
                <a:latin typeface="+mn-lt"/>
                <a:cs typeface="Verdana"/>
              </a:rPr>
              <a:t>and</a:t>
            </a:r>
            <a:r>
              <a:rPr lang="en-US"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45" dirty="0">
                <a:solidFill>
                  <a:srgbClr val="124F5B"/>
                </a:solidFill>
                <a:latin typeface="+mn-lt"/>
                <a:cs typeface="Verdana"/>
              </a:rPr>
              <a:t>obtained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80" dirty="0">
                <a:solidFill>
                  <a:srgbClr val="124F5B"/>
                </a:solidFill>
                <a:latin typeface="+mn-lt"/>
                <a:cs typeface="Verdana"/>
              </a:rPr>
              <a:t>a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0" dirty="0">
                <a:solidFill>
                  <a:srgbClr val="124F5B"/>
                </a:solidFill>
                <a:latin typeface="+mn-lt"/>
                <a:cs typeface="Verdana"/>
              </a:rPr>
              <a:t>Global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60" dirty="0">
                <a:solidFill>
                  <a:srgbClr val="124F5B"/>
                </a:solidFill>
                <a:latin typeface="+mn-lt"/>
                <a:cs typeface="Verdana"/>
              </a:rPr>
              <a:t>Recall@5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of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285" dirty="0">
                <a:solidFill>
                  <a:srgbClr val="124F5B"/>
                </a:solidFill>
                <a:latin typeface="+mn-lt"/>
                <a:cs typeface="Verdana"/>
              </a:rPr>
              <a:t>3</a:t>
            </a:r>
            <a:r>
              <a:rPr lang="en-US" b="1" spc="-285" dirty="0">
                <a:solidFill>
                  <a:srgbClr val="124F5B"/>
                </a:solidFill>
                <a:latin typeface="+mn-lt"/>
                <a:cs typeface="Verdana"/>
              </a:rPr>
              <a:t>    </a:t>
            </a:r>
            <a:r>
              <a:rPr b="1" spc="-285" dirty="0">
                <a:solidFill>
                  <a:srgbClr val="124F5B"/>
                </a:solidFill>
                <a:latin typeface="+mn-lt"/>
                <a:cs typeface="Verdana"/>
              </a:rPr>
              <a:t>0%</a:t>
            </a:r>
            <a:r>
              <a:rPr lang="en-US" b="1" spc="-285" dirty="0">
                <a:solidFill>
                  <a:srgbClr val="124F5B"/>
                </a:solidFill>
                <a:latin typeface="+mn-lt"/>
                <a:cs typeface="Verdana"/>
              </a:rPr>
              <a:t>   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40" dirty="0">
                <a:solidFill>
                  <a:srgbClr val="124F5B"/>
                </a:solidFill>
                <a:latin typeface="+mn-lt"/>
                <a:cs typeface="Verdana"/>
              </a:rPr>
              <a:t>and</a:t>
            </a:r>
            <a:r>
              <a:rPr b="1" spc="-90" dirty="0">
                <a:solidFill>
                  <a:srgbClr val="124F5B"/>
                </a:solidFill>
                <a:latin typeface="+mn-lt"/>
                <a:cs typeface="Verdana"/>
              </a:rPr>
              <a:t> Recall@10 </a:t>
            </a:r>
            <a:r>
              <a:rPr b="1" spc="-50" dirty="0">
                <a:solidFill>
                  <a:srgbClr val="124F5B"/>
                </a:solidFill>
                <a:latin typeface="+mn-lt"/>
                <a:cs typeface="Verdana"/>
              </a:rPr>
              <a:t>of</a:t>
            </a:r>
            <a:r>
              <a:rPr b="1" spc="-35" dirty="0">
                <a:solidFill>
                  <a:srgbClr val="124F5B"/>
                </a:solidFill>
                <a:latin typeface="+mn-lt"/>
                <a:cs typeface="Verdana"/>
              </a:rPr>
              <a:t> </a:t>
            </a:r>
            <a:r>
              <a:rPr b="1" spc="-185" dirty="0">
                <a:solidFill>
                  <a:srgbClr val="124F5B"/>
                </a:solidFill>
                <a:latin typeface="+mn-lt"/>
                <a:cs typeface="Verdana"/>
              </a:rPr>
              <a:t>41%.</a:t>
            </a:r>
            <a:r>
              <a:rPr b="1" spc="-185" dirty="0">
                <a:solidFill>
                  <a:srgbClr val="F4FDFF"/>
                </a:solidFill>
                <a:latin typeface="+mn-lt"/>
                <a:cs typeface="Arial"/>
              </a:rPr>
              <a:t>41%</a:t>
            </a:r>
            <a:endParaRPr dirty="0">
              <a:latin typeface="+mn-lt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516E5-9D97-1E83-56F8-32709AC1C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0612" y="590550"/>
            <a:ext cx="6962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3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4" y="326533"/>
            <a:ext cx="29743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Data</a:t>
            </a:r>
            <a:r>
              <a:rPr spc="-155" dirty="0"/>
              <a:t> </a:t>
            </a:r>
            <a:r>
              <a:rPr spc="-120" dirty="0"/>
              <a:t>Overview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b="1" u="sng" spc="-10" dirty="0">
                <a:uFill>
                  <a:solidFill>
                    <a:srgbClr val="124F5B"/>
                  </a:solidFill>
                </a:uFill>
                <a:latin typeface="Verdana"/>
                <a:cs typeface="Verdana"/>
              </a:rPr>
              <a:t>Users</a:t>
            </a:r>
            <a:r>
              <a:rPr lang="en-US" sz="1800" b="1" u="sng" spc="-10" dirty="0">
                <a:uFill>
                  <a:solidFill>
                    <a:srgbClr val="124F5B"/>
                  </a:solidFill>
                </a:uFill>
                <a:latin typeface="Verdana"/>
                <a:cs typeface="Verdana"/>
              </a:rPr>
              <a:t>.csv</a:t>
            </a:r>
            <a:endParaRPr sz="1800" u="sng" dirty="0">
              <a:latin typeface="Verdana"/>
              <a:cs typeface="Verdana"/>
            </a:endParaRPr>
          </a:p>
          <a:p>
            <a:pPr marL="12700" marR="4705985">
              <a:lnSpc>
                <a:spcPct val="100000"/>
              </a:lnSpc>
              <a:spcBef>
                <a:spcPts val="1010"/>
              </a:spcBef>
            </a:pPr>
            <a:r>
              <a:rPr u="heavy" spc="-25" dirty="0">
                <a:uFill>
                  <a:solidFill>
                    <a:srgbClr val="124F5B"/>
                  </a:solidFill>
                </a:uFill>
              </a:rPr>
              <a:t>User-</a:t>
            </a:r>
            <a:r>
              <a:rPr u="heavy" spc="-195" dirty="0">
                <a:uFill>
                  <a:solidFill>
                    <a:srgbClr val="124F5B"/>
                  </a:solidFill>
                </a:uFill>
              </a:rPr>
              <a:t>ID</a:t>
            </a:r>
            <a:r>
              <a:rPr u="none" spc="-195" dirty="0"/>
              <a:t>:</a:t>
            </a:r>
            <a:r>
              <a:rPr u="none" spc="-65" dirty="0"/>
              <a:t> </a:t>
            </a:r>
            <a:r>
              <a:rPr u="none" dirty="0"/>
              <a:t>Unique</a:t>
            </a:r>
            <a:r>
              <a:rPr u="none" spc="-60" dirty="0"/>
              <a:t> </a:t>
            </a:r>
            <a:r>
              <a:rPr u="none" spc="-65" dirty="0"/>
              <a:t>ID</a:t>
            </a:r>
            <a:r>
              <a:rPr u="none" spc="-60" dirty="0"/>
              <a:t> </a:t>
            </a:r>
            <a:r>
              <a:rPr u="none" dirty="0"/>
              <a:t>of</a:t>
            </a:r>
            <a:r>
              <a:rPr u="none" spc="-65" dirty="0"/>
              <a:t> </a:t>
            </a:r>
            <a:r>
              <a:rPr u="none" dirty="0"/>
              <a:t>each</a:t>
            </a:r>
            <a:r>
              <a:rPr u="none" spc="-60" dirty="0"/>
              <a:t> </a:t>
            </a:r>
            <a:r>
              <a:rPr u="none" spc="-20" dirty="0"/>
              <a:t>user </a:t>
            </a:r>
            <a:r>
              <a:rPr u="heavy" spc="-30" dirty="0">
                <a:uFill>
                  <a:solidFill>
                    <a:srgbClr val="124F5B"/>
                  </a:solidFill>
                </a:uFill>
              </a:rPr>
              <a:t>Location</a:t>
            </a:r>
            <a:r>
              <a:rPr u="none" spc="-30" dirty="0"/>
              <a:t>:</a:t>
            </a:r>
            <a:r>
              <a:rPr u="none" spc="-45" dirty="0"/>
              <a:t> </a:t>
            </a:r>
            <a:r>
              <a:rPr u="none" dirty="0"/>
              <a:t>Location</a:t>
            </a:r>
            <a:r>
              <a:rPr u="none" spc="-45" dirty="0"/>
              <a:t> </a:t>
            </a:r>
            <a:r>
              <a:rPr u="none" dirty="0"/>
              <a:t>of</a:t>
            </a:r>
            <a:r>
              <a:rPr u="none" spc="-45" dirty="0"/>
              <a:t> </a:t>
            </a:r>
            <a:r>
              <a:rPr u="none" dirty="0"/>
              <a:t>the</a:t>
            </a:r>
            <a:r>
              <a:rPr u="none" spc="-45" dirty="0"/>
              <a:t> </a:t>
            </a:r>
            <a:r>
              <a:rPr u="none" spc="-20" dirty="0"/>
              <a:t>user </a:t>
            </a:r>
            <a:r>
              <a:rPr u="heavy" spc="-75" dirty="0">
                <a:uFill>
                  <a:solidFill>
                    <a:srgbClr val="124F5B"/>
                  </a:solidFill>
                </a:uFill>
              </a:rPr>
              <a:t>Age</a:t>
            </a:r>
            <a:r>
              <a:rPr u="none" spc="-75" dirty="0"/>
              <a:t>:</a:t>
            </a:r>
            <a:r>
              <a:rPr u="none" spc="-90" dirty="0"/>
              <a:t> </a:t>
            </a:r>
            <a:r>
              <a:rPr u="none" dirty="0"/>
              <a:t>Age</a:t>
            </a:r>
            <a:r>
              <a:rPr u="none" spc="-75" dirty="0"/>
              <a:t> </a:t>
            </a:r>
            <a:r>
              <a:rPr u="none" dirty="0"/>
              <a:t>of</a:t>
            </a:r>
            <a:r>
              <a:rPr u="none" spc="-80" dirty="0"/>
              <a:t> </a:t>
            </a:r>
            <a:r>
              <a:rPr u="none" dirty="0"/>
              <a:t>the</a:t>
            </a:r>
            <a:r>
              <a:rPr u="none" spc="-75" dirty="0"/>
              <a:t> </a:t>
            </a:r>
            <a:r>
              <a:rPr u="none" spc="-20" dirty="0"/>
              <a:t>user</a:t>
            </a: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1800" b="1" u="sng" spc="-10" dirty="0">
                <a:uFill>
                  <a:solidFill>
                    <a:srgbClr val="124F5B"/>
                  </a:solidFill>
                </a:uFill>
                <a:latin typeface="Verdana"/>
                <a:cs typeface="Verdana"/>
              </a:rPr>
              <a:t>Books</a:t>
            </a:r>
            <a:r>
              <a:rPr lang="en-US" sz="1800" b="1" u="sng" spc="-10" dirty="0">
                <a:uFill>
                  <a:solidFill>
                    <a:srgbClr val="124F5B"/>
                  </a:solidFill>
                </a:uFill>
                <a:latin typeface="Verdana"/>
                <a:cs typeface="Verdana"/>
              </a:rPr>
              <a:t>.csv</a:t>
            </a:r>
            <a:endParaRPr sz="1800" u="sng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720"/>
              </a:spcBef>
            </a:pPr>
            <a:r>
              <a:rPr u="heavy" spc="-110" dirty="0">
                <a:uFill>
                  <a:solidFill>
                    <a:srgbClr val="124F5B"/>
                  </a:solidFill>
                </a:uFill>
              </a:rPr>
              <a:t>ISBN</a:t>
            </a:r>
            <a:r>
              <a:rPr u="none" spc="-110" dirty="0"/>
              <a:t>:</a:t>
            </a:r>
            <a:r>
              <a:rPr u="none" spc="-60" dirty="0"/>
              <a:t> </a:t>
            </a:r>
            <a:r>
              <a:rPr u="none" dirty="0"/>
              <a:t>The</a:t>
            </a:r>
            <a:r>
              <a:rPr u="none" spc="-55" dirty="0"/>
              <a:t> </a:t>
            </a:r>
            <a:r>
              <a:rPr u="none" spc="-10" dirty="0"/>
              <a:t>International</a:t>
            </a:r>
            <a:r>
              <a:rPr u="none" spc="-55" dirty="0"/>
              <a:t> </a:t>
            </a:r>
            <a:r>
              <a:rPr u="none" spc="-10" dirty="0"/>
              <a:t>Standard</a:t>
            </a:r>
            <a:r>
              <a:rPr u="none" spc="-60" dirty="0"/>
              <a:t> </a:t>
            </a:r>
            <a:r>
              <a:rPr u="none" dirty="0"/>
              <a:t>Book</a:t>
            </a:r>
            <a:r>
              <a:rPr u="none" spc="-55" dirty="0"/>
              <a:t> </a:t>
            </a:r>
            <a:r>
              <a:rPr u="none" spc="50" dirty="0"/>
              <a:t>Number</a:t>
            </a:r>
            <a:r>
              <a:rPr u="none" spc="-55" dirty="0"/>
              <a:t> </a:t>
            </a:r>
            <a:r>
              <a:rPr u="none" spc="-45" dirty="0"/>
              <a:t>is</a:t>
            </a:r>
            <a:r>
              <a:rPr u="none" spc="-60" dirty="0"/>
              <a:t> </a:t>
            </a:r>
            <a:r>
              <a:rPr u="none" spc="-25" dirty="0"/>
              <a:t>a</a:t>
            </a:r>
            <a:r>
              <a:rPr u="none" spc="-55" dirty="0"/>
              <a:t> </a:t>
            </a:r>
            <a:r>
              <a:rPr u="none" dirty="0"/>
              <a:t>unique</a:t>
            </a:r>
            <a:r>
              <a:rPr u="none" spc="-55" dirty="0"/>
              <a:t> </a:t>
            </a:r>
            <a:r>
              <a:rPr u="none" dirty="0"/>
              <a:t>numeric</a:t>
            </a:r>
            <a:r>
              <a:rPr u="none" spc="-60" dirty="0"/>
              <a:t> </a:t>
            </a:r>
            <a:r>
              <a:rPr u="none" spc="-10" dirty="0"/>
              <a:t>Identiﬁer </a:t>
            </a:r>
            <a:r>
              <a:rPr u="heavy" spc="-10" dirty="0">
                <a:uFill>
                  <a:solidFill>
                    <a:srgbClr val="124F5B"/>
                  </a:solidFill>
                </a:uFill>
              </a:rPr>
              <a:t>Book-</a:t>
            </a:r>
            <a:r>
              <a:rPr u="heavy" spc="-85" dirty="0">
                <a:uFill>
                  <a:solidFill>
                    <a:srgbClr val="124F5B"/>
                  </a:solidFill>
                </a:uFill>
              </a:rPr>
              <a:t>Title</a:t>
            </a:r>
            <a:r>
              <a:rPr u="none" spc="-85" dirty="0"/>
              <a:t>:</a:t>
            </a:r>
            <a:r>
              <a:rPr u="none" spc="-70" dirty="0"/>
              <a:t> </a:t>
            </a:r>
            <a:r>
              <a:rPr u="none" spc="-20" dirty="0"/>
              <a:t>Title</a:t>
            </a:r>
            <a:r>
              <a:rPr u="none" spc="-70" dirty="0"/>
              <a:t> </a:t>
            </a:r>
            <a:r>
              <a:rPr u="none" dirty="0"/>
              <a:t>of</a:t>
            </a:r>
            <a:r>
              <a:rPr u="none" spc="-65" dirty="0"/>
              <a:t> </a:t>
            </a:r>
            <a:r>
              <a:rPr u="none" dirty="0"/>
              <a:t>Book</a:t>
            </a:r>
            <a:r>
              <a:rPr u="none" spc="-70" dirty="0"/>
              <a:t> </a:t>
            </a:r>
            <a:r>
              <a:rPr u="none" dirty="0"/>
              <a:t>corresponding</a:t>
            </a:r>
            <a:r>
              <a:rPr u="none" spc="-65" dirty="0"/>
              <a:t> </a:t>
            </a:r>
            <a:r>
              <a:rPr u="none" dirty="0"/>
              <a:t>to</a:t>
            </a:r>
            <a:r>
              <a:rPr u="none" spc="-70" dirty="0"/>
              <a:t> </a:t>
            </a:r>
            <a:r>
              <a:rPr u="none" dirty="0"/>
              <a:t>an</a:t>
            </a:r>
            <a:r>
              <a:rPr u="none" spc="-70" dirty="0"/>
              <a:t> </a:t>
            </a:r>
            <a:r>
              <a:rPr u="none" spc="-20" dirty="0"/>
              <a:t>ISBN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u="heavy" spc="-10" dirty="0">
                <a:uFill>
                  <a:solidFill>
                    <a:srgbClr val="124F5B"/>
                  </a:solidFill>
                </a:uFill>
              </a:rPr>
              <a:t>Book-</a:t>
            </a:r>
            <a:r>
              <a:rPr u="heavy" spc="-40" dirty="0">
                <a:uFill>
                  <a:solidFill>
                    <a:srgbClr val="124F5B"/>
                  </a:solidFill>
                </a:uFill>
              </a:rPr>
              <a:t>Author</a:t>
            </a:r>
            <a:r>
              <a:rPr u="none" spc="-40" dirty="0"/>
              <a:t>:</a:t>
            </a:r>
            <a:r>
              <a:rPr u="none" spc="-65" dirty="0"/>
              <a:t> </a:t>
            </a:r>
            <a:r>
              <a:rPr u="none" dirty="0"/>
              <a:t>Author</a:t>
            </a:r>
            <a:r>
              <a:rPr u="none" spc="-60" dirty="0"/>
              <a:t> </a:t>
            </a:r>
            <a:r>
              <a:rPr u="none" dirty="0"/>
              <a:t>of</a:t>
            </a:r>
            <a:r>
              <a:rPr u="none" spc="-65" dirty="0"/>
              <a:t> </a:t>
            </a:r>
            <a:r>
              <a:rPr u="none" dirty="0"/>
              <a:t>the</a:t>
            </a:r>
            <a:r>
              <a:rPr u="none" spc="-60" dirty="0"/>
              <a:t> </a:t>
            </a:r>
            <a:r>
              <a:rPr u="none" spc="-20" dirty="0"/>
              <a:t>book</a:t>
            </a:r>
          </a:p>
          <a:p>
            <a:pPr marL="12700" marR="2677795">
              <a:lnSpc>
                <a:spcPct val="114999"/>
              </a:lnSpc>
            </a:pPr>
            <a:r>
              <a:rPr u="heavy" spc="-65" dirty="0">
                <a:uFill>
                  <a:solidFill>
                    <a:srgbClr val="124F5B"/>
                  </a:solidFill>
                </a:uFill>
              </a:rPr>
              <a:t>Year-</a:t>
            </a:r>
            <a:r>
              <a:rPr u="heavy" dirty="0">
                <a:uFill>
                  <a:solidFill>
                    <a:srgbClr val="124F5B"/>
                  </a:solidFill>
                </a:uFill>
              </a:rPr>
              <a:t>Of-</a:t>
            </a:r>
            <a:r>
              <a:rPr u="heavy" spc="-20" dirty="0">
                <a:uFill>
                  <a:solidFill>
                    <a:srgbClr val="124F5B"/>
                  </a:solidFill>
                </a:uFill>
              </a:rPr>
              <a:t>Publication</a:t>
            </a:r>
            <a:r>
              <a:rPr u="none" spc="-20" dirty="0"/>
              <a:t>: </a:t>
            </a:r>
            <a:r>
              <a:rPr u="none" spc="-45" dirty="0"/>
              <a:t>Year</a:t>
            </a:r>
            <a:r>
              <a:rPr u="none" spc="-15" dirty="0"/>
              <a:t> </a:t>
            </a:r>
            <a:r>
              <a:rPr u="none" dirty="0"/>
              <a:t>of</a:t>
            </a:r>
            <a:r>
              <a:rPr u="none" spc="-20" dirty="0"/>
              <a:t> </a:t>
            </a:r>
            <a:r>
              <a:rPr u="none" dirty="0"/>
              <a:t>Publication</a:t>
            </a:r>
            <a:r>
              <a:rPr u="none" spc="-15" dirty="0"/>
              <a:t> </a:t>
            </a:r>
            <a:r>
              <a:rPr u="none" dirty="0"/>
              <a:t>of</a:t>
            </a:r>
            <a:r>
              <a:rPr u="none" spc="-20" dirty="0"/>
              <a:t> </a:t>
            </a:r>
            <a:r>
              <a:rPr u="none" dirty="0"/>
              <a:t>the</a:t>
            </a:r>
            <a:r>
              <a:rPr u="none" spc="-15" dirty="0"/>
              <a:t> </a:t>
            </a:r>
            <a:r>
              <a:rPr u="none" spc="-20" dirty="0"/>
              <a:t>book </a:t>
            </a:r>
            <a:r>
              <a:rPr u="heavy" spc="-20" dirty="0">
                <a:uFill>
                  <a:solidFill>
                    <a:srgbClr val="124F5B"/>
                  </a:solidFill>
                </a:uFill>
              </a:rPr>
              <a:t>Publisher</a:t>
            </a:r>
            <a:r>
              <a:rPr u="none" spc="-20" dirty="0"/>
              <a:t>:</a:t>
            </a:r>
            <a:r>
              <a:rPr u="none" spc="-25" dirty="0"/>
              <a:t> </a:t>
            </a:r>
            <a:r>
              <a:rPr u="none" dirty="0"/>
              <a:t>Publisher</a:t>
            </a:r>
            <a:r>
              <a:rPr u="none" spc="-20" dirty="0"/>
              <a:t> </a:t>
            </a:r>
            <a:r>
              <a:rPr u="none" dirty="0"/>
              <a:t>of</a:t>
            </a:r>
            <a:r>
              <a:rPr u="none" spc="-20" dirty="0"/>
              <a:t> </a:t>
            </a:r>
            <a:r>
              <a:rPr u="none" dirty="0"/>
              <a:t>the</a:t>
            </a:r>
            <a:r>
              <a:rPr u="none" spc="-25" dirty="0"/>
              <a:t> </a:t>
            </a:r>
            <a:r>
              <a:rPr u="none" spc="-20" dirty="0"/>
              <a:t>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4" y="326533"/>
            <a:ext cx="4341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Data</a:t>
            </a:r>
            <a:r>
              <a:rPr spc="-140" dirty="0"/>
              <a:t> Overview </a:t>
            </a:r>
            <a:endParaRPr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8774" y="1103013"/>
            <a:ext cx="7910195" cy="2531716"/>
          </a:xfrm>
          <a:prstGeom prst="rect">
            <a:avLst/>
          </a:prstGeom>
        </p:spPr>
        <p:txBody>
          <a:bodyPr vert="horz" wrap="square" lIns="0" tIns="157731" rIns="0" bIns="0" rtlCol="0">
            <a:spAutoFit/>
          </a:bodyPr>
          <a:lstStyle/>
          <a:p>
            <a:pPr marL="12700" marR="286512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uFill>
                  <a:solidFill>
                    <a:srgbClr val="124F5B"/>
                  </a:solidFill>
                </a:uFill>
              </a:rPr>
              <a:t>Image-</a:t>
            </a:r>
            <a:r>
              <a:rPr u="heavy" spc="-40" dirty="0">
                <a:uFill>
                  <a:solidFill>
                    <a:srgbClr val="124F5B"/>
                  </a:solidFill>
                </a:uFill>
              </a:rPr>
              <a:t>URL-</a:t>
            </a:r>
            <a:r>
              <a:rPr u="heavy" spc="-260" dirty="0">
                <a:uFill>
                  <a:solidFill>
                    <a:srgbClr val="124F5B"/>
                  </a:solidFill>
                </a:uFill>
              </a:rPr>
              <a:t>S</a:t>
            </a:r>
            <a:r>
              <a:rPr u="none" spc="-260" dirty="0"/>
              <a:t>:</a:t>
            </a:r>
            <a:r>
              <a:rPr u="none" spc="-105" dirty="0"/>
              <a:t> </a:t>
            </a:r>
            <a:r>
              <a:rPr u="none" spc="-10" dirty="0"/>
              <a:t>Small</a:t>
            </a:r>
            <a:r>
              <a:rPr u="none" spc="-100" dirty="0"/>
              <a:t> </a:t>
            </a:r>
            <a:r>
              <a:rPr u="none" spc="-30" dirty="0"/>
              <a:t>cover</a:t>
            </a:r>
            <a:r>
              <a:rPr u="none" spc="-100" dirty="0"/>
              <a:t> </a:t>
            </a:r>
            <a:r>
              <a:rPr u="none" dirty="0"/>
              <a:t>image</a:t>
            </a:r>
            <a:r>
              <a:rPr u="none" spc="-100" dirty="0"/>
              <a:t> </a:t>
            </a:r>
            <a:r>
              <a:rPr u="none" spc="-10" dirty="0"/>
              <a:t>url</a:t>
            </a:r>
            <a:r>
              <a:rPr u="none" spc="-105" dirty="0"/>
              <a:t> </a:t>
            </a:r>
            <a:r>
              <a:rPr u="none" dirty="0"/>
              <a:t>to</a:t>
            </a:r>
            <a:r>
              <a:rPr u="none" spc="-100" dirty="0"/>
              <a:t> </a:t>
            </a:r>
            <a:r>
              <a:rPr u="none" spc="-25" dirty="0"/>
              <a:t>a</a:t>
            </a:r>
            <a:r>
              <a:rPr u="none" spc="-100" dirty="0"/>
              <a:t> </a:t>
            </a:r>
            <a:r>
              <a:rPr u="none" spc="-20" dirty="0"/>
              <a:t>book </a:t>
            </a:r>
            <a:r>
              <a:rPr u="heavy" dirty="0">
                <a:uFill>
                  <a:solidFill>
                    <a:srgbClr val="124F5B"/>
                  </a:solidFill>
                </a:uFill>
              </a:rPr>
              <a:t>Image-URL-</a:t>
            </a:r>
            <a:r>
              <a:rPr u="heavy" spc="-185" dirty="0">
                <a:uFill>
                  <a:solidFill>
                    <a:srgbClr val="124F5B"/>
                  </a:solidFill>
                </a:uFill>
              </a:rPr>
              <a:t>M</a:t>
            </a:r>
            <a:r>
              <a:rPr u="none" spc="-185" dirty="0"/>
              <a:t>:</a:t>
            </a:r>
            <a:r>
              <a:rPr u="none" spc="-100" dirty="0"/>
              <a:t> </a:t>
            </a:r>
            <a:r>
              <a:rPr u="none" spc="70" dirty="0"/>
              <a:t>Medium</a:t>
            </a:r>
            <a:r>
              <a:rPr u="none" spc="-95" dirty="0"/>
              <a:t> </a:t>
            </a:r>
            <a:r>
              <a:rPr u="none" spc="-30" dirty="0"/>
              <a:t>cover</a:t>
            </a:r>
            <a:r>
              <a:rPr u="none" spc="-95" dirty="0"/>
              <a:t> </a:t>
            </a:r>
            <a:r>
              <a:rPr u="none" dirty="0"/>
              <a:t>image</a:t>
            </a:r>
            <a:r>
              <a:rPr u="none" spc="-95" dirty="0"/>
              <a:t> </a:t>
            </a:r>
            <a:r>
              <a:rPr u="none" spc="-10" dirty="0"/>
              <a:t>url</a:t>
            </a:r>
            <a:r>
              <a:rPr u="none" spc="-95" dirty="0"/>
              <a:t> </a:t>
            </a:r>
            <a:r>
              <a:rPr u="none" dirty="0"/>
              <a:t>to</a:t>
            </a:r>
            <a:r>
              <a:rPr u="none" spc="-100" dirty="0"/>
              <a:t> </a:t>
            </a:r>
            <a:r>
              <a:rPr u="none" spc="-25" dirty="0"/>
              <a:t>a</a:t>
            </a:r>
            <a:r>
              <a:rPr u="none" spc="-95" dirty="0"/>
              <a:t> </a:t>
            </a:r>
            <a:r>
              <a:rPr u="none" spc="-20" dirty="0"/>
              <a:t>book </a:t>
            </a:r>
            <a:r>
              <a:rPr u="heavy" dirty="0">
                <a:uFill>
                  <a:solidFill>
                    <a:srgbClr val="124F5B"/>
                  </a:solidFill>
                </a:uFill>
              </a:rPr>
              <a:t>Image-</a:t>
            </a:r>
            <a:r>
              <a:rPr u="heavy" spc="-10" dirty="0">
                <a:uFill>
                  <a:solidFill>
                    <a:srgbClr val="124F5B"/>
                  </a:solidFill>
                </a:uFill>
              </a:rPr>
              <a:t>URL-</a:t>
            </a:r>
            <a:r>
              <a:rPr u="heavy" spc="-225" dirty="0">
                <a:uFill>
                  <a:solidFill>
                    <a:srgbClr val="124F5B"/>
                  </a:solidFill>
                </a:uFill>
              </a:rPr>
              <a:t>L</a:t>
            </a:r>
            <a:r>
              <a:rPr u="none" spc="-225" dirty="0"/>
              <a:t>:</a:t>
            </a:r>
            <a:r>
              <a:rPr u="none" spc="-95" dirty="0"/>
              <a:t> </a:t>
            </a:r>
            <a:r>
              <a:rPr u="none" dirty="0"/>
              <a:t>Large</a:t>
            </a:r>
            <a:r>
              <a:rPr u="none" spc="-95" dirty="0"/>
              <a:t> </a:t>
            </a:r>
            <a:r>
              <a:rPr u="none" spc="-30" dirty="0"/>
              <a:t>cover</a:t>
            </a:r>
            <a:r>
              <a:rPr u="none" spc="-90" dirty="0"/>
              <a:t> </a:t>
            </a:r>
            <a:r>
              <a:rPr u="none" dirty="0"/>
              <a:t>image</a:t>
            </a:r>
            <a:r>
              <a:rPr u="none" spc="-95" dirty="0"/>
              <a:t> </a:t>
            </a:r>
            <a:r>
              <a:rPr u="none" spc="-10" dirty="0"/>
              <a:t>url</a:t>
            </a:r>
            <a:r>
              <a:rPr u="none" spc="-90" dirty="0"/>
              <a:t> </a:t>
            </a:r>
            <a:r>
              <a:rPr u="none" dirty="0"/>
              <a:t>to</a:t>
            </a:r>
            <a:r>
              <a:rPr u="none" spc="-95" dirty="0"/>
              <a:t> </a:t>
            </a:r>
            <a:r>
              <a:rPr u="none" spc="-25" dirty="0"/>
              <a:t>a</a:t>
            </a:r>
            <a:r>
              <a:rPr u="none" spc="-90" dirty="0"/>
              <a:t> </a:t>
            </a:r>
            <a:r>
              <a:rPr u="none" spc="-20" dirty="0"/>
              <a:t>book</a:t>
            </a: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1800" b="1" u="sng" spc="-10" dirty="0">
                <a:uFill>
                  <a:solidFill>
                    <a:srgbClr val="124F5B"/>
                  </a:solidFill>
                </a:uFill>
                <a:latin typeface="Verdana"/>
                <a:cs typeface="Verdana"/>
              </a:rPr>
              <a:t>Ratings</a:t>
            </a:r>
            <a:r>
              <a:rPr lang="en-US" sz="1800" b="1" u="sng" spc="-10" dirty="0">
                <a:uFill>
                  <a:solidFill>
                    <a:srgbClr val="124F5B"/>
                  </a:solidFill>
                </a:uFill>
                <a:latin typeface="Verdana"/>
                <a:cs typeface="Verdana"/>
              </a:rPr>
              <a:t>.csv</a:t>
            </a:r>
            <a:endParaRPr sz="1800" u="sng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u="heavy" spc="-25" dirty="0">
                <a:uFill>
                  <a:solidFill>
                    <a:srgbClr val="124F5B"/>
                  </a:solidFill>
                </a:uFill>
              </a:rPr>
              <a:t>User-</a:t>
            </a:r>
            <a:r>
              <a:rPr u="heavy" spc="-195" dirty="0">
                <a:uFill>
                  <a:solidFill>
                    <a:srgbClr val="124F5B"/>
                  </a:solidFill>
                </a:uFill>
              </a:rPr>
              <a:t>ID</a:t>
            </a:r>
            <a:r>
              <a:rPr u="none" spc="-195" dirty="0"/>
              <a:t>:</a:t>
            </a:r>
            <a:r>
              <a:rPr u="none" spc="-65" dirty="0"/>
              <a:t> </a:t>
            </a:r>
            <a:r>
              <a:rPr u="none" dirty="0"/>
              <a:t>Unique</a:t>
            </a:r>
            <a:r>
              <a:rPr u="none" spc="-60" dirty="0"/>
              <a:t> </a:t>
            </a:r>
            <a:r>
              <a:rPr u="none" spc="-65" dirty="0"/>
              <a:t>ID</a:t>
            </a:r>
            <a:r>
              <a:rPr u="none" spc="-60" dirty="0"/>
              <a:t> </a:t>
            </a:r>
            <a:r>
              <a:rPr u="none" dirty="0"/>
              <a:t>of</a:t>
            </a:r>
            <a:r>
              <a:rPr u="none" spc="-65" dirty="0"/>
              <a:t> </a:t>
            </a:r>
            <a:r>
              <a:rPr u="none" dirty="0"/>
              <a:t>each</a:t>
            </a:r>
            <a:r>
              <a:rPr u="none" spc="-60" dirty="0"/>
              <a:t> </a:t>
            </a:r>
            <a:r>
              <a:rPr u="none" spc="-20" dirty="0"/>
              <a:t>user</a:t>
            </a:r>
          </a:p>
          <a:p>
            <a:pPr marL="12700" marR="5080">
              <a:lnSpc>
                <a:spcPct val="100000"/>
              </a:lnSpc>
            </a:pPr>
            <a:r>
              <a:rPr u="heavy" spc="-110" dirty="0">
                <a:uFill>
                  <a:solidFill>
                    <a:srgbClr val="124F5B"/>
                  </a:solidFill>
                </a:uFill>
              </a:rPr>
              <a:t>ISBN</a:t>
            </a:r>
            <a:r>
              <a:rPr u="none" spc="-110" dirty="0"/>
              <a:t>:</a:t>
            </a:r>
            <a:r>
              <a:rPr u="none" spc="-60" dirty="0"/>
              <a:t> </a:t>
            </a:r>
            <a:r>
              <a:rPr u="none" dirty="0"/>
              <a:t>The</a:t>
            </a:r>
            <a:r>
              <a:rPr u="none" spc="-55" dirty="0"/>
              <a:t> </a:t>
            </a:r>
            <a:r>
              <a:rPr u="none" spc="-10" dirty="0"/>
              <a:t>International</a:t>
            </a:r>
            <a:r>
              <a:rPr u="none" spc="-55" dirty="0"/>
              <a:t> </a:t>
            </a:r>
            <a:r>
              <a:rPr u="none" spc="-10" dirty="0"/>
              <a:t>Standard</a:t>
            </a:r>
            <a:r>
              <a:rPr u="none" spc="-60" dirty="0"/>
              <a:t> </a:t>
            </a:r>
            <a:r>
              <a:rPr u="none" dirty="0"/>
              <a:t>Book</a:t>
            </a:r>
            <a:r>
              <a:rPr u="none" spc="-55" dirty="0"/>
              <a:t> </a:t>
            </a:r>
            <a:r>
              <a:rPr u="none" spc="50" dirty="0"/>
              <a:t>Number</a:t>
            </a:r>
            <a:r>
              <a:rPr u="none" spc="-55" dirty="0"/>
              <a:t> </a:t>
            </a:r>
            <a:r>
              <a:rPr u="none" spc="-45" dirty="0"/>
              <a:t>is</a:t>
            </a:r>
            <a:r>
              <a:rPr u="none" spc="-60" dirty="0"/>
              <a:t> </a:t>
            </a:r>
            <a:r>
              <a:rPr u="none" spc="-25" dirty="0"/>
              <a:t>a</a:t>
            </a:r>
            <a:r>
              <a:rPr u="none" spc="-55" dirty="0"/>
              <a:t> </a:t>
            </a:r>
            <a:r>
              <a:rPr u="none" dirty="0"/>
              <a:t>unique</a:t>
            </a:r>
            <a:r>
              <a:rPr u="none" spc="-55" dirty="0"/>
              <a:t> </a:t>
            </a:r>
            <a:r>
              <a:rPr u="none" dirty="0"/>
              <a:t>numeric</a:t>
            </a:r>
            <a:r>
              <a:rPr u="none" spc="-60" dirty="0"/>
              <a:t> </a:t>
            </a:r>
            <a:r>
              <a:rPr u="none" spc="-10" dirty="0"/>
              <a:t>Identiﬁer </a:t>
            </a:r>
            <a:r>
              <a:rPr u="heavy" dirty="0">
                <a:uFill>
                  <a:solidFill>
                    <a:srgbClr val="124F5B"/>
                  </a:solidFill>
                </a:uFill>
              </a:rPr>
              <a:t>Book-</a:t>
            </a:r>
            <a:r>
              <a:rPr u="heavy" spc="-50" dirty="0">
                <a:uFill>
                  <a:solidFill>
                    <a:srgbClr val="124F5B"/>
                  </a:solidFill>
                </a:uFill>
              </a:rPr>
              <a:t>Rating</a:t>
            </a:r>
            <a:r>
              <a:rPr u="none" spc="-50" dirty="0"/>
              <a:t>:</a:t>
            </a:r>
            <a:r>
              <a:rPr u="none" spc="-80" dirty="0"/>
              <a:t> </a:t>
            </a:r>
            <a:r>
              <a:rPr u="none" dirty="0"/>
              <a:t>Book-Rating</a:t>
            </a:r>
            <a:r>
              <a:rPr u="none" spc="-75" dirty="0"/>
              <a:t> </a:t>
            </a:r>
            <a:r>
              <a:rPr u="none" spc="-35" dirty="0"/>
              <a:t>are</a:t>
            </a:r>
            <a:r>
              <a:rPr u="none" spc="-75" dirty="0"/>
              <a:t> </a:t>
            </a:r>
            <a:r>
              <a:rPr u="none" dirty="0"/>
              <a:t>either</a:t>
            </a:r>
            <a:r>
              <a:rPr u="none" spc="-75" dirty="0"/>
              <a:t> </a:t>
            </a:r>
            <a:r>
              <a:rPr u="none" spc="-30" dirty="0"/>
              <a:t>explicit,</a:t>
            </a:r>
            <a:r>
              <a:rPr u="none" spc="-75" dirty="0"/>
              <a:t> </a:t>
            </a:r>
            <a:r>
              <a:rPr u="none" spc="-20" dirty="0"/>
              <a:t>expressed</a:t>
            </a:r>
            <a:r>
              <a:rPr u="none" spc="-75" dirty="0"/>
              <a:t> </a:t>
            </a:r>
            <a:r>
              <a:rPr u="none" dirty="0"/>
              <a:t>on</a:t>
            </a:r>
            <a:r>
              <a:rPr u="none" spc="-75" dirty="0"/>
              <a:t> </a:t>
            </a:r>
            <a:r>
              <a:rPr u="none" spc="-25" dirty="0"/>
              <a:t>a</a:t>
            </a:r>
            <a:r>
              <a:rPr u="none" spc="-75" dirty="0"/>
              <a:t> </a:t>
            </a:r>
            <a:r>
              <a:rPr u="none" spc="-10" dirty="0"/>
              <a:t>scale</a:t>
            </a:r>
            <a:r>
              <a:rPr u="none" spc="-75" dirty="0"/>
              <a:t> </a:t>
            </a:r>
            <a:r>
              <a:rPr u="none" dirty="0"/>
              <a:t>from</a:t>
            </a:r>
            <a:r>
              <a:rPr u="none" spc="-75" dirty="0"/>
              <a:t> </a:t>
            </a:r>
            <a:r>
              <a:rPr u="none" spc="-295" dirty="0"/>
              <a:t>1-</a:t>
            </a:r>
            <a:r>
              <a:rPr u="none" spc="-25" dirty="0"/>
              <a:t>10 </a:t>
            </a:r>
            <a:r>
              <a:rPr u="none" spc="-10" dirty="0"/>
              <a:t>(higher</a:t>
            </a:r>
            <a:r>
              <a:rPr u="none" spc="-50" dirty="0"/>
              <a:t> </a:t>
            </a:r>
            <a:r>
              <a:rPr u="none" spc="-35" dirty="0"/>
              <a:t>values</a:t>
            </a:r>
            <a:r>
              <a:rPr u="none" spc="-50" dirty="0"/>
              <a:t> </a:t>
            </a:r>
            <a:r>
              <a:rPr u="none" dirty="0"/>
              <a:t>denoting</a:t>
            </a:r>
            <a:r>
              <a:rPr u="none" spc="-50" dirty="0"/>
              <a:t> </a:t>
            </a:r>
            <a:r>
              <a:rPr u="none" dirty="0"/>
              <a:t>higher</a:t>
            </a:r>
            <a:r>
              <a:rPr u="none" spc="-45" dirty="0"/>
              <a:t> </a:t>
            </a:r>
            <a:r>
              <a:rPr u="none" spc="-30" dirty="0"/>
              <a:t>appreciation),</a:t>
            </a:r>
            <a:r>
              <a:rPr u="none" spc="-50" dirty="0"/>
              <a:t> </a:t>
            </a:r>
            <a:r>
              <a:rPr u="none" spc="-25" dirty="0"/>
              <a:t>or</a:t>
            </a:r>
            <a:r>
              <a:rPr u="none" spc="-50" dirty="0"/>
              <a:t> </a:t>
            </a:r>
            <a:r>
              <a:rPr u="none" spc="-10" dirty="0"/>
              <a:t>implicit,</a:t>
            </a:r>
            <a:r>
              <a:rPr u="none" spc="-45" dirty="0"/>
              <a:t> </a:t>
            </a:r>
            <a:r>
              <a:rPr u="none" spc="-20" dirty="0"/>
              <a:t>expressed</a:t>
            </a:r>
            <a:r>
              <a:rPr u="none" spc="-50" dirty="0"/>
              <a:t> </a:t>
            </a:r>
            <a:r>
              <a:rPr u="none" spc="-25" dirty="0"/>
              <a:t>by</a:t>
            </a:r>
            <a:r>
              <a:rPr u="none" spc="-50" dirty="0"/>
              <a:t> </a:t>
            </a:r>
            <a:r>
              <a:rPr u="none" spc="-25" dirty="0"/>
              <a:t>0.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A5B24-89DA-712F-66A6-AC3129C52EAA}"/>
              </a:ext>
            </a:extLst>
          </p:cNvPr>
          <p:cNvSpPr txBox="1"/>
          <p:nvPr/>
        </p:nvSpPr>
        <p:spPr>
          <a:xfrm>
            <a:off x="381000" y="32913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Tools &amp; Libraries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6F075-2CD6-A5E7-4661-66D04C2FD55C}"/>
              </a:ext>
            </a:extLst>
          </p:cNvPr>
          <p:cNvSpPr txBox="1"/>
          <p:nvPr/>
        </p:nvSpPr>
        <p:spPr>
          <a:xfrm>
            <a:off x="914400" y="188595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Jupyter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8852E-0AE3-4C25-A6F1-38C065AF135F}"/>
              </a:ext>
            </a:extLst>
          </p:cNvPr>
          <p:cNvSpPr txBox="1"/>
          <p:nvPr/>
        </p:nvSpPr>
        <p:spPr>
          <a:xfrm>
            <a:off x="886968" y="1424285"/>
            <a:ext cx="147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59FB3-27A1-22C5-3511-70D249B357FB}"/>
              </a:ext>
            </a:extLst>
          </p:cNvPr>
          <p:cNvSpPr txBox="1"/>
          <p:nvPr/>
        </p:nvSpPr>
        <p:spPr>
          <a:xfrm>
            <a:off x="819912" y="281231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Libraries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95A1C-836D-934D-DAE5-CAC68D68099E}"/>
              </a:ext>
            </a:extLst>
          </p:cNvPr>
          <p:cNvSpPr txBox="1"/>
          <p:nvPr/>
        </p:nvSpPr>
        <p:spPr>
          <a:xfrm>
            <a:off x="914400" y="34861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Numpy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Pandas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Seaborn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Streamlit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B31DFE-6B28-AECC-8E1B-F531B93A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282999"/>
            <a:ext cx="1219306" cy="9937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0203A3-E529-EC3C-A66D-076F9A2D3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248" y="3826057"/>
            <a:ext cx="2475191" cy="987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19D30-FC4D-780F-4C0B-059F39DF1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3635416"/>
            <a:ext cx="1774090" cy="993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B510C-3209-8497-504C-E6DF6267C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140" y="1240323"/>
            <a:ext cx="1066892" cy="1036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E082A2-93F6-A737-DF24-8F4A1F16E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479" y="2866768"/>
            <a:ext cx="1859441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3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Preprocessing</a:t>
            </a:r>
            <a:r>
              <a:rPr spc="-165" dirty="0"/>
              <a:t> </a:t>
            </a:r>
            <a:r>
              <a:rPr spc="-7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774" y="1044342"/>
            <a:ext cx="3832225" cy="368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3919" algn="l"/>
              </a:tabLst>
            </a:pPr>
            <a:r>
              <a:rPr lang="en-US" b="1" spc="-10" dirty="0">
                <a:solidFill>
                  <a:srgbClr val="124F5B"/>
                </a:solidFill>
                <a:uFill>
                  <a:solidFill>
                    <a:srgbClr val="124F5B"/>
                  </a:solidFill>
                </a:uFill>
                <a:latin typeface="Verdana"/>
                <a:cs typeface="Verdana"/>
              </a:rPr>
              <a:t>&gt; </a:t>
            </a:r>
            <a:r>
              <a:rPr lang="en-US" sz="2000" b="1" u="sng" spc="-10" dirty="0">
                <a:solidFill>
                  <a:srgbClr val="124F5B"/>
                </a:solidFill>
                <a:uFill>
                  <a:solidFill>
                    <a:srgbClr val="124F5B"/>
                  </a:solidFill>
                </a:uFill>
                <a:latin typeface="Verdana"/>
                <a:cs typeface="Verdana"/>
              </a:rPr>
              <a:t>Books</a:t>
            </a:r>
            <a:r>
              <a:rPr lang="en-US" sz="2000" b="1" u="none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lang="en-US" sz="2000" b="1" u="none" spc="-50" dirty="0">
                <a:solidFill>
                  <a:srgbClr val="124F5B"/>
                </a:solidFill>
                <a:latin typeface="Verdana"/>
                <a:cs typeface="Verdana"/>
              </a:rPr>
              <a:t>(</a:t>
            </a:r>
            <a:r>
              <a:rPr lang="en-US" sz="2000" b="1" u="none" spc="-50" dirty="0" err="1">
                <a:solidFill>
                  <a:srgbClr val="124F5B"/>
                </a:solidFill>
                <a:latin typeface="Verdana"/>
                <a:cs typeface="Verdana"/>
              </a:rPr>
              <a:t>books_df</a:t>
            </a:r>
            <a:r>
              <a:rPr lang="en-US" sz="2000" b="1" u="none" spc="-50" dirty="0">
                <a:solidFill>
                  <a:srgbClr val="124F5B"/>
                </a:solidFill>
                <a:latin typeface="Verdana"/>
                <a:cs typeface="Verdana"/>
              </a:rPr>
              <a:t>)</a:t>
            </a:r>
            <a:endParaRPr lang="en-US"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800" b="1" spc="-55" dirty="0">
                <a:solidFill>
                  <a:srgbClr val="124F5B"/>
                </a:solidFill>
                <a:latin typeface="Verdana"/>
                <a:cs typeface="Verdana"/>
              </a:rPr>
              <a:t>Replacing</a:t>
            </a:r>
            <a:r>
              <a:rPr lang="en-US" sz="18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800" b="1" spc="-65" dirty="0">
                <a:solidFill>
                  <a:srgbClr val="124F5B"/>
                </a:solidFill>
                <a:latin typeface="Verdana"/>
                <a:cs typeface="Verdana"/>
              </a:rPr>
              <a:t>null</a:t>
            </a:r>
            <a:r>
              <a:rPr lang="en-US" sz="18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800" b="1" spc="-5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lang="en-US" sz="18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800" b="1" spc="-60" dirty="0">
                <a:solidFill>
                  <a:srgbClr val="124F5B"/>
                </a:solidFill>
                <a:latin typeface="Verdana"/>
                <a:cs typeface="Verdana"/>
              </a:rPr>
              <a:t>incorrect</a:t>
            </a:r>
            <a:r>
              <a:rPr lang="en-US" sz="18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800" b="1" spc="-85" dirty="0">
                <a:solidFill>
                  <a:srgbClr val="124F5B"/>
                </a:solidFill>
                <a:latin typeface="Verdana"/>
                <a:cs typeface="Verdana"/>
              </a:rPr>
              <a:t>values</a:t>
            </a:r>
            <a:r>
              <a:rPr lang="en-US" sz="18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800" b="1" spc="-55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lang="en-US" sz="18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800" b="1" spc="-60" dirty="0">
                <a:solidFill>
                  <a:srgbClr val="124F5B"/>
                </a:solidFill>
                <a:latin typeface="Verdana"/>
                <a:cs typeface="Verdana"/>
              </a:rPr>
              <a:t>correct</a:t>
            </a:r>
            <a:r>
              <a:rPr lang="en-US" sz="18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800" b="1" spc="-55" dirty="0">
                <a:solidFill>
                  <a:srgbClr val="124F5B"/>
                </a:solidFill>
                <a:latin typeface="Verdana"/>
                <a:cs typeface="Verdana"/>
              </a:rPr>
              <a:t>values.</a:t>
            </a:r>
            <a:endParaRPr lang="en-US"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6625" algn="l"/>
              </a:tabLst>
            </a:pPr>
            <a:endParaRPr lang="en-US" sz="1800" b="1" u="heavy" spc="-10" dirty="0">
              <a:solidFill>
                <a:srgbClr val="124F5B"/>
              </a:solidFill>
              <a:uFill>
                <a:solidFill>
                  <a:srgbClr val="124F5B"/>
                </a:solidFill>
              </a:u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6625" algn="l"/>
              </a:tabLst>
            </a:pPr>
            <a:r>
              <a:rPr lang="en-US" b="1" spc="-10" dirty="0">
                <a:solidFill>
                  <a:srgbClr val="124F5B"/>
                </a:solidFill>
                <a:uFill>
                  <a:solidFill>
                    <a:srgbClr val="124F5B"/>
                  </a:solidFill>
                </a:uFill>
                <a:latin typeface="Verdana"/>
                <a:cs typeface="Verdana"/>
              </a:rPr>
              <a:t>&gt; </a:t>
            </a:r>
            <a:r>
              <a:rPr lang="en-US" sz="2000" b="1" u="sng" spc="-10" dirty="0">
                <a:solidFill>
                  <a:srgbClr val="124F5B"/>
                </a:solidFill>
                <a:uFill>
                  <a:solidFill>
                    <a:srgbClr val="124F5B"/>
                  </a:solidFill>
                </a:uFill>
                <a:latin typeface="Verdana"/>
                <a:cs typeface="Verdana"/>
              </a:rPr>
              <a:t>Users</a:t>
            </a:r>
            <a:r>
              <a:rPr lang="en-US" sz="2000" b="1" u="none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lang="en-US" sz="2000" b="1" u="none" spc="-65" dirty="0">
                <a:solidFill>
                  <a:srgbClr val="124F5B"/>
                </a:solidFill>
                <a:latin typeface="Verdana"/>
                <a:cs typeface="Verdana"/>
              </a:rPr>
              <a:t>(</a:t>
            </a:r>
            <a:r>
              <a:rPr lang="en-US" sz="2000" b="1" u="none" spc="-65" dirty="0" err="1">
                <a:solidFill>
                  <a:srgbClr val="124F5B"/>
                </a:solidFill>
                <a:latin typeface="Verdana"/>
                <a:cs typeface="Verdana"/>
              </a:rPr>
              <a:t>users_df</a:t>
            </a:r>
            <a:r>
              <a:rPr lang="en-US" sz="2000" b="1" u="none" spc="-65" dirty="0">
                <a:solidFill>
                  <a:srgbClr val="124F5B"/>
                </a:solidFill>
                <a:latin typeface="Verdana"/>
                <a:cs typeface="Verdana"/>
              </a:rPr>
              <a:t>)</a:t>
            </a:r>
            <a:endParaRPr lang="en-US"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lang="en-US" sz="1800" b="1" spc="-55" dirty="0">
                <a:solidFill>
                  <a:srgbClr val="124F5B"/>
                </a:solidFill>
                <a:latin typeface="Verdana"/>
                <a:cs typeface="Verdana"/>
              </a:rPr>
              <a:t>Replacing</a:t>
            </a:r>
            <a:r>
              <a:rPr lang="en-US" sz="18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800" b="1" spc="-65" dirty="0">
                <a:solidFill>
                  <a:srgbClr val="124F5B"/>
                </a:solidFill>
                <a:latin typeface="Verdana"/>
                <a:cs typeface="Verdana"/>
              </a:rPr>
              <a:t>null</a:t>
            </a:r>
            <a:r>
              <a:rPr lang="en-US" sz="18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800" b="1" spc="-5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lang="en-US" sz="18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800" b="1" spc="-60" dirty="0">
                <a:solidFill>
                  <a:srgbClr val="124F5B"/>
                </a:solidFill>
                <a:latin typeface="Verdana"/>
                <a:cs typeface="Verdana"/>
              </a:rPr>
              <a:t>incorrect</a:t>
            </a:r>
            <a:r>
              <a:rPr lang="en-US" sz="18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800" b="1" spc="-65" dirty="0">
                <a:solidFill>
                  <a:srgbClr val="124F5B"/>
                </a:solidFill>
                <a:latin typeface="Verdana"/>
                <a:cs typeface="Verdana"/>
              </a:rPr>
              <a:t>values.</a:t>
            </a:r>
            <a:endParaRPr lang="en-US"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1800" dirty="0">
              <a:latin typeface="Verdana"/>
              <a:cs typeface="Verdana"/>
            </a:endParaRPr>
          </a:p>
          <a:p>
            <a:pPr marL="1104900">
              <a:lnSpc>
                <a:spcPct val="100000"/>
              </a:lnSpc>
            </a:pPr>
            <a:r>
              <a:rPr lang="en-US" sz="1600" b="1" spc="-65" dirty="0">
                <a:solidFill>
                  <a:srgbClr val="124F5B"/>
                </a:solidFill>
                <a:latin typeface="Verdana"/>
                <a:cs typeface="Verdana"/>
              </a:rPr>
              <a:t>Box</a:t>
            </a:r>
            <a:r>
              <a:rPr lang="en-US"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600" b="1" spc="-45" dirty="0">
                <a:solidFill>
                  <a:srgbClr val="124F5B"/>
                </a:solidFill>
                <a:latin typeface="Verdana"/>
                <a:cs typeface="Verdana"/>
              </a:rPr>
              <a:t>plot</a:t>
            </a:r>
            <a:r>
              <a:rPr lang="en-US"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600" b="1" spc="-50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lang="en-US"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600" b="1" spc="-65" dirty="0">
                <a:solidFill>
                  <a:srgbClr val="124F5B"/>
                </a:solidFill>
                <a:latin typeface="Verdana"/>
                <a:cs typeface="Verdana"/>
              </a:rPr>
              <a:t>‘Age’</a:t>
            </a:r>
            <a:r>
              <a:rPr lang="en-US"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600" b="1" spc="-10" dirty="0">
                <a:solidFill>
                  <a:srgbClr val="124F5B"/>
                </a:solidFill>
                <a:latin typeface="Verdana"/>
                <a:cs typeface="Verdana"/>
              </a:rPr>
              <a:t>column</a:t>
            </a:r>
            <a:r>
              <a:rPr lang="en-US" sz="1600" b="1" spc="-10" dirty="0">
                <a:solidFill>
                  <a:srgbClr val="124F5B"/>
                </a:solidFill>
                <a:latin typeface="Times New Roman"/>
                <a:cs typeface="Times New Roman"/>
              </a:rPr>
              <a:t>□</a:t>
            </a:r>
            <a:endParaRPr lang="en-US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6625" algn="l"/>
              </a:tabLst>
            </a:pPr>
            <a:endParaRPr lang="en-US" b="1" spc="-10" dirty="0">
              <a:solidFill>
                <a:srgbClr val="124F5B"/>
              </a:solidFill>
              <a:uFill>
                <a:solidFill>
                  <a:srgbClr val="124F5B"/>
                </a:solidFill>
              </a:uFill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58259" y="1809750"/>
            <a:ext cx="2667794" cy="2046420"/>
            <a:chOff x="4478416" y="1659971"/>
            <a:chExt cx="2667794" cy="2046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416" y="1659971"/>
              <a:ext cx="2667794" cy="2046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5566" y="1698071"/>
              <a:ext cx="2553494" cy="19321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Preprocessing</a:t>
            </a:r>
            <a:r>
              <a:rPr spc="-165" dirty="0"/>
              <a:t> </a:t>
            </a:r>
            <a:r>
              <a:rPr spc="-7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774" y="1044342"/>
            <a:ext cx="7846059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124F5B"/>
                </a:solidFill>
                <a:uFill>
                  <a:solidFill>
                    <a:srgbClr val="124F5B"/>
                  </a:solidFill>
                </a:uFill>
                <a:latin typeface="Verdana"/>
                <a:cs typeface="Verdana"/>
              </a:rPr>
              <a:t>Users</a:t>
            </a:r>
            <a:endParaRPr sz="1800" u="sng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18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Correcting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B"/>
                </a:solidFill>
                <a:latin typeface="Verdana"/>
                <a:cs typeface="Verdana"/>
              </a:rPr>
              <a:t>misspelled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country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names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24F5B"/>
                </a:solidFill>
                <a:latin typeface="Verdana"/>
                <a:cs typeface="Verdana"/>
              </a:rPr>
              <a:t>were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extracted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from</a:t>
            </a:r>
            <a:r>
              <a:rPr sz="1600" b="1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124F5B"/>
                </a:solidFill>
                <a:latin typeface="Verdana"/>
                <a:cs typeface="Verdana"/>
              </a:rPr>
              <a:t>‘Location’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column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1199" y="2462070"/>
            <a:ext cx="8819515" cy="1541145"/>
            <a:chOff x="181199" y="2462070"/>
            <a:chExt cx="8819515" cy="154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199" y="2462070"/>
              <a:ext cx="8819082" cy="15406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349" y="2500169"/>
              <a:ext cx="8704773" cy="14263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Preprocessing</a:t>
            </a:r>
            <a:r>
              <a:rPr spc="-165" dirty="0"/>
              <a:t> </a:t>
            </a:r>
            <a:r>
              <a:rPr spc="-7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774" y="1044342"/>
            <a:ext cx="4161154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75" dirty="0">
                <a:solidFill>
                  <a:srgbClr val="124F5B"/>
                </a:solidFill>
                <a:uFill>
                  <a:solidFill>
                    <a:srgbClr val="124F5B"/>
                  </a:solidFill>
                </a:uFill>
                <a:latin typeface="Verdana"/>
                <a:cs typeface="Verdana"/>
              </a:rPr>
              <a:t>Ratings</a:t>
            </a:r>
            <a:r>
              <a:rPr sz="1800" b="1" u="sng" spc="-105" dirty="0">
                <a:solidFill>
                  <a:srgbClr val="124F5B"/>
                </a:solidFill>
                <a:uFill>
                  <a:solidFill>
                    <a:srgbClr val="124F5B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none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u="none" spc="-60" dirty="0">
                <a:solidFill>
                  <a:srgbClr val="124F5B"/>
                </a:solidFill>
                <a:latin typeface="Verdana"/>
                <a:cs typeface="Verdana"/>
              </a:rPr>
              <a:t>(ratings_df)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1600" b="1" spc="-75" dirty="0">
                <a:solidFill>
                  <a:srgbClr val="124F5B"/>
                </a:solidFill>
                <a:latin typeface="Verdana"/>
                <a:cs typeface="Verdana"/>
              </a:rPr>
              <a:t>Separating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Explicit </a:t>
            </a:r>
            <a:r>
              <a:rPr sz="1600" b="1" spc="-5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124F5B"/>
                </a:solidFill>
                <a:latin typeface="Verdana"/>
                <a:cs typeface="Verdana"/>
              </a:rPr>
              <a:t>implicit</a:t>
            </a:r>
            <a:r>
              <a:rPr sz="16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124F5B"/>
                </a:solidFill>
                <a:latin typeface="Verdana"/>
                <a:cs typeface="Verdana"/>
              </a:rPr>
              <a:t>ratings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7874" y="1996270"/>
            <a:ext cx="8577580" cy="1433195"/>
            <a:chOff x="387874" y="1996270"/>
            <a:chExt cx="8577580" cy="14331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874" y="2629069"/>
              <a:ext cx="8577357" cy="8000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24" y="2667169"/>
              <a:ext cx="8463057" cy="6857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673" y="1996270"/>
              <a:ext cx="7442585" cy="6028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</TotalTime>
  <Words>899</Words>
  <Application>Microsoft Office PowerPoint</Application>
  <PresentationFormat>On-screen Show (16:9)</PresentationFormat>
  <Paragraphs>144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Sitka Heading Semibold</vt:lpstr>
      <vt:lpstr>Times New Roman</vt:lpstr>
      <vt:lpstr>Verdana</vt:lpstr>
      <vt:lpstr>Wingdings</vt:lpstr>
      <vt:lpstr>Office Theme</vt:lpstr>
      <vt:lpstr>PowerPoint Presentation</vt:lpstr>
      <vt:lpstr>Presentation Outline</vt:lpstr>
      <vt:lpstr>Problem Statement</vt:lpstr>
      <vt:lpstr>Data Overview</vt:lpstr>
      <vt:lpstr>Data Overview </vt:lpstr>
      <vt:lpstr>PowerPoint Presentation</vt:lpstr>
      <vt:lpstr>Preprocessing contd.</vt:lpstr>
      <vt:lpstr>Preprocessing contd.</vt:lpstr>
      <vt:lpstr>Preprocessing contd.</vt:lpstr>
      <vt:lpstr>PowerPoint Presentation</vt:lpstr>
      <vt:lpstr>PowerPoint Presentation</vt:lpstr>
      <vt:lpstr>PowerPoint Presentation</vt:lpstr>
      <vt:lpstr>PowerPoint Presentation</vt:lpstr>
      <vt:lpstr>EDA</vt:lpstr>
      <vt:lpstr>EDA</vt:lpstr>
      <vt:lpstr>EDA</vt:lpstr>
      <vt:lpstr>PowerPoint Presentation</vt:lpstr>
      <vt:lpstr>EDA</vt:lpstr>
      <vt:lpstr>Conclusions based on EDA</vt:lpstr>
      <vt:lpstr>Recommender Systems</vt:lpstr>
      <vt:lpstr>Recommender Systems Popularity Based</vt:lpstr>
      <vt:lpstr>Recommender Systems</vt:lpstr>
      <vt:lpstr>PowerPoint Presentation</vt:lpstr>
      <vt:lpstr>Recommender Systems Memory Based CF - KNN (Euclidean distance based)</vt:lpstr>
      <vt:lpstr>Recommender Systems Memory Based CF - KNN (with cosine metric)</vt:lpstr>
      <vt:lpstr>Recommender Systems Popular book recommendations</vt:lpstr>
      <vt:lpstr>Recommender Systems Country based recommendation</vt:lpstr>
      <vt:lpstr>Recommender Systems Weighted average rating</vt:lpstr>
      <vt:lpstr>Recommender Systems Author based book recommendations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system-FINAL.pptx</dc:title>
  <cp:lastModifiedBy>ABHISHEK RANAUT</cp:lastModifiedBy>
  <cp:revision>21</cp:revision>
  <dcterms:created xsi:type="dcterms:W3CDTF">2024-04-02T09:07:15Z</dcterms:created>
  <dcterms:modified xsi:type="dcterms:W3CDTF">2025-01-23T20:27:49Z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2024-04-02T00:00:00Z</vt:filetime>
  </property>
  <property fmtid="{D5CDD505-2E9C-101B-9397-08002B2CF9AE}" pid="4" name="Producer">
    <vt:lpwstr>3-Heights(TM) PDF Security Shell 4.8.25.2 (http://www.pdf-tools.com)</vt:lpwstr>
  </property>
</Properties>
</file>