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92" r:id="rId2"/>
    <p:sldId id="293" r:id="rId3"/>
    <p:sldId id="295" r:id="rId4"/>
    <p:sldId id="296" r:id="rId5"/>
    <p:sldId id="298" r:id="rId6"/>
    <p:sldId id="299"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317" r:id="rId25"/>
    <p:sldId id="268" r:id="rId26"/>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83562" autoAdjust="0"/>
  </p:normalViewPr>
  <p:slideViewPr>
    <p:cSldViewPr>
      <p:cViewPr varScale="1">
        <p:scale>
          <a:sx n="94" d="100"/>
          <a:sy n="94" d="100"/>
        </p:scale>
        <p:origin x="148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9" d="100"/>
          <a:sy n="69" d="100"/>
        </p:scale>
        <p:origin x="-331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EF7689-0399-4F8F-A0D2-DDA7EE84F7A5}" type="datetimeFigureOut">
              <a:rPr lang="bg-BG" smtClean="0"/>
              <a:pPr/>
              <a:t>24.3.2022 г.</a:t>
            </a:fld>
            <a:endParaRPr lang="bg-B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CE48D2-D036-43F3-8904-982C8CF3C2CC}" type="slidenum">
              <a:rPr lang="bg-BG" smtClean="0"/>
              <a:pPr/>
              <a:t>‹#›</a:t>
            </a:fld>
            <a:endParaRPr lang="bg-BG"/>
          </a:p>
        </p:txBody>
      </p:sp>
    </p:spTree>
    <p:extLst>
      <p:ext uri="{BB962C8B-B14F-4D97-AF65-F5344CB8AC3E}">
        <p14:creationId xmlns:p14="http://schemas.microsoft.com/office/powerpoint/2010/main" val="2245426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Здравейте, колеги,</a:t>
            </a:r>
            <a:r>
              <a:rPr lang="bg-BG" baseline="0" dirty="0" smtClean="0"/>
              <a:t> </a:t>
            </a:r>
          </a:p>
          <a:p>
            <a:r>
              <a:rPr lang="bg-BG" baseline="0" dirty="0" smtClean="0"/>
              <a:t>Днес ще ви запозная съвсем накратко с разработения дисертационен труд на тема </a:t>
            </a:r>
          </a:p>
          <a:p>
            <a:r>
              <a:rPr lang="bg-BG" b="1" baseline="0" dirty="0" smtClean="0"/>
              <a:t>Прогнозиране на времеви редове с изкуствени невронни мрежи. </a:t>
            </a:r>
          </a:p>
          <a:p>
            <a:r>
              <a:rPr lang="bg-BG" baseline="0" dirty="0" smtClean="0"/>
              <a:t>С научен ръководител проф. Владимир Монов</a:t>
            </a:r>
            <a:endParaRPr lang="bg-BG" dirty="0"/>
          </a:p>
        </p:txBody>
      </p:sp>
      <p:sp>
        <p:nvSpPr>
          <p:cNvPr id="4" name="Slide Number Placeholder 3"/>
          <p:cNvSpPr>
            <a:spLocks noGrp="1"/>
          </p:cNvSpPr>
          <p:nvPr>
            <p:ph type="sldNum" sz="quarter" idx="10"/>
          </p:nvPr>
        </p:nvSpPr>
        <p:spPr/>
        <p:txBody>
          <a:bodyPr/>
          <a:lstStyle/>
          <a:p>
            <a:fld id="{74CE48D2-D036-43F3-8904-982C8CF3C2CC}" type="slidenum">
              <a:rPr lang="bg-BG" smtClean="0"/>
              <a:pPr/>
              <a:t>1</a:t>
            </a:fld>
            <a:endParaRPr lang="bg-BG"/>
          </a:p>
        </p:txBody>
      </p:sp>
    </p:spTree>
    <p:extLst>
      <p:ext uri="{BB962C8B-B14F-4D97-AF65-F5344CB8AC3E}">
        <p14:creationId xmlns:p14="http://schemas.microsoft.com/office/powerpoint/2010/main" val="2408021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bg-BG" sz="1200" kern="1200" dirty="0" smtClean="0">
                <a:solidFill>
                  <a:schemeClr val="tx1"/>
                </a:solidFill>
                <a:effectLst/>
                <a:latin typeface="+mn-lt"/>
                <a:ea typeface="+mn-ea"/>
                <a:cs typeface="+mn-cs"/>
              </a:rPr>
              <a:t>Изследвани са възможностите за напасване на криви към множество точки с помощта на уравнение за права и ред от синус функции. Постигнатата крива се използва за генериране на прогноза, извън диапазона на известните измерени точки.</a:t>
            </a:r>
          </a:p>
          <a:p>
            <a:endParaRPr lang="bg-BG" dirty="0"/>
          </a:p>
        </p:txBody>
      </p:sp>
      <p:sp>
        <p:nvSpPr>
          <p:cNvPr id="4" name="Slide Number Placeholder 3"/>
          <p:cNvSpPr>
            <a:spLocks noGrp="1"/>
          </p:cNvSpPr>
          <p:nvPr>
            <p:ph type="sldNum" sz="quarter" idx="10"/>
          </p:nvPr>
        </p:nvSpPr>
        <p:spPr/>
        <p:txBody>
          <a:bodyPr/>
          <a:lstStyle/>
          <a:p>
            <a:fld id="{74CE48D2-D036-43F3-8904-982C8CF3C2CC}" type="slidenum">
              <a:rPr lang="bg-BG" smtClean="0"/>
              <a:pPr/>
              <a:t>10</a:t>
            </a:fld>
            <a:endParaRPr lang="bg-BG"/>
          </a:p>
        </p:txBody>
      </p:sp>
    </p:spTree>
    <p:extLst>
      <p:ext uri="{BB962C8B-B14F-4D97-AF65-F5344CB8AC3E}">
        <p14:creationId xmlns:p14="http://schemas.microsoft.com/office/powerpoint/2010/main" val="3421106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sz="1200" kern="1200" dirty="0" smtClean="0">
                <a:solidFill>
                  <a:schemeClr val="tx1"/>
                </a:solidFill>
                <a:effectLst/>
                <a:latin typeface="+mn-lt"/>
                <a:ea typeface="+mn-ea"/>
                <a:cs typeface="+mn-cs"/>
              </a:rPr>
              <a:t>Извършено е изследване на възможностите за класифициране на потребителския вот при прогнозиране на финансови времеви редове.</a:t>
            </a:r>
          </a:p>
          <a:p>
            <a:r>
              <a:rPr lang="bg-BG" sz="1200" kern="1200" dirty="0" smtClean="0">
                <a:solidFill>
                  <a:schemeClr val="tx1"/>
                </a:solidFill>
                <a:effectLst/>
                <a:latin typeface="+mn-lt"/>
                <a:ea typeface="+mn-ea"/>
                <a:cs typeface="+mn-cs"/>
              </a:rPr>
              <a:t>Графиката е от R. Резултат от карта на </a:t>
            </a:r>
            <a:r>
              <a:rPr lang="bg-BG" sz="1200" kern="1200" dirty="0" err="1" smtClean="0">
                <a:solidFill>
                  <a:schemeClr val="tx1"/>
                </a:solidFill>
                <a:effectLst/>
                <a:latin typeface="+mn-lt"/>
                <a:ea typeface="+mn-ea"/>
                <a:cs typeface="+mn-cs"/>
              </a:rPr>
              <a:t>Кохенен</a:t>
            </a:r>
            <a:r>
              <a:rPr lang="bg-BG" sz="1200" kern="1200" dirty="0" smtClean="0">
                <a:solidFill>
                  <a:schemeClr val="tx1"/>
                </a:solidFill>
                <a:effectLst/>
                <a:latin typeface="+mn-lt"/>
                <a:ea typeface="+mn-ea"/>
                <a:cs typeface="+mn-cs"/>
              </a:rPr>
              <a:t>. Необходимост от групиране на данните.</a:t>
            </a:r>
          </a:p>
          <a:p>
            <a:endParaRPr lang="bg-BG" dirty="0"/>
          </a:p>
        </p:txBody>
      </p:sp>
      <p:sp>
        <p:nvSpPr>
          <p:cNvPr id="4" name="Slide Number Placeholder 3"/>
          <p:cNvSpPr>
            <a:spLocks noGrp="1"/>
          </p:cNvSpPr>
          <p:nvPr>
            <p:ph type="sldNum" sz="quarter" idx="10"/>
          </p:nvPr>
        </p:nvSpPr>
        <p:spPr/>
        <p:txBody>
          <a:bodyPr/>
          <a:lstStyle/>
          <a:p>
            <a:fld id="{74CE48D2-D036-43F3-8904-982C8CF3C2CC}" type="slidenum">
              <a:rPr lang="bg-BG" smtClean="0"/>
              <a:pPr/>
              <a:t>11</a:t>
            </a:fld>
            <a:endParaRPr lang="bg-BG"/>
          </a:p>
        </p:txBody>
      </p:sp>
    </p:spTree>
    <p:extLst>
      <p:ext uri="{BB962C8B-B14F-4D97-AF65-F5344CB8AC3E}">
        <p14:creationId xmlns:p14="http://schemas.microsoft.com/office/powerpoint/2010/main" val="2348465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sz="1200" kern="1200" dirty="0" smtClean="0">
                <a:solidFill>
                  <a:schemeClr val="tx1"/>
                </a:solidFill>
                <a:effectLst/>
                <a:latin typeface="+mn-lt"/>
                <a:ea typeface="+mn-ea"/>
                <a:cs typeface="+mn-cs"/>
              </a:rPr>
              <a:t>Основни изводи към глава 2:</a:t>
            </a:r>
            <a:br>
              <a:rPr lang="bg-BG" sz="1200" kern="1200" dirty="0" smtClean="0">
                <a:solidFill>
                  <a:schemeClr val="tx1"/>
                </a:solidFill>
                <a:effectLst/>
                <a:latin typeface="+mn-lt"/>
                <a:ea typeface="+mn-ea"/>
                <a:cs typeface="+mn-cs"/>
              </a:rPr>
            </a:br>
            <a:r>
              <a:rPr lang="bg-BG" sz="1200" kern="1200" dirty="0" smtClean="0">
                <a:solidFill>
                  <a:schemeClr val="tx1"/>
                </a:solidFill>
                <a:effectLst/>
                <a:latin typeface="+mn-lt"/>
                <a:ea typeface="+mn-ea"/>
                <a:cs typeface="+mn-cs"/>
              </a:rPr>
              <a:t>а) Предложените подобрения в операцията за селекция в генетичните алгоритми може да подобри търсенето на субоптимални решения, макар и това да е за сметка на изчислителното време;</a:t>
            </a:r>
          </a:p>
          <a:p>
            <a:r>
              <a:rPr lang="bg-BG" sz="1200" kern="1200" dirty="0" smtClean="0">
                <a:solidFill>
                  <a:schemeClr val="tx1"/>
                </a:solidFill>
                <a:effectLst/>
                <a:latin typeface="+mn-lt"/>
                <a:ea typeface="+mn-ea"/>
                <a:cs typeface="+mn-cs"/>
              </a:rPr>
              <a:t>б) Обобщаващите възможности на синусоидална апроксимация дават достатъчно основания този инструмент да намери приложение в практическото прогнозиране на финансови времеви редове;</a:t>
            </a:r>
          </a:p>
          <a:p>
            <a:r>
              <a:rPr lang="bg-BG" sz="1200" kern="1200" dirty="0" smtClean="0">
                <a:solidFill>
                  <a:schemeClr val="tx1"/>
                </a:solidFill>
                <a:effectLst/>
                <a:latin typeface="+mn-lt"/>
                <a:ea typeface="+mn-ea"/>
                <a:cs typeface="+mn-cs"/>
              </a:rPr>
              <a:t>в) Бързи прототипи на изкуствени невронни мрежи са възможни с наличните инструменти за оптимизация в софтуерни пакети за електронни таблици; </a:t>
            </a:r>
          </a:p>
          <a:p>
            <a:r>
              <a:rPr lang="bg-BG" sz="1200" kern="1200" dirty="0" smtClean="0">
                <a:solidFill>
                  <a:schemeClr val="tx1"/>
                </a:solidFill>
                <a:effectLst/>
                <a:latin typeface="+mn-lt"/>
                <a:ea typeface="+mn-ea"/>
                <a:cs typeface="+mn-cs"/>
              </a:rPr>
              <a:t>г) Алтернативи на производните в изкуствените невронни мрежи могат да доведат до ускорение на процеса по обучение;</a:t>
            </a:r>
          </a:p>
          <a:p>
            <a:r>
              <a:rPr lang="bg-BG" sz="1200" kern="1200" dirty="0" smtClean="0">
                <a:solidFill>
                  <a:schemeClr val="tx1"/>
                </a:solidFill>
                <a:effectLst/>
                <a:latin typeface="+mn-lt"/>
                <a:ea typeface="+mn-ea"/>
                <a:cs typeface="+mn-cs"/>
              </a:rPr>
              <a:t>д) Бавно изчисляваните целеви функции значително забавят процеса по търсене на субоптимални решения;</a:t>
            </a:r>
          </a:p>
          <a:p>
            <a:r>
              <a:rPr lang="bg-BG" sz="1200" kern="1200" dirty="0" smtClean="0">
                <a:solidFill>
                  <a:schemeClr val="tx1"/>
                </a:solidFill>
                <a:effectLst/>
                <a:latin typeface="+mn-lt"/>
                <a:ea typeface="+mn-ea"/>
                <a:cs typeface="+mn-cs"/>
              </a:rPr>
              <a:t>е) Класификацията на потребителския вот при човек-компютър разпределените изчисления е ключов компонент за генериране на прогнози.</a:t>
            </a:r>
          </a:p>
          <a:p>
            <a:endParaRPr lang="bg-BG" dirty="0"/>
          </a:p>
        </p:txBody>
      </p:sp>
      <p:sp>
        <p:nvSpPr>
          <p:cNvPr id="4" name="Slide Number Placeholder 3"/>
          <p:cNvSpPr>
            <a:spLocks noGrp="1"/>
          </p:cNvSpPr>
          <p:nvPr>
            <p:ph type="sldNum" sz="quarter" idx="10"/>
          </p:nvPr>
        </p:nvSpPr>
        <p:spPr/>
        <p:txBody>
          <a:bodyPr/>
          <a:lstStyle/>
          <a:p>
            <a:fld id="{74CE48D2-D036-43F3-8904-982C8CF3C2CC}" type="slidenum">
              <a:rPr lang="bg-BG" smtClean="0"/>
              <a:pPr/>
              <a:t>12</a:t>
            </a:fld>
            <a:endParaRPr lang="bg-BG"/>
          </a:p>
        </p:txBody>
      </p:sp>
    </p:spTree>
    <p:extLst>
      <p:ext uri="{BB962C8B-B14F-4D97-AF65-F5344CB8AC3E}">
        <p14:creationId xmlns:p14="http://schemas.microsoft.com/office/powerpoint/2010/main" val="356966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bg-BG" sz="1200" kern="1200" dirty="0" smtClean="0">
                <a:solidFill>
                  <a:schemeClr val="tx1"/>
                </a:solidFill>
                <a:effectLst/>
                <a:latin typeface="+mn-lt"/>
                <a:ea typeface="+mn-ea"/>
                <a:cs typeface="+mn-cs"/>
              </a:rPr>
              <a:t>В трета глава е представена архитектура и софтуерна реализация на разпределена система в мобилни устройства за прогнозиране. Извършена е разработка на софтуерно решение за мобилни устройства, под операционната система </a:t>
            </a:r>
            <a:r>
              <a:rPr lang="bg-BG" sz="1200" kern="1200" dirty="0" err="1" smtClean="0">
                <a:solidFill>
                  <a:schemeClr val="tx1"/>
                </a:solidFill>
                <a:effectLst/>
                <a:latin typeface="+mn-lt"/>
                <a:ea typeface="+mn-ea"/>
                <a:cs typeface="+mn-cs"/>
              </a:rPr>
              <a:t>Android</a:t>
            </a:r>
            <a:r>
              <a:rPr lang="bg-BG" sz="1200" kern="1200" dirty="0" smtClean="0">
                <a:solidFill>
                  <a:schemeClr val="tx1"/>
                </a:solidFill>
                <a:effectLst/>
                <a:latin typeface="+mn-lt"/>
                <a:ea typeface="+mn-ea"/>
                <a:cs typeface="+mn-cs"/>
              </a:rPr>
              <a:t> OS. Разработеният програмен код е представен като подсистема от тип клиент-сървър.</a:t>
            </a:r>
          </a:p>
          <a:p>
            <a:endParaRPr lang="bg-BG" dirty="0"/>
          </a:p>
        </p:txBody>
      </p:sp>
      <p:sp>
        <p:nvSpPr>
          <p:cNvPr id="4" name="Slide Number Placeholder 3"/>
          <p:cNvSpPr>
            <a:spLocks noGrp="1"/>
          </p:cNvSpPr>
          <p:nvPr>
            <p:ph type="sldNum" sz="quarter" idx="10"/>
          </p:nvPr>
        </p:nvSpPr>
        <p:spPr/>
        <p:txBody>
          <a:bodyPr/>
          <a:lstStyle/>
          <a:p>
            <a:fld id="{74CE48D2-D036-43F3-8904-982C8CF3C2CC}" type="slidenum">
              <a:rPr lang="bg-BG" smtClean="0"/>
              <a:pPr/>
              <a:t>13</a:t>
            </a:fld>
            <a:endParaRPr lang="bg-BG"/>
          </a:p>
        </p:txBody>
      </p:sp>
    </p:spTree>
    <p:extLst>
      <p:ext uri="{BB962C8B-B14F-4D97-AF65-F5344CB8AC3E}">
        <p14:creationId xmlns:p14="http://schemas.microsoft.com/office/powerpoint/2010/main" val="289035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bg-BG" sz="1200" kern="1200" dirty="0" smtClean="0">
                <a:solidFill>
                  <a:schemeClr val="tx1"/>
                </a:solidFill>
                <a:effectLst/>
                <a:latin typeface="+mn-lt"/>
                <a:ea typeface="+mn-ea"/>
                <a:cs typeface="+mn-cs"/>
              </a:rPr>
              <a:t>От своя страна, мобилното приложение е представено с модулна архитектура за максимална </a:t>
            </a:r>
            <a:r>
              <a:rPr lang="bg-BG" sz="1200" kern="1200" dirty="0" err="1" smtClean="0">
                <a:solidFill>
                  <a:schemeClr val="tx1"/>
                </a:solidFill>
                <a:effectLst/>
                <a:latin typeface="+mn-lt"/>
                <a:ea typeface="+mn-ea"/>
                <a:cs typeface="+mn-cs"/>
              </a:rPr>
              <a:t>конфигурируемост</a:t>
            </a:r>
            <a:r>
              <a:rPr lang="bg-BG" sz="1200" kern="1200" dirty="0" smtClean="0">
                <a:solidFill>
                  <a:schemeClr val="tx1"/>
                </a:solidFill>
                <a:effectLst/>
                <a:latin typeface="+mn-lt"/>
                <a:ea typeface="+mn-ea"/>
                <a:cs typeface="+mn-cs"/>
              </a:rPr>
              <a:t>. Направено е представяне и на разработения графичен потребителски интерфейс. Представени са външните програмни библиотеки, включени в процесите по пресмятането на прогнозите.</a:t>
            </a:r>
          </a:p>
          <a:p>
            <a:endParaRPr lang="bg-BG" dirty="0"/>
          </a:p>
        </p:txBody>
      </p:sp>
      <p:sp>
        <p:nvSpPr>
          <p:cNvPr id="4" name="Slide Number Placeholder 3"/>
          <p:cNvSpPr>
            <a:spLocks noGrp="1"/>
          </p:cNvSpPr>
          <p:nvPr>
            <p:ph type="sldNum" sz="quarter" idx="10"/>
          </p:nvPr>
        </p:nvSpPr>
        <p:spPr/>
        <p:txBody>
          <a:bodyPr/>
          <a:lstStyle/>
          <a:p>
            <a:fld id="{74CE48D2-D036-43F3-8904-982C8CF3C2CC}" type="slidenum">
              <a:rPr lang="bg-BG" smtClean="0"/>
              <a:pPr/>
              <a:t>14</a:t>
            </a:fld>
            <a:endParaRPr lang="bg-BG"/>
          </a:p>
        </p:txBody>
      </p:sp>
    </p:spTree>
    <p:extLst>
      <p:ext uri="{BB962C8B-B14F-4D97-AF65-F5344CB8AC3E}">
        <p14:creationId xmlns:p14="http://schemas.microsoft.com/office/powerpoint/2010/main" val="956016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sz="1200" kern="1200" dirty="0" smtClean="0">
                <a:solidFill>
                  <a:schemeClr val="tx1"/>
                </a:solidFill>
                <a:effectLst/>
                <a:latin typeface="+mn-lt"/>
                <a:ea typeface="+mn-ea"/>
                <a:cs typeface="+mn-cs"/>
              </a:rPr>
              <a:t>Основни изводи към глава 3:</a:t>
            </a:r>
          </a:p>
          <a:p>
            <a:r>
              <a:rPr lang="bg-BG" sz="1200" kern="1200" dirty="0" smtClean="0">
                <a:solidFill>
                  <a:schemeClr val="tx1"/>
                </a:solidFill>
                <a:effectLst/>
                <a:latin typeface="+mn-lt"/>
                <a:ea typeface="+mn-ea"/>
                <a:cs typeface="+mn-cs"/>
              </a:rPr>
              <a:t>а) Архитектурата за разпределени изчисления с мобилни устройства може да бъде изключително ефективна в решаването на практически задачи;</a:t>
            </a:r>
          </a:p>
          <a:p>
            <a:r>
              <a:rPr lang="bg-BG" sz="1200" kern="1200" dirty="0" smtClean="0">
                <a:solidFill>
                  <a:schemeClr val="tx1"/>
                </a:solidFill>
                <a:effectLst/>
                <a:latin typeface="+mn-lt"/>
                <a:ea typeface="+mn-ea"/>
                <a:cs typeface="+mn-cs"/>
              </a:rPr>
              <a:t>б) Модулната организация на софтуера в мобилните приложения дава висока степен на гъвкавост при решаването на технологичните задачи;</a:t>
            </a:r>
          </a:p>
          <a:p>
            <a:r>
              <a:rPr lang="bg-BG" sz="1200" kern="1200" dirty="0" smtClean="0">
                <a:solidFill>
                  <a:schemeClr val="tx1"/>
                </a:solidFill>
                <a:effectLst/>
                <a:latin typeface="+mn-lt"/>
                <a:ea typeface="+mn-ea"/>
                <a:cs typeface="+mn-cs"/>
              </a:rPr>
              <a:t>в) Графичният потребителски интерфейс е ключов за удовлетвореността на потребителя, при участие в проекти с дарена изчислителна мощност;</a:t>
            </a:r>
          </a:p>
          <a:p>
            <a:r>
              <a:rPr lang="bg-BG" sz="1200" kern="1200" dirty="0" smtClean="0">
                <a:solidFill>
                  <a:schemeClr val="tx1"/>
                </a:solidFill>
                <a:effectLst/>
                <a:latin typeface="+mn-lt"/>
                <a:ea typeface="+mn-ea"/>
                <a:cs typeface="+mn-cs"/>
              </a:rPr>
              <a:t> г) Ефективното разделяне на модулите за пресмятане от модулите за графичния потребителски интерфейс дават възможност за ефективен контрол по качеството;</a:t>
            </a:r>
          </a:p>
          <a:p>
            <a:r>
              <a:rPr lang="bg-BG" sz="1200" kern="1200" dirty="0" smtClean="0">
                <a:solidFill>
                  <a:schemeClr val="tx1"/>
                </a:solidFill>
                <a:effectLst/>
                <a:latin typeface="+mn-lt"/>
                <a:ea typeface="+mn-ea"/>
                <a:cs typeface="+mn-cs"/>
              </a:rPr>
              <a:t>д) Употребата на софтуерни библиотеки с отворен код значително скъсяват времето за производство на софтуера и подобряват качеството, разчитайки на активната общност по поддръжката на софтуерните библиотеки.</a:t>
            </a:r>
          </a:p>
          <a:p>
            <a:endParaRPr lang="bg-BG" dirty="0"/>
          </a:p>
        </p:txBody>
      </p:sp>
      <p:sp>
        <p:nvSpPr>
          <p:cNvPr id="4" name="Slide Number Placeholder 3"/>
          <p:cNvSpPr>
            <a:spLocks noGrp="1"/>
          </p:cNvSpPr>
          <p:nvPr>
            <p:ph type="sldNum" sz="quarter" idx="10"/>
          </p:nvPr>
        </p:nvSpPr>
        <p:spPr/>
        <p:txBody>
          <a:bodyPr/>
          <a:lstStyle/>
          <a:p>
            <a:fld id="{74CE48D2-D036-43F3-8904-982C8CF3C2CC}" type="slidenum">
              <a:rPr lang="bg-BG" smtClean="0"/>
              <a:pPr/>
              <a:t>15</a:t>
            </a:fld>
            <a:endParaRPr lang="bg-BG"/>
          </a:p>
        </p:txBody>
      </p:sp>
    </p:spTree>
    <p:extLst>
      <p:ext uri="{BB962C8B-B14F-4D97-AF65-F5344CB8AC3E}">
        <p14:creationId xmlns:p14="http://schemas.microsoft.com/office/powerpoint/2010/main" val="1584325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bg-BG" sz="1200" kern="1200" dirty="0" smtClean="0">
                <a:solidFill>
                  <a:schemeClr val="tx1"/>
                </a:solidFill>
                <a:effectLst/>
                <a:latin typeface="+mn-lt"/>
                <a:ea typeface="+mn-ea"/>
                <a:cs typeface="+mn-cs"/>
              </a:rPr>
              <a:t>В четвърта глава е изпълнен сравнителен анализ на подбраните точни числени методи и евристични методи за обучение на изкуствени невронни мрежи. При точните числени методи ясно се откроява алгоритъма за обучение с обратно разпространение на грешката</a:t>
            </a:r>
          </a:p>
          <a:p>
            <a:endParaRPr lang="bg-BG" dirty="0"/>
          </a:p>
        </p:txBody>
      </p:sp>
      <p:sp>
        <p:nvSpPr>
          <p:cNvPr id="4" name="Slide Number Placeholder 3"/>
          <p:cNvSpPr>
            <a:spLocks noGrp="1"/>
          </p:cNvSpPr>
          <p:nvPr>
            <p:ph type="sldNum" sz="quarter" idx="10"/>
          </p:nvPr>
        </p:nvSpPr>
        <p:spPr/>
        <p:txBody>
          <a:bodyPr/>
          <a:lstStyle/>
          <a:p>
            <a:fld id="{74CE48D2-D036-43F3-8904-982C8CF3C2CC}" type="slidenum">
              <a:rPr lang="bg-BG" smtClean="0"/>
              <a:pPr/>
              <a:t>16</a:t>
            </a:fld>
            <a:endParaRPr lang="bg-BG"/>
          </a:p>
        </p:txBody>
      </p:sp>
    </p:spTree>
    <p:extLst>
      <p:ext uri="{BB962C8B-B14F-4D97-AF65-F5344CB8AC3E}">
        <p14:creationId xmlns:p14="http://schemas.microsoft.com/office/powerpoint/2010/main" val="4148635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bg-BG" sz="1200" kern="1200" dirty="0" smtClean="0">
                <a:solidFill>
                  <a:schemeClr val="tx1"/>
                </a:solidFill>
                <a:effectLst/>
                <a:latin typeface="+mn-lt"/>
                <a:ea typeface="+mn-ea"/>
                <a:cs typeface="+mn-cs"/>
              </a:rPr>
              <a:t>При евристичните методи добри резултати показват генетичните алгоритми</a:t>
            </a:r>
          </a:p>
          <a:p>
            <a:endParaRPr lang="bg-BG" dirty="0"/>
          </a:p>
        </p:txBody>
      </p:sp>
      <p:sp>
        <p:nvSpPr>
          <p:cNvPr id="4" name="Slide Number Placeholder 3"/>
          <p:cNvSpPr>
            <a:spLocks noGrp="1"/>
          </p:cNvSpPr>
          <p:nvPr>
            <p:ph type="sldNum" sz="quarter" idx="10"/>
          </p:nvPr>
        </p:nvSpPr>
        <p:spPr/>
        <p:txBody>
          <a:bodyPr/>
          <a:lstStyle/>
          <a:p>
            <a:fld id="{74CE48D2-D036-43F3-8904-982C8CF3C2CC}" type="slidenum">
              <a:rPr lang="bg-BG" smtClean="0"/>
              <a:pPr/>
              <a:t>17</a:t>
            </a:fld>
            <a:endParaRPr lang="bg-BG"/>
          </a:p>
        </p:txBody>
      </p:sp>
    </p:spTree>
    <p:extLst>
      <p:ext uri="{BB962C8B-B14F-4D97-AF65-F5344CB8AC3E}">
        <p14:creationId xmlns:p14="http://schemas.microsoft.com/office/powerpoint/2010/main" val="32073864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sz="1200" kern="1200" dirty="0" smtClean="0">
                <a:solidFill>
                  <a:schemeClr val="tx1"/>
                </a:solidFill>
                <a:effectLst/>
                <a:latin typeface="+mn-lt"/>
                <a:ea typeface="+mn-ea"/>
                <a:cs typeface="+mn-cs"/>
              </a:rPr>
              <a:t>а) Точните числени методи изключително ефективно се комбинират със стохастичните оптимизационни алгоритми, при обучението на изкуствени невронни мрежи;</a:t>
            </a:r>
          </a:p>
          <a:p>
            <a:r>
              <a:rPr lang="bg-BG" sz="1200" kern="1200" dirty="0" smtClean="0">
                <a:solidFill>
                  <a:schemeClr val="tx1"/>
                </a:solidFill>
                <a:effectLst/>
                <a:latin typeface="+mn-lt"/>
                <a:ea typeface="+mn-ea"/>
                <a:cs typeface="+mn-cs"/>
              </a:rPr>
              <a:t>б) Отвореният формат, по който са организирани списъка от точни и стохастични алгоритми дава възможност за бързо и ефективно разширяване на този списък от алгоритми.</a:t>
            </a:r>
          </a:p>
          <a:p>
            <a:endParaRPr lang="bg-BG" dirty="0"/>
          </a:p>
        </p:txBody>
      </p:sp>
      <p:sp>
        <p:nvSpPr>
          <p:cNvPr id="4" name="Slide Number Placeholder 3"/>
          <p:cNvSpPr>
            <a:spLocks noGrp="1"/>
          </p:cNvSpPr>
          <p:nvPr>
            <p:ph type="sldNum" sz="quarter" idx="10"/>
          </p:nvPr>
        </p:nvSpPr>
        <p:spPr/>
        <p:txBody>
          <a:bodyPr/>
          <a:lstStyle/>
          <a:p>
            <a:fld id="{74CE48D2-D036-43F3-8904-982C8CF3C2CC}" type="slidenum">
              <a:rPr lang="bg-BG" smtClean="0"/>
              <a:pPr/>
              <a:t>18</a:t>
            </a:fld>
            <a:endParaRPr lang="bg-BG"/>
          </a:p>
        </p:txBody>
      </p:sp>
    </p:spTree>
    <p:extLst>
      <p:ext uri="{BB962C8B-B14F-4D97-AF65-F5344CB8AC3E}">
        <p14:creationId xmlns:p14="http://schemas.microsoft.com/office/powerpoint/2010/main" val="1556554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sz="1200" kern="1200" dirty="0" smtClean="0">
                <a:solidFill>
                  <a:schemeClr val="tx1"/>
                </a:solidFill>
                <a:effectLst/>
                <a:latin typeface="+mn-lt"/>
                <a:ea typeface="+mn-ea"/>
                <a:cs typeface="+mn-cs"/>
              </a:rPr>
              <a:t>В дисертационния труд са постигнати резултати с научно-приложен и приложен характер, както следва:</a:t>
            </a:r>
          </a:p>
          <a:p>
            <a:r>
              <a:rPr lang="bg-BG" sz="1200" b="1" kern="1200" dirty="0" smtClean="0">
                <a:solidFill>
                  <a:schemeClr val="tx1"/>
                </a:solidFill>
                <a:effectLst/>
                <a:latin typeface="+mn-lt"/>
                <a:ea typeface="+mn-ea"/>
                <a:cs typeface="+mn-cs"/>
              </a:rPr>
              <a:t>Научно-приложни резултати </a:t>
            </a:r>
            <a:endParaRPr lang="bg-BG" sz="1200" kern="1200" dirty="0" smtClean="0">
              <a:solidFill>
                <a:schemeClr val="tx1"/>
              </a:solidFill>
              <a:effectLst/>
              <a:latin typeface="+mn-lt"/>
              <a:ea typeface="+mn-ea"/>
              <a:cs typeface="+mn-cs"/>
            </a:endParaRPr>
          </a:p>
          <a:p>
            <a:r>
              <a:rPr lang="bg-BG" sz="1200" kern="1200" dirty="0" smtClean="0">
                <a:solidFill>
                  <a:schemeClr val="tx1"/>
                </a:solidFill>
                <a:effectLst/>
                <a:latin typeface="+mn-lt"/>
                <a:ea typeface="+mn-ea"/>
                <a:cs typeface="+mn-cs"/>
              </a:rPr>
              <a:t>1. Предложени са нови алгоритми за прогнозиране на времеви редове, чрез апроксимация със синус функции;</a:t>
            </a:r>
          </a:p>
          <a:p>
            <a:r>
              <a:rPr lang="bg-BG" sz="1200" kern="1200" dirty="0" smtClean="0">
                <a:solidFill>
                  <a:schemeClr val="tx1"/>
                </a:solidFill>
                <a:effectLst/>
                <a:latin typeface="+mn-lt"/>
                <a:ea typeface="+mn-ea"/>
                <a:cs typeface="+mn-cs"/>
              </a:rPr>
              <a:t>2. Предложени са нови алгоритми за селекция при генетичните алгоритми, базирани на рекурсивно спускане, пълно изчерпване и локално търсене;</a:t>
            </a:r>
          </a:p>
          <a:p>
            <a:r>
              <a:rPr lang="bg-BG" sz="1200" kern="1200" dirty="0" smtClean="0">
                <a:solidFill>
                  <a:schemeClr val="tx1"/>
                </a:solidFill>
                <a:effectLst/>
                <a:latin typeface="+mn-lt"/>
                <a:ea typeface="+mn-ea"/>
                <a:cs typeface="+mn-cs"/>
              </a:rPr>
              <a:t>3. Предложени са алтернативни активационни функции за изкуствени неврони;</a:t>
            </a:r>
          </a:p>
          <a:p>
            <a:r>
              <a:rPr lang="bg-BG" sz="1200" b="1" kern="1200" dirty="0" smtClean="0">
                <a:solidFill>
                  <a:schemeClr val="tx1"/>
                </a:solidFill>
                <a:effectLst/>
                <a:latin typeface="+mn-lt"/>
                <a:ea typeface="+mn-ea"/>
                <a:cs typeface="+mn-cs"/>
              </a:rPr>
              <a:t>Приложни резултати </a:t>
            </a:r>
            <a:endParaRPr lang="bg-BG" sz="1200" kern="1200" dirty="0" smtClean="0">
              <a:solidFill>
                <a:schemeClr val="tx1"/>
              </a:solidFill>
              <a:effectLst/>
              <a:latin typeface="+mn-lt"/>
              <a:ea typeface="+mn-ea"/>
              <a:cs typeface="+mn-cs"/>
            </a:endParaRPr>
          </a:p>
          <a:p>
            <a:r>
              <a:rPr lang="bg-BG" sz="1200" kern="1200" dirty="0" smtClean="0">
                <a:solidFill>
                  <a:schemeClr val="tx1"/>
                </a:solidFill>
                <a:effectLst/>
                <a:latin typeface="+mn-lt"/>
                <a:ea typeface="+mn-ea"/>
                <a:cs typeface="+mn-cs"/>
              </a:rPr>
              <a:t>4. Разработен е програмен код за хибридно използване на градиентни числени методи за обучение на изкуствени невронни мрежи и евристични алгоритми за оптимизация на теглата в изкуствени невронни мрежи; </a:t>
            </a:r>
          </a:p>
          <a:p>
            <a:r>
              <a:rPr lang="bg-BG" sz="1200" kern="1200" dirty="0" smtClean="0">
                <a:solidFill>
                  <a:schemeClr val="tx1"/>
                </a:solidFill>
                <a:effectLst/>
                <a:latin typeface="+mn-lt"/>
                <a:ea typeface="+mn-ea"/>
                <a:cs typeface="+mn-cs"/>
              </a:rPr>
              <a:t>5. Разработен е програмен код за визуализация на процеса по обучението на изкуствени невронни мрежи със средствата на операционната система </a:t>
            </a:r>
            <a:r>
              <a:rPr lang="bg-BG" sz="1200" kern="1200" dirty="0" err="1" smtClean="0">
                <a:solidFill>
                  <a:schemeClr val="tx1"/>
                </a:solidFill>
                <a:effectLst/>
                <a:latin typeface="+mn-lt"/>
                <a:ea typeface="+mn-ea"/>
                <a:cs typeface="+mn-cs"/>
              </a:rPr>
              <a:t>Android</a:t>
            </a:r>
            <a:r>
              <a:rPr lang="bg-BG" sz="1200" kern="1200" dirty="0" smtClean="0">
                <a:solidFill>
                  <a:schemeClr val="tx1"/>
                </a:solidFill>
                <a:effectLst/>
                <a:latin typeface="+mn-lt"/>
                <a:ea typeface="+mn-ea"/>
                <a:cs typeface="+mn-cs"/>
              </a:rPr>
              <a:t>; </a:t>
            </a:r>
          </a:p>
          <a:p>
            <a:r>
              <a:rPr lang="bg-BG" sz="1200" kern="1200" dirty="0" smtClean="0">
                <a:solidFill>
                  <a:schemeClr val="tx1"/>
                </a:solidFill>
                <a:effectLst/>
                <a:latin typeface="+mn-lt"/>
                <a:ea typeface="+mn-ea"/>
                <a:cs typeface="+mn-cs"/>
              </a:rPr>
              <a:t>6. Разработен е програмен код за събиране на потребителски вот при реализация на човек-машина разпределени изчисления.</a:t>
            </a:r>
          </a:p>
          <a:p>
            <a:endParaRPr lang="bg-BG" dirty="0"/>
          </a:p>
        </p:txBody>
      </p:sp>
      <p:sp>
        <p:nvSpPr>
          <p:cNvPr id="4" name="Slide Number Placeholder 3"/>
          <p:cNvSpPr>
            <a:spLocks noGrp="1"/>
          </p:cNvSpPr>
          <p:nvPr>
            <p:ph type="sldNum" sz="quarter" idx="10"/>
          </p:nvPr>
        </p:nvSpPr>
        <p:spPr/>
        <p:txBody>
          <a:bodyPr/>
          <a:lstStyle/>
          <a:p>
            <a:fld id="{74CE48D2-D036-43F3-8904-982C8CF3C2CC}" type="slidenum">
              <a:rPr lang="bg-BG" smtClean="0"/>
              <a:pPr/>
              <a:t>19</a:t>
            </a:fld>
            <a:endParaRPr lang="bg-BG"/>
          </a:p>
        </p:txBody>
      </p:sp>
    </p:spTree>
    <p:extLst>
      <p:ext uri="{BB962C8B-B14F-4D97-AF65-F5344CB8AC3E}">
        <p14:creationId xmlns:p14="http://schemas.microsoft.com/office/powerpoint/2010/main" val="2935224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bg-BG" sz="1200" kern="1200" dirty="0" smtClean="0">
                <a:solidFill>
                  <a:schemeClr val="tx1"/>
                </a:solidFill>
                <a:effectLst/>
                <a:latin typeface="+mn-lt"/>
                <a:ea typeface="+mn-ea"/>
                <a:cs typeface="+mn-cs"/>
              </a:rPr>
              <a:t>Веднъж обучени изкуствените невронни мрежи са изключително бързо действащи. Тази тяхна характеристика ги прави особено желани в множество индустриални технически решения. Трудностите при употребата на изкуствени невронни мрежи са свързани с времето необходимо за тяхното обучение. През десетилетията са разработени множество различни алгоритми за търсене на оптимални тегла в мрежата. Двете основни направления алгоритми са </a:t>
            </a:r>
            <a:r>
              <a:rPr lang="bg-BG" sz="1200" b="1" kern="1200" dirty="0" smtClean="0">
                <a:solidFill>
                  <a:schemeClr val="tx1"/>
                </a:solidFill>
                <a:effectLst/>
                <a:latin typeface="+mn-lt"/>
                <a:ea typeface="+mn-ea"/>
                <a:cs typeface="+mn-cs"/>
              </a:rPr>
              <a:t>градиентни (точни числени алгоритми) </a:t>
            </a:r>
            <a:r>
              <a:rPr lang="bg-BG" sz="1200" kern="1200" dirty="0" smtClean="0">
                <a:solidFill>
                  <a:schemeClr val="tx1"/>
                </a:solidFill>
                <a:effectLst/>
                <a:latin typeface="+mn-lt"/>
                <a:ea typeface="+mn-ea"/>
                <a:cs typeface="+mn-cs"/>
              </a:rPr>
              <a:t>и </a:t>
            </a:r>
            <a:r>
              <a:rPr lang="bg-BG" sz="1200" b="1" kern="1200" dirty="0" smtClean="0">
                <a:solidFill>
                  <a:schemeClr val="tx1"/>
                </a:solidFill>
                <a:effectLst/>
                <a:latin typeface="+mn-lt"/>
                <a:ea typeface="+mn-ea"/>
                <a:cs typeface="+mn-cs"/>
              </a:rPr>
              <a:t>евристични </a:t>
            </a:r>
            <a:r>
              <a:rPr lang="bg-BG" sz="1200" kern="1200" dirty="0" smtClean="0">
                <a:solidFill>
                  <a:schemeClr val="tx1"/>
                </a:solidFill>
                <a:effectLst/>
                <a:latin typeface="+mn-lt"/>
                <a:ea typeface="+mn-ea"/>
                <a:cs typeface="+mn-cs"/>
              </a:rPr>
              <a:t>(най-често стохастични с въведени емпирични правила). Ускоряването на процеса по обучение е основен проблем в практическата употреба на изкуствените невронни мрежи.</a:t>
            </a:r>
          </a:p>
          <a:p>
            <a:endParaRPr lang="bg-BG" dirty="0"/>
          </a:p>
        </p:txBody>
      </p:sp>
      <p:sp>
        <p:nvSpPr>
          <p:cNvPr id="4" name="Slide Number Placeholder 3"/>
          <p:cNvSpPr>
            <a:spLocks noGrp="1"/>
          </p:cNvSpPr>
          <p:nvPr>
            <p:ph type="sldNum" sz="quarter" idx="10"/>
          </p:nvPr>
        </p:nvSpPr>
        <p:spPr/>
        <p:txBody>
          <a:bodyPr/>
          <a:lstStyle/>
          <a:p>
            <a:fld id="{74CE48D2-D036-43F3-8904-982C8CF3C2CC}" type="slidenum">
              <a:rPr lang="bg-BG" smtClean="0"/>
              <a:pPr/>
              <a:t>2</a:t>
            </a:fld>
            <a:endParaRPr lang="bg-BG"/>
          </a:p>
        </p:txBody>
      </p:sp>
    </p:spTree>
    <p:extLst>
      <p:ext uri="{BB962C8B-B14F-4D97-AF65-F5344CB8AC3E}">
        <p14:creationId xmlns:p14="http://schemas.microsoft.com/office/powerpoint/2010/main" val="12270849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bg-BG" sz="1200" kern="1200" dirty="0" smtClean="0">
                <a:solidFill>
                  <a:schemeClr val="tx1"/>
                </a:solidFill>
                <a:effectLst/>
                <a:latin typeface="+mn-lt"/>
                <a:ea typeface="+mn-ea"/>
                <a:cs typeface="+mn-cs"/>
              </a:rPr>
              <a:t>Основните резултати, получени при разработката на дисертационната работа, са представени в 11 публикации</a:t>
            </a:r>
            <a:r>
              <a:rPr lang="bg-BG" sz="1200" kern="1200" smtClean="0">
                <a:solidFill>
                  <a:schemeClr val="tx1"/>
                </a:solidFill>
                <a:effectLst/>
                <a:latin typeface="+mn-lt"/>
                <a:ea typeface="+mn-ea"/>
                <a:cs typeface="+mn-cs"/>
              </a:rPr>
              <a:t>,</a:t>
            </a:r>
            <a:r>
              <a:rPr lang="bg-BG" sz="1200" kern="1200" baseline="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bg-BG" sz="1200" kern="1200" baseline="0" smtClean="0">
                <a:solidFill>
                  <a:schemeClr val="tx1"/>
                </a:solidFill>
                <a:effectLst/>
                <a:latin typeface="+mn-lt"/>
                <a:ea typeface="+mn-ea"/>
                <a:cs typeface="+mn-cs"/>
              </a:rPr>
              <a:t>публикувани в</a:t>
            </a:r>
            <a:r>
              <a:rPr lang="bg-BG" sz="1200" kern="1200" smtClean="0">
                <a:solidFill>
                  <a:schemeClr val="tx1"/>
                </a:solidFill>
                <a:effectLst/>
                <a:latin typeface="+mn-lt"/>
                <a:ea typeface="+mn-ea"/>
                <a:cs typeface="+mn-cs"/>
              </a:rPr>
              <a:t> </a:t>
            </a:r>
            <a:r>
              <a:rPr lang="bg-BG" sz="1200" kern="1200" dirty="0" smtClean="0">
                <a:solidFill>
                  <a:schemeClr val="tx1"/>
                </a:solidFill>
                <a:effectLst/>
                <a:latin typeface="+mn-lt"/>
                <a:ea typeface="+mn-ea"/>
                <a:cs typeface="+mn-cs"/>
              </a:rPr>
              <a:t>специализирани журнали, национални и международни конференции. </a:t>
            </a:r>
            <a:endParaRPr lang="bg-BG" dirty="0"/>
          </a:p>
        </p:txBody>
      </p:sp>
      <p:sp>
        <p:nvSpPr>
          <p:cNvPr id="4" name="Slide Number Placeholder 3"/>
          <p:cNvSpPr>
            <a:spLocks noGrp="1"/>
          </p:cNvSpPr>
          <p:nvPr>
            <p:ph type="sldNum" sz="quarter" idx="10"/>
          </p:nvPr>
        </p:nvSpPr>
        <p:spPr/>
        <p:txBody>
          <a:bodyPr/>
          <a:lstStyle/>
          <a:p>
            <a:fld id="{74CE48D2-D036-43F3-8904-982C8CF3C2CC}" type="slidenum">
              <a:rPr lang="bg-BG" smtClean="0"/>
              <a:pPr/>
              <a:t>20</a:t>
            </a:fld>
            <a:endParaRPr lang="bg-BG"/>
          </a:p>
        </p:txBody>
      </p:sp>
    </p:spTree>
    <p:extLst>
      <p:ext uri="{BB962C8B-B14F-4D97-AF65-F5344CB8AC3E}">
        <p14:creationId xmlns:p14="http://schemas.microsoft.com/office/powerpoint/2010/main" val="25710837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bg-BG" sz="1200" kern="1200" dirty="0" smtClean="0">
                <a:solidFill>
                  <a:schemeClr val="tx1"/>
                </a:solidFill>
                <a:effectLst/>
                <a:latin typeface="+mn-lt"/>
                <a:ea typeface="+mn-ea"/>
                <a:cs typeface="+mn-cs"/>
              </a:rPr>
              <a:t>От тях  2 са видими в </a:t>
            </a:r>
            <a:r>
              <a:rPr lang="en-US" sz="1200" kern="1200" dirty="0" smtClean="0">
                <a:solidFill>
                  <a:schemeClr val="tx1"/>
                </a:solidFill>
                <a:effectLst/>
                <a:latin typeface="+mn-lt"/>
                <a:ea typeface="+mn-ea"/>
                <a:cs typeface="+mn-cs"/>
              </a:rPr>
              <a:t>Scopus</a:t>
            </a:r>
            <a:endParaRPr lang="bg-BG" sz="1200" kern="1200" dirty="0" smtClean="0">
              <a:solidFill>
                <a:schemeClr val="tx1"/>
              </a:solidFill>
              <a:effectLst/>
              <a:latin typeface="+mn-lt"/>
              <a:ea typeface="+mn-ea"/>
              <a:cs typeface="+mn-cs"/>
            </a:endParaRPr>
          </a:p>
          <a:p>
            <a:endParaRPr lang="bg-BG" dirty="0"/>
          </a:p>
        </p:txBody>
      </p:sp>
      <p:sp>
        <p:nvSpPr>
          <p:cNvPr id="4" name="Slide Number Placeholder 3"/>
          <p:cNvSpPr>
            <a:spLocks noGrp="1"/>
          </p:cNvSpPr>
          <p:nvPr>
            <p:ph type="sldNum" sz="quarter" idx="10"/>
          </p:nvPr>
        </p:nvSpPr>
        <p:spPr/>
        <p:txBody>
          <a:bodyPr/>
          <a:lstStyle/>
          <a:p>
            <a:fld id="{74CE48D2-D036-43F3-8904-982C8CF3C2CC}" type="slidenum">
              <a:rPr lang="bg-BG" smtClean="0"/>
              <a:pPr/>
              <a:t>21</a:t>
            </a:fld>
            <a:endParaRPr lang="bg-BG"/>
          </a:p>
        </p:txBody>
      </p:sp>
    </p:spTree>
    <p:extLst>
      <p:ext uri="{BB962C8B-B14F-4D97-AF65-F5344CB8AC3E}">
        <p14:creationId xmlns:p14="http://schemas.microsoft.com/office/powerpoint/2010/main" val="29429593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sz="1200" kern="1200" dirty="0" smtClean="0">
                <a:solidFill>
                  <a:schemeClr val="tx1"/>
                </a:solidFill>
                <a:effectLst/>
                <a:latin typeface="+mn-lt"/>
                <a:ea typeface="+mn-ea"/>
                <a:cs typeface="+mn-cs"/>
              </a:rPr>
              <a:t>Забелязани са общо 12 цитирания </a:t>
            </a:r>
            <a:endParaRPr lang="bg-BG" dirty="0"/>
          </a:p>
        </p:txBody>
      </p:sp>
      <p:sp>
        <p:nvSpPr>
          <p:cNvPr id="4" name="Slide Number Placeholder 3"/>
          <p:cNvSpPr>
            <a:spLocks noGrp="1"/>
          </p:cNvSpPr>
          <p:nvPr>
            <p:ph type="sldNum" sz="quarter" idx="10"/>
          </p:nvPr>
        </p:nvSpPr>
        <p:spPr/>
        <p:txBody>
          <a:bodyPr/>
          <a:lstStyle/>
          <a:p>
            <a:fld id="{74CE48D2-D036-43F3-8904-982C8CF3C2CC}" type="slidenum">
              <a:rPr lang="bg-BG" smtClean="0"/>
              <a:pPr/>
              <a:t>22</a:t>
            </a:fld>
            <a:endParaRPr lang="bg-BG"/>
          </a:p>
        </p:txBody>
      </p:sp>
    </p:spTree>
    <p:extLst>
      <p:ext uri="{BB962C8B-B14F-4D97-AF65-F5344CB8AC3E}">
        <p14:creationId xmlns:p14="http://schemas.microsoft.com/office/powerpoint/2010/main" val="23798472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bg-BG" sz="1200" kern="1200" dirty="0" smtClean="0">
                <a:solidFill>
                  <a:schemeClr val="tx1"/>
                </a:solidFill>
                <a:effectLst/>
                <a:latin typeface="+mn-lt"/>
                <a:ea typeface="+mn-ea"/>
                <a:cs typeface="+mn-cs"/>
              </a:rPr>
              <a:t>На 4 от статиите.</a:t>
            </a:r>
          </a:p>
          <a:p>
            <a:endParaRPr lang="bg-BG" dirty="0" smtClean="0"/>
          </a:p>
          <a:p>
            <a:endParaRPr lang="bg-BG" dirty="0"/>
          </a:p>
        </p:txBody>
      </p:sp>
      <p:sp>
        <p:nvSpPr>
          <p:cNvPr id="4" name="Slide Number Placeholder 3"/>
          <p:cNvSpPr>
            <a:spLocks noGrp="1"/>
          </p:cNvSpPr>
          <p:nvPr>
            <p:ph type="sldNum" sz="quarter" idx="10"/>
          </p:nvPr>
        </p:nvSpPr>
        <p:spPr/>
        <p:txBody>
          <a:bodyPr/>
          <a:lstStyle/>
          <a:p>
            <a:fld id="{74CE48D2-D036-43F3-8904-982C8CF3C2CC}" type="slidenum">
              <a:rPr lang="bg-BG" smtClean="0"/>
              <a:pPr/>
              <a:t>23</a:t>
            </a:fld>
            <a:endParaRPr lang="bg-BG"/>
          </a:p>
        </p:txBody>
      </p:sp>
    </p:spTree>
    <p:extLst>
      <p:ext uri="{BB962C8B-B14F-4D97-AF65-F5344CB8AC3E}">
        <p14:creationId xmlns:p14="http://schemas.microsoft.com/office/powerpoint/2010/main" val="7173075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bg-BG" sz="1200" kern="1200" dirty="0" smtClean="0">
                <a:solidFill>
                  <a:schemeClr val="tx1"/>
                </a:solidFill>
                <a:effectLst/>
                <a:latin typeface="+mn-lt"/>
                <a:ea typeface="+mn-ea"/>
                <a:cs typeface="+mn-cs"/>
              </a:rPr>
              <a:t>За едно</a:t>
            </a:r>
            <a:r>
              <a:rPr lang="bg-BG" sz="1200" kern="1200" baseline="0" dirty="0" smtClean="0">
                <a:solidFill>
                  <a:schemeClr val="tx1"/>
                </a:solidFill>
                <a:effectLst/>
                <a:latin typeface="+mn-lt"/>
                <a:ea typeface="+mn-ea"/>
                <a:cs typeface="+mn-cs"/>
              </a:rPr>
              <a:t> от изследванията описани в дисертационния труд е получена и н</a:t>
            </a:r>
            <a:r>
              <a:rPr lang="bg-BG" sz="1200" kern="1200" dirty="0" smtClean="0">
                <a:solidFill>
                  <a:schemeClr val="tx1"/>
                </a:solidFill>
                <a:effectLst/>
                <a:latin typeface="+mn-lt"/>
                <a:ea typeface="+mn-ea"/>
                <a:cs typeface="+mn-cs"/>
              </a:rPr>
              <a:t>аграда в състезание за глобална скалируема оптимизация, провело се като част от Международната конференция за високопроизводителни изчисления, 2019 година</a:t>
            </a:r>
          </a:p>
          <a:p>
            <a:endParaRPr lang="bg-BG" dirty="0"/>
          </a:p>
        </p:txBody>
      </p:sp>
      <p:sp>
        <p:nvSpPr>
          <p:cNvPr id="4" name="Slide Number Placeholder 3"/>
          <p:cNvSpPr>
            <a:spLocks noGrp="1"/>
          </p:cNvSpPr>
          <p:nvPr>
            <p:ph type="sldNum" sz="quarter" idx="10"/>
          </p:nvPr>
        </p:nvSpPr>
        <p:spPr/>
        <p:txBody>
          <a:bodyPr/>
          <a:lstStyle/>
          <a:p>
            <a:fld id="{74CE48D2-D036-43F3-8904-982C8CF3C2CC}" type="slidenum">
              <a:rPr lang="bg-BG" smtClean="0"/>
              <a:pPr/>
              <a:t>24</a:t>
            </a:fld>
            <a:endParaRPr lang="bg-BG"/>
          </a:p>
        </p:txBody>
      </p:sp>
    </p:spTree>
    <p:extLst>
      <p:ext uri="{BB962C8B-B14F-4D97-AF65-F5344CB8AC3E}">
        <p14:creationId xmlns:p14="http://schemas.microsoft.com/office/powerpoint/2010/main" val="39354483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74CE48D2-D036-43F3-8904-982C8CF3C2CC}" type="slidenum">
              <a:rPr lang="bg-BG" smtClean="0"/>
              <a:pPr/>
              <a:t>25</a:t>
            </a:fld>
            <a:endParaRPr lang="bg-BG"/>
          </a:p>
        </p:txBody>
      </p:sp>
    </p:spTree>
    <p:extLst>
      <p:ext uri="{BB962C8B-B14F-4D97-AF65-F5344CB8AC3E}">
        <p14:creationId xmlns:p14="http://schemas.microsoft.com/office/powerpoint/2010/main" val="2969850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bg-BG" sz="1200" b="1" kern="1200" dirty="0" smtClean="0">
                <a:solidFill>
                  <a:schemeClr val="tx1"/>
                </a:solidFill>
                <a:effectLst/>
                <a:latin typeface="+mn-lt"/>
                <a:ea typeface="+mn-ea"/>
                <a:cs typeface="+mn-cs"/>
              </a:rPr>
              <a:t>Цел</a:t>
            </a:r>
            <a:br>
              <a:rPr lang="bg-BG" sz="1200" b="1" kern="1200" dirty="0" smtClean="0">
                <a:solidFill>
                  <a:schemeClr val="tx1"/>
                </a:solidFill>
                <a:effectLst/>
                <a:latin typeface="+mn-lt"/>
                <a:ea typeface="+mn-ea"/>
                <a:cs typeface="+mn-cs"/>
              </a:rPr>
            </a:br>
            <a:r>
              <a:rPr lang="bg-BG" sz="1200" kern="1200" dirty="0" smtClean="0">
                <a:solidFill>
                  <a:schemeClr val="tx1"/>
                </a:solidFill>
                <a:effectLst/>
                <a:latin typeface="+mn-lt"/>
                <a:ea typeface="+mn-ea"/>
                <a:cs typeface="+mn-cs"/>
              </a:rPr>
              <a:t>Основна цел на настоящия дисертационен труд е предлагането на хибридни алгоритми за ускоряване на обучението при изкуствени невронни мрежи от тип многослоен перцептрон. Многослойният перцептрон ще бъде приложен в прогнозирането на бъдещи стойности във финансови времеви редове.</a:t>
            </a:r>
          </a:p>
          <a:p>
            <a:endParaRPr lang="bg-BG" dirty="0"/>
          </a:p>
        </p:txBody>
      </p:sp>
      <p:sp>
        <p:nvSpPr>
          <p:cNvPr id="4" name="Slide Number Placeholder 3"/>
          <p:cNvSpPr>
            <a:spLocks noGrp="1"/>
          </p:cNvSpPr>
          <p:nvPr>
            <p:ph type="sldNum" sz="quarter" idx="10"/>
          </p:nvPr>
        </p:nvSpPr>
        <p:spPr/>
        <p:txBody>
          <a:bodyPr/>
          <a:lstStyle/>
          <a:p>
            <a:fld id="{74CE48D2-D036-43F3-8904-982C8CF3C2CC}" type="slidenum">
              <a:rPr lang="bg-BG" smtClean="0"/>
              <a:pPr/>
              <a:t>3</a:t>
            </a:fld>
            <a:endParaRPr lang="bg-BG"/>
          </a:p>
        </p:txBody>
      </p:sp>
    </p:spTree>
    <p:extLst>
      <p:ext uri="{BB962C8B-B14F-4D97-AF65-F5344CB8AC3E}">
        <p14:creationId xmlns:p14="http://schemas.microsoft.com/office/powerpoint/2010/main" val="3849473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sz="1200" b="1" kern="1200" dirty="0" smtClean="0">
                <a:solidFill>
                  <a:schemeClr val="tx1"/>
                </a:solidFill>
                <a:effectLst/>
                <a:latin typeface="+mn-lt"/>
                <a:ea typeface="+mn-ea"/>
                <a:cs typeface="+mn-cs"/>
              </a:rPr>
              <a:t>Задачи</a:t>
            </a:r>
            <a:br>
              <a:rPr lang="bg-BG" sz="1200" b="1" kern="1200" dirty="0" smtClean="0">
                <a:solidFill>
                  <a:schemeClr val="tx1"/>
                </a:solidFill>
                <a:effectLst/>
                <a:latin typeface="+mn-lt"/>
                <a:ea typeface="+mn-ea"/>
                <a:cs typeface="+mn-cs"/>
              </a:rPr>
            </a:br>
            <a:r>
              <a:rPr lang="bg-BG" sz="1200" kern="1200" dirty="0" smtClean="0">
                <a:solidFill>
                  <a:schemeClr val="tx1"/>
                </a:solidFill>
                <a:effectLst/>
                <a:latin typeface="+mn-lt"/>
                <a:ea typeface="+mn-ea"/>
                <a:cs typeface="+mn-cs"/>
              </a:rPr>
              <a:t>За постигане на целта, поставена в настоящия дисертационен труд се поставят за решаване набор от задачи. </a:t>
            </a:r>
            <a:r>
              <a:rPr lang="bg-BG" sz="1200" b="1" kern="1200" dirty="0" smtClean="0">
                <a:solidFill>
                  <a:schemeClr val="tx1"/>
                </a:solidFill>
                <a:effectLst/>
                <a:latin typeface="+mn-lt"/>
                <a:ea typeface="+mn-ea"/>
                <a:cs typeface="+mn-cs"/>
              </a:rPr>
              <a:t>Част от задачите са с теоретичен характер </a:t>
            </a:r>
            <a:r>
              <a:rPr lang="bg-BG" sz="1200" kern="1200" dirty="0" smtClean="0">
                <a:solidFill>
                  <a:schemeClr val="tx1"/>
                </a:solidFill>
                <a:effectLst/>
                <a:latin typeface="+mn-lt"/>
                <a:ea typeface="+mn-ea"/>
                <a:cs typeface="+mn-cs"/>
              </a:rPr>
              <a:t>и покриват подобряване на алгоритми за машинно самообучение, съчетаване (хибридизация) на алгоритмите за машинно самообучение. </a:t>
            </a:r>
            <a:r>
              <a:rPr lang="bg-BG" sz="1200" b="1" kern="1200" dirty="0" smtClean="0">
                <a:solidFill>
                  <a:schemeClr val="tx1"/>
                </a:solidFill>
                <a:effectLst/>
                <a:latin typeface="+mn-lt"/>
                <a:ea typeface="+mn-ea"/>
                <a:cs typeface="+mn-cs"/>
              </a:rPr>
              <a:t>Другата част от задачите са с приложен характер </a:t>
            </a:r>
            <a:r>
              <a:rPr lang="bg-BG" sz="1200" kern="1200" dirty="0" smtClean="0">
                <a:solidFill>
                  <a:schemeClr val="tx1"/>
                </a:solidFill>
                <a:effectLst/>
                <a:latin typeface="+mn-lt"/>
                <a:ea typeface="+mn-ea"/>
                <a:cs typeface="+mn-cs"/>
              </a:rPr>
              <a:t>и са свързани с прилагане на подбраните алгоритми, подходящо съчетаване на различните алгоритми (хибридизация) и практическа реализация на цялостна система за прогнозиране.</a:t>
            </a:r>
          </a:p>
          <a:p>
            <a:r>
              <a:rPr lang="bg-BG" sz="1200" kern="1200" dirty="0" smtClean="0">
                <a:solidFill>
                  <a:schemeClr val="tx1"/>
                </a:solidFill>
                <a:effectLst/>
                <a:latin typeface="+mn-lt"/>
                <a:ea typeface="+mn-ea"/>
                <a:cs typeface="+mn-cs"/>
              </a:rPr>
              <a:t>Набелязаните задачи са както следва:</a:t>
            </a:r>
          </a:p>
          <a:p>
            <a:r>
              <a:rPr lang="bg-BG" sz="1200" kern="1200" dirty="0" smtClean="0">
                <a:solidFill>
                  <a:schemeClr val="tx1"/>
                </a:solidFill>
                <a:effectLst/>
                <a:latin typeface="+mn-lt"/>
                <a:ea typeface="+mn-ea"/>
                <a:cs typeface="+mn-cs"/>
              </a:rPr>
              <a:t>* Обзор на алгоритмите за обучение на изкуствени невронни мрежи от тип многослоен перцептрон;</a:t>
            </a:r>
          </a:p>
          <a:p>
            <a:r>
              <a:rPr lang="bg-BG" sz="1200" kern="1200" dirty="0" smtClean="0">
                <a:solidFill>
                  <a:schemeClr val="tx1"/>
                </a:solidFill>
                <a:effectLst/>
                <a:latin typeface="+mn-lt"/>
                <a:ea typeface="+mn-ea"/>
                <a:cs typeface="+mn-cs"/>
              </a:rPr>
              <a:t>* Съчетаване на алгоритми за хибридно обучение на изкуствени невронни мрежи от тип многослоен перцептрон;</a:t>
            </a:r>
          </a:p>
          <a:p>
            <a:r>
              <a:rPr lang="bg-BG" sz="1200" kern="1200" dirty="0" smtClean="0">
                <a:solidFill>
                  <a:schemeClr val="tx1"/>
                </a:solidFill>
                <a:effectLst/>
                <a:latin typeface="+mn-lt"/>
                <a:ea typeface="+mn-ea"/>
                <a:cs typeface="+mn-cs"/>
              </a:rPr>
              <a:t>* Предлагане на алгоритми за обучение на изкуствени невронни мрежи от тип многослоен перцептрон в разпределена среда;</a:t>
            </a:r>
          </a:p>
          <a:p>
            <a:r>
              <a:rPr lang="bg-BG" sz="1200" kern="1200" dirty="0" smtClean="0">
                <a:solidFill>
                  <a:schemeClr val="tx1"/>
                </a:solidFill>
                <a:effectLst/>
                <a:latin typeface="+mn-lt"/>
                <a:ea typeface="+mn-ea"/>
                <a:cs typeface="+mn-cs"/>
              </a:rPr>
              <a:t>* Предлагане на подобрения в алгоритмите, така че да се постигне скъсяване на времето за обучение на изкуствени невронни мрежи от тип многослоен перцептрон;</a:t>
            </a:r>
          </a:p>
          <a:p>
            <a:r>
              <a:rPr lang="bg-BG" sz="1200" kern="1200" dirty="0" smtClean="0">
                <a:solidFill>
                  <a:schemeClr val="tx1"/>
                </a:solidFill>
                <a:effectLst/>
                <a:latin typeface="+mn-lt"/>
                <a:ea typeface="+mn-ea"/>
                <a:cs typeface="+mn-cs"/>
              </a:rPr>
              <a:t>* Програмна реализация на предложените хибридни алгоритми за обучение на изкуствени невронни мрежи от тип многослоен перцептрон;</a:t>
            </a:r>
          </a:p>
          <a:p>
            <a:r>
              <a:rPr lang="bg-BG" sz="1200" kern="1200" dirty="0" smtClean="0">
                <a:solidFill>
                  <a:schemeClr val="tx1"/>
                </a:solidFill>
                <a:effectLst/>
                <a:latin typeface="+mn-lt"/>
                <a:ea typeface="+mn-ea"/>
                <a:cs typeface="+mn-cs"/>
              </a:rPr>
              <a:t>* Извършване на сравнителен анализ за ефективността от предложеното обучение на изкуствени невронни мрежи от тип многослоен перцептрон;</a:t>
            </a:r>
          </a:p>
          <a:p>
            <a:endParaRPr lang="bg-BG" dirty="0"/>
          </a:p>
        </p:txBody>
      </p:sp>
      <p:sp>
        <p:nvSpPr>
          <p:cNvPr id="4" name="Slide Number Placeholder 3"/>
          <p:cNvSpPr>
            <a:spLocks noGrp="1"/>
          </p:cNvSpPr>
          <p:nvPr>
            <p:ph type="sldNum" sz="quarter" idx="10"/>
          </p:nvPr>
        </p:nvSpPr>
        <p:spPr/>
        <p:txBody>
          <a:bodyPr/>
          <a:lstStyle/>
          <a:p>
            <a:fld id="{74CE48D2-D036-43F3-8904-982C8CF3C2CC}" type="slidenum">
              <a:rPr lang="bg-BG" smtClean="0"/>
              <a:pPr/>
              <a:t>4</a:t>
            </a:fld>
            <a:endParaRPr lang="bg-BG"/>
          </a:p>
        </p:txBody>
      </p:sp>
    </p:spTree>
    <p:extLst>
      <p:ext uri="{BB962C8B-B14F-4D97-AF65-F5344CB8AC3E}">
        <p14:creationId xmlns:p14="http://schemas.microsoft.com/office/powerpoint/2010/main" val="21482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bg-BG" sz="1200" kern="1200" dirty="0" smtClean="0">
                <a:solidFill>
                  <a:schemeClr val="tx1"/>
                </a:solidFill>
                <a:effectLst/>
                <a:latin typeface="+mn-lt"/>
                <a:ea typeface="+mn-ea"/>
                <a:cs typeface="+mn-cs"/>
              </a:rPr>
              <a:t>Увод</a:t>
            </a:r>
          </a:p>
          <a:p>
            <a:pPr lvl="0"/>
            <a:r>
              <a:rPr lang="bg-BG" sz="1200" kern="1200" dirty="0" smtClean="0">
                <a:solidFill>
                  <a:schemeClr val="tx1"/>
                </a:solidFill>
                <a:effectLst/>
                <a:latin typeface="+mn-lt"/>
                <a:ea typeface="+mn-ea"/>
                <a:cs typeface="+mn-cs"/>
              </a:rPr>
              <a:t>Изложение от четири глави</a:t>
            </a:r>
          </a:p>
          <a:p>
            <a:pPr lvl="1"/>
            <a:r>
              <a:rPr lang="bg-BG" sz="1200" kern="1200" dirty="0" smtClean="0">
                <a:solidFill>
                  <a:schemeClr val="tx1"/>
                </a:solidFill>
                <a:effectLst/>
                <a:latin typeface="+mn-lt"/>
                <a:ea typeface="+mn-ea"/>
                <a:cs typeface="+mn-cs"/>
              </a:rPr>
              <a:t>Глава 1: Прогнозиране на времеви редове с помощта на машинно самообучение</a:t>
            </a:r>
          </a:p>
          <a:p>
            <a:pPr lvl="1"/>
            <a:r>
              <a:rPr lang="bg-BG" sz="1200" kern="1200" dirty="0" smtClean="0">
                <a:solidFill>
                  <a:schemeClr val="tx1"/>
                </a:solidFill>
                <a:effectLst/>
                <a:latin typeface="+mn-lt"/>
                <a:ea typeface="+mn-ea"/>
                <a:cs typeface="+mn-cs"/>
              </a:rPr>
              <a:t>Глава 2: Алгоритми при прогнозиране и обучение на ИНМ</a:t>
            </a:r>
          </a:p>
          <a:p>
            <a:pPr lvl="1"/>
            <a:r>
              <a:rPr lang="bg-BG" sz="1200" kern="1200" dirty="0" smtClean="0">
                <a:solidFill>
                  <a:schemeClr val="tx1"/>
                </a:solidFill>
                <a:effectLst/>
                <a:latin typeface="+mn-lt"/>
                <a:ea typeface="+mn-ea"/>
                <a:cs typeface="+mn-cs"/>
              </a:rPr>
              <a:t>Глава 3: Софтуерна система за прогнозиране</a:t>
            </a:r>
          </a:p>
          <a:p>
            <a:pPr lvl="1"/>
            <a:r>
              <a:rPr lang="bg-BG" sz="1200" kern="1200" dirty="0" smtClean="0">
                <a:solidFill>
                  <a:schemeClr val="tx1"/>
                </a:solidFill>
                <a:effectLst/>
                <a:latin typeface="+mn-lt"/>
                <a:ea typeface="+mn-ea"/>
                <a:cs typeface="+mn-cs"/>
              </a:rPr>
              <a:t>Глава 4: Числени тестове на алгоритмите в системата за прогнозиране</a:t>
            </a:r>
          </a:p>
          <a:p>
            <a:pPr lvl="0"/>
            <a:r>
              <a:rPr lang="bg-BG" sz="1200" kern="1200" dirty="0" smtClean="0">
                <a:solidFill>
                  <a:schemeClr val="tx1"/>
                </a:solidFill>
                <a:effectLst/>
                <a:latin typeface="+mn-lt"/>
                <a:ea typeface="+mn-ea"/>
                <a:cs typeface="+mn-cs"/>
              </a:rPr>
              <a:t>Заключение</a:t>
            </a:r>
          </a:p>
          <a:p>
            <a:pPr lvl="0"/>
            <a:r>
              <a:rPr lang="bg-BG" sz="1200" kern="1200" dirty="0" smtClean="0">
                <a:solidFill>
                  <a:schemeClr val="tx1"/>
                </a:solidFill>
                <a:effectLst/>
                <a:latin typeface="+mn-lt"/>
                <a:ea typeface="+mn-ea"/>
                <a:cs typeface="+mn-cs"/>
              </a:rPr>
              <a:t>Списък на публикациите по дисертационния труд</a:t>
            </a:r>
          </a:p>
          <a:p>
            <a:pPr lvl="0"/>
            <a:r>
              <a:rPr lang="bg-BG" sz="1200" kern="1200" dirty="0" smtClean="0">
                <a:solidFill>
                  <a:schemeClr val="tx1"/>
                </a:solidFill>
                <a:effectLst/>
                <a:latin typeface="+mn-lt"/>
                <a:ea typeface="+mn-ea"/>
                <a:cs typeface="+mn-cs"/>
              </a:rPr>
              <a:t>Декларация за оригиналност на резултатите</a:t>
            </a:r>
          </a:p>
          <a:p>
            <a:pPr lvl="0"/>
            <a:r>
              <a:rPr lang="bg-BG" sz="1200" kern="1200" dirty="0" smtClean="0">
                <a:solidFill>
                  <a:schemeClr val="tx1"/>
                </a:solidFill>
                <a:effectLst/>
                <a:latin typeface="+mn-lt"/>
                <a:ea typeface="+mn-ea"/>
                <a:cs typeface="+mn-cs"/>
              </a:rPr>
              <a:t>Библиография</a:t>
            </a:r>
          </a:p>
          <a:p>
            <a:endParaRPr lang="bg-BG" dirty="0"/>
          </a:p>
        </p:txBody>
      </p:sp>
      <p:sp>
        <p:nvSpPr>
          <p:cNvPr id="4" name="Slide Number Placeholder 3"/>
          <p:cNvSpPr>
            <a:spLocks noGrp="1"/>
          </p:cNvSpPr>
          <p:nvPr>
            <p:ph type="sldNum" sz="quarter" idx="10"/>
          </p:nvPr>
        </p:nvSpPr>
        <p:spPr/>
        <p:txBody>
          <a:bodyPr/>
          <a:lstStyle/>
          <a:p>
            <a:fld id="{74CE48D2-D036-43F3-8904-982C8CF3C2CC}" type="slidenum">
              <a:rPr lang="bg-BG" smtClean="0"/>
              <a:pPr/>
              <a:t>5</a:t>
            </a:fld>
            <a:endParaRPr lang="bg-BG"/>
          </a:p>
        </p:txBody>
      </p:sp>
    </p:spTree>
    <p:extLst>
      <p:ext uri="{BB962C8B-B14F-4D97-AF65-F5344CB8AC3E}">
        <p14:creationId xmlns:p14="http://schemas.microsoft.com/office/powerpoint/2010/main" val="2964818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sz="1200" kern="1200" dirty="0" smtClean="0">
                <a:solidFill>
                  <a:schemeClr val="tx1"/>
                </a:solidFill>
                <a:effectLst/>
                <a:latin typeface="+mn-lt"/>
                <a:ea typeface="+mn-ea"/>
                <a:cs typeface="+mn-cs"/>
              </a:rPr>
              <a:t>В първа глава е направен обзор на най-използваните начини за прогнозиране на времеви редове и по какъв начин машинното самообучение се прилага в тази проблемна област. </a:t>
            </a:r>
            <a:br>
              <a:rPr lang="bg-BG" sz="1200" kern="1200" dirty="0" smtClean="0">
                <a:solidFill>
                  <a:schemeClr val="tx1"/>
                </a:solidFill>
                <a:effectLst/>
                <a:latin typeface="+mn-lt"/>
                <a:ea typeface="+mn-ea"/>
                <a:cs typeface="+mn-cs"/>
              </a:rPr>
            </a:br>
            <a:r>
              <a:rPr lang="bg-BG" sz="1200" kern="1200" dirty="0" smtClean="0">
                <a:solidFill>
                  <a:schemeClr val="tx1"/>
                </a:solidFill>
                <a:effectLst/>
                <a:latin typeface="+mn-lt"/>
                <a:ea typeface="+mn-ea"/>
                <a:cs typeface="+mn-cs"/>
              </a:rPr>
              <a:t>През последните десетилетия са разработени много начини за прогнозиране на финансови времеви редове, но като един от най-обещаващите, се открояват изкуствените невронни мрежи. Характерно за изкуствените невронни мрежи е, че те са много ефективен инструмент, след като веднъж са обучени. Процесът на обучение, от своя страна, често отнема твърде дълго време и се нуждае от голямо количество изчислителни ресурси. Един от най-използваните начини за обучение на изкуствени невронни мрежи е алгоритъмът с обратно разпространение на грешката. Този алгоритъм спада към групата на точните числени, градиентни методи. Алгоритъмът за обратно разпространение на грешката много добре се допълва с евристичните, еволюционни алгоритми за глобална оптимизация. Характерното за този вид евристики е, че те се поддават на изключително висока степен за паралелна обработка.</a:t>
            </a:r>
            <a:br>
              <a:rPr lang="bg-BG" sz="1200" kern="1200" dirty="0" smtClean="0">
                <a:solidFill>
                  <a:schemeClr val="tx1"/>
                </a:solidFill>
                <a:effectLst/>
                <a:latin typeface="+mn-lt"/>
                <a:ea typeface="+mn-ea"/>
                <a:cs typeface="+mn-cs"/>
              </a:rPr>
            </a:br>
            <a:endParaRPr lang="bg-BG" dirty="0"/>
          </a:p>
        </p:txBody>
      </p:sp>
      <p:sp>
        <p:nvSpPr>
          <p:cNvPr id="4" name="Slide Number Placeholder 3"/>
          <p:cNvSpPr>
            <a:spLocks noGrp="1"/>
          </p:cNvSpPr>
          <p:nvPr>
            <p:ph type="sldNum" sz="quarter" idx="10"/>
          </p:nvPr>
        </p:nvSpPr>
        <p:spPr/>
        <p:txBody>
          <a:bodyPr/>
          <a:lstStyle/>
          <a:p>
            <a:fld id="{74CE48D2-D036-43F3-8904-982C8CF3C2CC}" type="slidenum">
              <a:rPr lang="bg-BG" smtClean="0"/>
              <a:pPr/>
              <a:t>6</a:t>
            </a:fld>
            <a:endParaRPr lang="bg-BG"/>
          </a:p>
        </p:txBody>
      </p:sp>
    </p:spTree>
    <p:extLst>
      <p:ext uri="{BB962C8B-B14F-4D97-AF65-F5344CB8AC3E}">
        <p14:creationId xmlns:p14="http://schemas.microsoft.com/office/powerpoint/2010/main" val="1692742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sz="1200" kern="1200" dirty="0" smtClean="0">
                <a:solidFill>
                  <a:schemeClr val="tx1"/>
                </a:solidFill>
                <a:effectLst/>
                <a:latin typeface="+mn-lt"/>
                <a:ea typeface="+mn-ea"/>
                <a:cs typeface="+mn-cs"/>
              </a:rPr>
              <a:t>Широките възможности за паралелна обработка при еволюционните и </a:t>
            </a:r>
            <a:r>
              <a:rPr lang="bg-BG" sz="1200" kern="1200" dirty="0" err="1" smtClean="0">
                <a:solidFill>
                  <a:schemeClr val="tx1"/>
                </a:solidFill>
                <a:effectLst/>
                <a:latin typeface="+mn-lt"/>
                <a:ea typeface="+mn-ea"/>
                <a:cs typeface="+mn-cs"/>
              </a:rPr>
              <a:t>популационните</a:t>
            </a:r>
            <a:r>
              <a:rPr lang="bg-BG" sz="1200" kern="1200" dirty="0" smtClean="0">
                <a:solidFill>
                  <a:schemeClr val="tx1"/>
                </a:solidFill>
                <a:effectLst/>
                <a:latin typeface="+mn-lt"/>
                <a:ea typeface="+mn-ea"/>
                <a:cs typeface="+mn-cs"/>
              </a:rPr>
              <a:t> евристики позволяват реализацията им на хетерогенни системи за разпределени изчисления. Наличието на значително повече мобилни </a:t>
            </a:r>
            <a:r>
              <a:rPr lang="bg-BG" sz="1200" kern="1200" dirty="0" err="1" smtClean="0">
                <a:solidFill>
                  <a:schemeClr val="tx1"/>
                </a:solidFill>
                <a:effectLst/>
                <a:latin typeface="+mn-lt"/>
                <a:ea typeface="+mn-ea"/>
                <a:cs typeface="+mn-cs"/>
              </a:rPr>
              <a:t>смарт</a:t>
            </a:r>
            <a:r>
              <a:rPr lang="bg-BG" sz="1200" kern="1200" dirty="0" smtClean="0">
                <a:solidFill>
                  <a:schemeClr val="tx1"/>
                </a:solidFill>
                <a:effectLst/>
                <a:latin typeface="+mn-lt"/>
                <a:ea typeface="+mn-ea"/>
                <a:cs typeface="+mn-cs"/>
              </a:rPr>
              <a:t> устройства, спрямо настолните компютърни системи, води до мотивация пресмятанията да се реализират под формата на мобилни разпределени изчисления. </a:t>
            </a:r>
          </a:p>
          <a:p>
            <a:r>
              <a:rPr lang="bg-BG" sz="1200" kern="1200" dirty="0" smtClean="0">
                <a:solidFill>
                  <a:schemeClr val="tx1"/>
                </a:solidFill>
                <a:effectLst/>
                <a:latin typeface="+mn-lt"/>
                <a:ea typeface="+mn-ea"/>
                <a:cs typeface="+mn-cs"/>
              </a:rPr>
              <a:t>Всичко изброено до тук, дава основанието да се търси реализация на система за мобилни разпределени изчисления, която обучава изкуствени невронни мрежи с хибриден алгоритъм (обратно разпространение на грешката и </a:t>
            </a:r>
            <a:r>
              <a:rPr lang="bg-BG" sz="1200" kern="1200" dirty="0" err="1" smtClean="0">
                <a:solidFill>
                  <a:schemeClr val="tx1"/>
                </a:solidFill>
                <a:effectLst/>
                <a:latin typeface="+mn-lt"/>
                <a:ea typeface="+mn-ea"/>
                <a:cs typeface="+mn-cs"/>
              </a:rPr>
              <a:t>популационна</a:t>
            </a:r>
            <a:r>
              <a:rPr lang="bg-BG" sz="1200" kern="1200" dirty="0" smtClean="0">
                <a:solidFill>
                  <a:schemeClr val="tx1"/>
                </a:solidFill>
                <a:effectLst/>
                <a:latin typeface="+mn-lt"/>
                <a:ea typeface="+mn-ea"/>
                <a:cs typeface="+mn-cs"/>
              </a:rPr>
              <a:t> глобална оптимизация) за прогнозиране на финансови времеви редове.</a:t>
            </a:r>
          </a:p>
          <a:p>
            <a:endParaRPr lang="bg-BG" dirty="0"/>
          </a:p>
        </p:txBody>
      </p:sp>
      <p:sp>
        <p:nvSpPr>
          <p:cNvPr id="4" name="Slide Number Placeholder 3"/>
          <p:cNvSpPr>
            <a:spLocks noGrp="1"/>
          </p:cNvSpPr>
          <p:nvPr>
            <p:ph type="sldNum" sz="quarter" idx="10"/>
          </p:nvPr>
        </p:nvSpPr>
        <p:spPr/>
        <p:txBody>
          <a:bodyPr/>
          <a:lstStyle/>
          <a:p>
            <a:fld id="{74CE48D2-D036-43F3-8904-982C8CF3C2CC}" type="slidenum">
              <a:rPr lang="bg-BG" smtClean="0"/>
              <a:pPr/>
              <a:t>7</a:t>
            </a:fld>
            <a:endParaRPr lang="bg-BG"/>
          </a:p>
        </p:txBody>
      </p:sp>
    </p:spTree>
    <p:extLst>
      <p:ext uri="{BB962C8B-B14F-4D97-AF65-F5344CB8AC3E}">
        <p14:creationId xmlns:p14="http://schemas.microsoft.com/office/powerpoint/2010/main" val="885955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bg-BG" sz="1200" kern="1200" dirty="0" smtClean="0">
                <a:solidFill>
                  <a:schemeClr val="tx1"/>
                </a:solidFill>
                <a:effectLst/>
                <a:latin typeface="+mn-lt"/>
                <a:ea typeface="+mn-ea"/>
                <a:cs typeface="+mn-cs"/>
              </a:rPr>
              <a:t>В 2-ра</a:t>
            </a:r>
            <a:r>
              <a:rPr lang="bg-BG" sz="1200" kern="1200" baseline="0" dirty="0" smtClean="0">
                <a:solidFill>
                  <a:schemeClr val="tx1"/>
                </a:solidFill>
                <a:effectLst/>
                <a:latin typeface="+mn-lt"/>
                <a:ea typeface="+mn-ea"/>
                <a:cs typeface="+mn-cs"/>
              </a:rPr>
              <a:t> глава са и</a:t>
            </a:r>
            <a:r>
              <a:rPr lang="bg-BG" sz="1200" kern="1200" dirty="0" smtClean="0">
                <a:solidFill>
                  <a:schemeClr val="tx1"/>
                </a:solidFill>
                <a:effectLst/>
                <a:latin typeface="+mn-lt"/>
                <a:ea typeface="+mn-ea"/>
                <a:cs typeface="+mn-cs"/>
              </a:rPr>
              <a:t>зследвани възможностите за подобряване на алгоритъма за селекция в генетичните алгоритми. Прилага се идея за рекурсивно спускане във възли от дървовидна структура, като всеки възел се характеризира с </a:t>
            </a:r>
            <a:r>
              <a:rPr lang="bg-BG" sz="1200" kern="1200" dirty="0" err="1" smtClean="0">
                <a:solidFill>
                  <a:schemeClr val="tx1"/>
                </a:solidFill>
                <a:effectLst/>
                <a:latin typeface="+mn-lt"/>
                <a:ea typeface="+mn-ea"/>
                <a:cs typeface="+mn-cs"/>
              </a:rPr>
              <a:t>подпопулация</a:t>
            </a:r>
            <a:r>
              <a:rPr lang="bg-BG" sz="1200" kern="1200" dirty="0" smtClean="0">
                <a:solidFill>
                  <a:schemeClr val="tx1"/>
                </a:solidFill>
                <a:effectLst/>
                <a:latin typeface="+mn-lt"/>
                <a:ea typeface="+mn-ea"/>
                <a:cs typeface="+mn-cs"/>
              </a:rPr>
              <a:t>. Във всеки възел се извършва пълно изчерпване за рекомбинация на индивидите в прилежащата на възела под популация, като се изчислява целевата функция.</a:t>
            </a:r>
          </a:p>
          <a:p>
            <a:endParaRPr lang="bg-BG" dirty="0"/>
          </a:p>
        </p:txBody>
      </p:sp>
      <p:sp>
        <p:nvSpPr>
          <p:cNvPr id="4" name="Slide Number Placeholder 3"/>
          <p:cNvSpPr>
            <a:spLocks noGrp="1"/>
          </p:cNvSpPr>
          <p:nvPr>
            <p:ph type="sldNum" sz="quarter" idx="10"/>
          </p:nvPr>
        </p:nvSpPr>
        <p:spPr/>
        <p:txBody>
          <a:bodyPr/>
          <a:lstStyle/>
          <a:p>
            <a:fld id="{74CE48D2-D036-43F3-8904-982C8CF3C2CC}" type="slidenum">
              <a:rPr lang="bg-BG" smtClean="0"/>
              <a:pPr/>
              <a:t>8</a:t>
            </a:fld>
            <a:endParaRPr lang="bg-BG"/>
          </a:p>
        </p:txBody>
      </p:sp>
    </p:spTree>
    <p:extLst>
      <p:ext uri="{BB962C8B-B14F-4D97-AF65-F5344CB8AC3E}">
        <p14:creationId xmlns:p14="http://schemas.microsoft.com/office/powerpoint/2010/main" val="1568753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bg-BG" sz="1200" kern="1200" dirty="0" err="1" smtClean="0">
                <a:solidFill>
                  <a:schemeClr val="tx1"/>
                </a:solidFill>
                <a:effectLst/>
                <a:latin typeface="+mn-lt"/>
                <a:ea typeface="+mn-ea"/>
                <a:cs typeface="+mn-cs"/>
              </a:rPr>
              <a:t>Михалевич</a:t>
            </a:r>
            <a:r>
              <a:rPr lang="bg-BG" sz="1200" kern="1200" dirty="0" smtClean="0">
                <a:solidFill>
                  <a:schemeClr val="tx1"/>
                </a:solidFill>
                <a:effectLst/>
                <a:latin typeface="+mn-lt"/>
                <a:ea typeface="+mn-ea"/>
                <a:cs typeface="+mn-cs"/>
              </a:rPr>
              <a:t>	</a:t>
            </a:r>
            <a:r>
              <a:rPr lang="bg-BG" sz="1200" kern="1200" dirty="0" err="1" smtClean="0">
                <a:solidFill>
                  <a:schemeClr val="tx1"/>
                </a:solidFill>
                <a:effectLst/>
                <a:latin typeface="+mn-lt"/>
                <a:ea typeface="+mn-ea"/>
                <a:cs typeface="+mn-cs"/>
              </a:rPr>
              <a:t>Аклей</a:t>
            </a:r>
            <a:r>
              <a:rPr lang="bg-BG" sz="1200" kern="1200" dirty="0" smtClean="0">
                <a:solidFill>
                  <a:schemeClr val="tx1"/>
                </a:solidFill>
                <a:effectLst/>
                <a:latin typeface="+mn-lt"/>
                <a:ea typeface="+mn-ea"/>
                <a:cs typeface="+mn-cs"/>
              </a:rPr>
              <a:t>	</a:t>
            </a:r>
            <a:r>
              <a:rPr lang="bg-BG" sz="1200" kern="1200" dirty="0" err="1" smtClean="0">
                <a:solidFill>
                  <a:schemeClr val="tx1"/>
                </a:solidFill>
                <a:effectLst/>
                <a:latin typeface="+mn-lt"/>
                <a:ea typeface="+mn-ea"/>
                <a:cs typeface="+mn-cs"/>
              </a:rPr>
              <a:t>Швефел</a:t>
            </a:r>
            <a:r>
              <a:rPr lang="bg-BG" sz="1200" kern="1200" dirty="0" smtClean="0">
                <a:solidFill>
                  <a:schemeClr val="tx1"/>
                </a:solidFill>
                <a:effectLst/>
                <a:latin typeface="+mn-lt"/>
                <a:ea typeface="+mn-ea"/>
                <a:cs typeface="+mn-cs"/>
              </a:rPr>
              <a:t>	</a:t>
            </a:r>
            <a:r>
              <a:rPr lang="bg-BG" sz="1200" kern="1200" dirty="0" err="1" smtClean="0">
                <a:solidFill>
                  <a:schemeClr val="tx1"/>
                </a:solidFill>
                <a:effectLst/>
                <a:latin typeface="+mn-lt"/>
                <a:ea typeface="+mn-ea"/>
                <a:cs typeface="+mn-cs"/>
              </a:rPr>
              <a:t>Растригин</a:t>
            </a:r>
            <a:r>
              <a:rPr lang="bg-BG" sz="1200" kern="1200" dirty="0" smtClean="0">
                <a:solidFill>
                  <a:schemeClr val="tx1"/>
                </a:solidFill>
                <a:effectLst/>
                <a:latin typeface="+mn-lt"/>
                <a:ea typeface="+mn-ea"/>
                <a:cs typeface="+mn-cs"/>
              </a:rPr>
              <a:t>	</a:t>
            </a:r>
            <a:r>
              <a:rPr lang="bg-BG" sz="1200" kern="1200" dirty="0" err="1" smtClean="0">
                <a:solidFill>
                  <a:schemeClr val="tx1"/>
                </a:solidFill>
                <a:effectLst/>
                <a:latin typeface="+mn-lt"/>
                <a:ea typeface="+mn-ea"/>
                <a:cs typeface="+mn-cs"/>
              </a:rPr>
              <a:t>Грейланк</a:t>
            </a:r>
            <a:endParaRPr lang="bg-BG"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От извършените експерименти ясно се вижда, че добавката на локално търсене води до по-добри резултати, но това е за сметка на по-дългото време за пресмятане.</a:t>
            </a:r>
            <a:endParaRPr lang="bg-BG" sz="1200" kern="1200" dirty="0" smtClean="0">
              <a:solidFill>
                <a:schemeClr val="tx1"/>
              </a:solidFill>
              <a:effectLst/>
              <a:latin typeface="+mn-lt"/>
              <a:ea typeface="+mn-ea"/>
              <a:cs typeface="+mn-cs"/>
            </a:endParaRPr>
          </a:p>
          <a:p>
            <a:endParaRPr lang="bg-BG" dirty="0"/>
          </a:p>
        </p:txBody>
      </p:sp>
      <p:sp>
        <p:nvSpPr>
          <p:cNvPr id="4" name="Slide Number Placeholder 3"/>
          <p:cNvSpPr>
            <a:spLocks noGrp="1"/>
          </p:cNvSpPr>
          <p:nvPr>
            <p:ph type="sldNum" sz="quarter" idx="10"/>
          </p:nvPr>
        </p:nvSpPr>
        <p:spPr/>
        <p:txBody>
          <a:bodyPr/>
          <a:lstStyle/>
          <a:p>
            <a:fld id="{74CE48D2-D036-43F3-8904-982C8CF3C2CC}" type="slidenum">
              <a:rPr lang="bg-BG" smtClean="0"/>
              <a:pPr/>
              <a:t>9</a:t>
            </a:fld>
            <a:endParaRPr lang="bg-BG"/>
          </a:p>
        </p:txBody>
      </p:sp>
    </p:spTree>
    <p:extLst>
      <p:ext uri="{BB962C8B-B14F-4D97-AF65-F5344CB8AC3E}">
        <p14:creationId xmlns:p14="http://schemas.microsoft.com/office/powerpoint/2010/main" val="142563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2107" y="1905000"/>
            <a:ext cx="6859786" cy="2667000"/>
          </a:xfrm>
        </p:spPr>
        <p:txBody>
          <a:bodyPr>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142107" y="5105400"/>
            <a:ext cx="6859786"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grpSp>
        <p:nvGrpSpPr>
          <p:cNvPr id="4" name="line"/>
          <p:cNvGrpSpPr/>
          <p:nvPr/>
        </p:nvGrpSpPr>
        <p:grpSpPr bwMode="invGray">
          <a:xfrm>
            <a:off x="1188982" y="4724400"/>
            <a:ext cx="6475638"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142108" y="1514475"/>
            <a:ext cx="7929246"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F2AC2BA-047C-4D92-9150-D7887CECAE4C}" type="datetime1">
              <a:rPr lang="bg-BG" smtClean="0"/>
              <a:pPr/>
              <a:t>24.3.2022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C3E5B8A5-F199-4B03-AF95-F352477774AE}" type="slidenum">
              <a:rPr lang="bg-BG" smtClean="0"/>
              <a:pPr/>
              <a:t>‹#›</a:t>
            </a:fld>
            <a:endParaRPr lang="bg-BG"/>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4338754" y="3480593"/>
            <a:ext cx="6492240" cy="48019"/>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7773233" y="274639"/>
            <a:ext cx="1028968" cy="5901747"/>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456128" y="277814"/>
            <a:ext cx="6859787" cy="5898573"/>
          </a:xfrm>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6F905F6-3D54-49E2-B7E6-78489224A32A}" type="datetime1">
              <a:rPr lang="bg-BG" smtClean="0"/>
              <a:pPr/>
              <a:t>24.3.2022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C3E5B8A5-F199-4B03-AF95-F352477774AE}" type="slidenum">
              <a:rPr lang="bg-BG" smtClean="0"/>
              <a:pPr/>
              <a:t>‹#›</a:t>
            </a:fld>
            <a:endParaRPr lang="bg-BG"/>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line"/>
          <p:cNvGrpSpPr/>
          <p:nvPr/>
        </p:nvGrpSpPr>
        <p:grpSpPr bwMode="invGray">
          <a:xfrm>
            <a:off x="1142108" y="1514475"/>
            <a:ext cx="7929246"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142108" y="274638"/>
            <a:ext cx="6859785" cy="1020762"/>
          </a:xfrm>
        </p:spPr>
        <p:txBody>
          <a:bodyPr/>
          <a:lstStyle/>
          <a:p>
            <a:r>
              <a:rPr lang="en-US" smtClean="0"/>
              <a:t>Click to edit Master title style</a:t>
            </a:r>
            <a:endParaRP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68BAAED-0807-463E-9A25-E6EF00E52423}" type="datetime1">
              <a:rPr lang="bg-BG" smtClean="0"/>
              <a:pPr/>
              <a:t>24.3.2022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lvl1pPr>
              <a:defRPr b="1"/>
            </a:lvl1pPr>
          </a:lstStyle>
          <a:p>
            <a:fld id="{C3E5B8A5-F199-4B03-AF95-F352477774AE}" type="slidenum">
              <a:rPr lang="bg-BG" smtClean="0"/>
              <a:pPr/>
              <a:t>‹#›</a:t>
            </a:fld>
            <a:endParaRPr lang="bg-BG"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 name="line"/>
          <p:cNvGrpSpPr/>
          <p:nvPr/>
        </p:nvGrpSpPr>
        <p:grpSpPr bwMode="invGray">
          <a:xfrm>
            <a:off x="1188982" y="4724400"/>
            <a:ext cx="6475638"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142107" y="1905000"/>
            <a:ext cx="6859786" cy="2667000"/>
          </a:xfrm>
        </p:spPr>
        <p:txBody>
          <a:bodyPr anchor="b">
            <a:noAutofit/>
          </a:bodyPr>
          <a:lstStyle>
            <a:lvl1pPr algn="l">
              <a:defRPr sz="4400" b="0" cap="none" baseline="0"/>
            </a:lvl1pPr>
          </a:lstStyle>
          <a:p>
            <a:r>
              <a:rPr lang="en-US" smtClean="0"/>
              <a:t>Click to edit Master title style</a:t>
            </a:r>
            <a:endParaRPr/>
          </a:p>
        </p:txBody>
      </p:sp>
      <p:sp>
        <p:nvSpPr>
          <p:cNvPr id="3" name="Text Placeholder 2"/>
          <p:cNvSpPr>
            <a:spLocks noGrp="1"/>
          </p:cNvSpPr>
          <p:nvPr>
            <p:ph type="body" idx="1"/>
          </p:nvPr>
        </p:nvSpPr>
        <p:spPr>
          <a:xfrm>
            <a:off x="1142107" y="5102526"/>
            <a:ext cx="6859786"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1CEB3B-6D48-4D2D-905B-31C918FAA6E4}" type="datetime1">
              <a:rPr lang="bg-BG" smtClean="0"/>
              <a:pPr/>
              <a:t>24.3.2022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C3E5B8A5-F199-4B03-AF95-F352477774AE}" type="slidenum">
              <a:rPr lang="bg-BG" smtClean="0"/>
              <a:pPr/>
              <a:t>‹#›</a:t>
            </a:fld>
            <a:endParaRPr lang="bg-BG"/>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line"/>
          <p:cNvGrpSpPr/>
          <p:nvPr/>
        </p:nvGrpSpPr>
        <p:grpSpPr bwMode="invGray">
          <a:xfrm>
            <a:off x="1142108" y="1514475"/>
            <a:ext cx="7929246"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142108" y="274638"/>
            <a:ext cx="6859785" cy="1020762"/>
          </a:xfrm>
        </p:spPr>
        <p:txBody>
          <a:bodyPr/>
          <a:lstStyle/>
          <a:p>
            <a:r>
              <a:rPr lang="en-US" smtClean="0"/>
              <a:t>Click to edit Master title style</a:t>
            </a:r>
            <a:endParaRPr/>
          </a:p>
        </p:txBody>
      </p:sp>
      <p:sp>
        <p:nvSpPr>
          <p:cNvPr id="3" name="Content Placeholder 2"/>
          <p:cNvSpPr>
            <a:spLocks noGrp="1"/>
          </p:cNvSpPr>
          <p:nvPr>
            <p:ph sz="half" idx="1"/>
          </p:nvPr>
        </p:nvSpPr>
        <p:spPr>
          <a:xfrm>
            <a:off x="1142107" y="1905000"/>
            <a:ext cx="3315563"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86332" y="1905000"/>
            <a:ext cx="3315562"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69F6DF59-5CFB-4680-AC40-9921C19F4145}" type="datetime1">
              <a:rPr lang="bg-BG" smtClean="0"/>
              <a:pPr/>
              <a:t>24.3.2022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C3E5B8A5-F199-4B03-AF95-F352477774AE}" type="slidenum">
              <a:rPr lang="bg-BG" smtClean="0"/>
              <a:pPr/>
              <a:t>‹#›</a:t>
            </a:fld>
            <a:endParaRPr lang="bg-BG"/>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line"/>
          <p:cNvGrpSpPr/>
          <p:nvPr/>
        </p:nvGrpSpPr>
        <p:grpSpPr bwMode="invGray">
          <a:xfrm>
            <a:off x="1142108" y="1514475"/>
            <a:ext cx="7929246"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142108" y="274638"/>
            <a:ext cx="6859785" cy="10207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42107" y="1905000"/>
            <a:ext cx="3313277"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2107" y="2819400"/>
            <a:ext cx="3313277"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688616" y="1905000"/>
            <a:ext cx="3313277"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88616" y="2819400"/>
            <a:ext cx="3313277"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B0C97385-2E97-4BD9-9DD6-2403FD435854}" type="datetime1">
              <a:rPr lang="bg-BG" smtClean="0"/>
              <a:pPr/>
              <a:t>24.3.2022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C3E5B8A5-F199-4B03-AF95-F352477774AE}" type="slidenum">
              <a:rPr lang="bg-BG" smtClean="0"/>
              <a:pPr/>
              <a:t>‹#›</a:t>
            </a:fld>
            <a:endParaRPr lang="bg-BG"/>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6" name="line"/>
          <p:cNvGrpSpPr/>
          <p:nvPr/>
        </p:nvGrpSpPr>
        <p:grpSpPr bwMode="invGray">
          <a:xfrm>
            <a:off x="1142108" y="1514475"/>
            <a:ext cx="7929246"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416CA74-49E4-4579-97B9-EDB6EF4733A8}" type="datetime1">
              <a:rPr lang="bg-BG" smtClean="0"/>
              <a:pPr/>
              <a:t>24.3.2022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C3E5B8A5-F199-4B03-AF95-F352477774AE}" type="slidenum">
              <a:rPr lang="bg-BG" smtClean="0"/>
              <a:pPr/>
              <a:t>‹#›</a:t>
            </a:fld>
            <a:endParaRPr lang="bg-BG"/>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4E04EF-7A54-4EEB-B66F-34E4FB70F991}" type="datetime1">
              <a:rPr lang="bg-BG" smtClean="0"/>
              <a:pPr/>
              <a:t>24.3.2022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C3E5B8A5-F199-4B03-AF95-F352477774AE}" type="slidenum">
              <a:rPr lang="bg-BG" smtClean="0"/>
              <a:pPr/>
              <a:t>‹#›</a:t>
            </a:fld>
            <a:endParaRPr lang="bg-BG"/>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frame"/>
          <p:cNvGrpSpPr/>
          <p:nvPr/>
        </p:nvGrpSpPr>
        <p:grpSpPr bwMode="invGray">
          <a:xfrm>
            <a:off x="3314242" y="1630822"/>
            <a:ext cx="4719500" cy="4575885"/>
            <a:chOff x="4417839" y="1630821"/>
            <a:chExt cx="6291028" cy="4575885"/>
          </a:xfrm>
        </p:grpSpPr>
        <p:grpSp>
          <p:nvGrpSpPr>
            <p:cNvPr id="9" name="Group 615"/>
            <p:cNvGrpSpPr/>
            <p:nvPr/>
          </p:nvGrpSpPr>
          <p:grpSpPr bwMode="invGray">
            <a:xfrm>
              <a:off x="5414491" y="1630821"/>
              <a:ext cx="5294376" cy="4114800"/>
              <a:chOff x="3310555" y="716546"/>
              <a:chExt cx="5294376" cy="4114800"/>
            </a:xfrm>
          </p:grpSpPr>
          <p:grpSp>
            <p:nvGrpSpPr>
              <p:cNvPr id="10"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11"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12" name="Group 616"/>
            <p:cNvGrpSpPr/>
            <p:nvPr/>
          </p:nvGrpSpPr>
          <p:grpSpPr bwMode="invGray">
            <a:xfrm rot="10800000">
              <a:off x="4417839" y="2091906"/>
              <a:ext cx="5294376" cy="4114800"/>
              <a:chOff x="3310555" y="716546"/>
              <a:chExt cx="5294376" cy="4114800"/>
            </a:xfrm>
          </p:grpSpPr>
          <p:grpSp>
            <p:nvGrpSpPr>
              <p:cNvPr id="13"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14"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142108" y="274638"/>
            <a:ext cx="6859785" cy="1020762"/>
          </a:xfrm>
        </p:spPr>
        <p:txBody>
          <a:bodyPr anchor="b">
            <a:noAutofit/>
          </a:bodyPr>
          <a:lstStyle>
            <a:lvl1pPr algn="l">
              <a:defRPr sz="3200" b="0"/>
            </a:lvl1pPr>
          </a:lstStyle>
          <a:p>
            <a:r>
              <a:rPr lang="en-US" smtClean="0"/>
              <a:t>Click to edit Master title style</a:t>
            </a:r>
            <a:endParaRPr/>
          </a:p>
        </p:txBody>
      </p:sp>
      <p:sp>
        <p:nvSpPr>
          <p:cNvPr id="3" name="Content Placeholder 2"/>
          <p:cNvSpPr>
            <a:spLocks noGrp="1"/>
          </p:cNvSpPr>
          <p:nvPr>
            <p:ph idx="1"/>
          </p:nvPr>
        </p:nvSpPr>
        <p:spPr>
          <a:xfrm>
            <a:off x="3533436" y="1905000"/>
            <a:ext cx="4253068"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142107" y="3429000"/>
            <a:ext cx="2057936"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EF41A5-C80C-4751-BF54-06F1439E88AE}" type="datetime1">
              <a:rPr lang="bg-BG" smtClean="0"/>
              <a:pPr/>
              <a:t>24.3.2022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C3E5B8A5-F199-4B03-AF95-F352477774AE}" type="slidenum">
              <a:rPr lang="bg-BG" smtClean="0"/>
              <a:pPr/>
              <a:t>‹#›</a:t>
            </a:fld>
            <a:endParaRPr lang="bg-BG"/>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frame"/>
          <p:cNvGrpSpPr/>
          <p:nvPr/>
        </p:nvGrpSpPr>
        <p:grpSpPr bwMode="invGray">
          <a:xfrm flipH="1">
            <a:off x="1085908" y="1630822"/>
            <a:ext cx="4719500" cy="4575885"/>
            <a:chOff x="4417839" y="1630821"/>
            <a:chExt cx="6291028" cy="4575885"/>
          </a:xfrm>
        </p:grpSpPr>
        <p:grpSp>
          <p:nvGrpSpPr>
            <p:cNvPr id="9" name="Group 614"/>
            <p:cNvGrpSpPr/>
            <p:nvPr/>
          </p:nvGrpSpPr>
          <p:grpSpPr bwMode="invGray">
            <a:xfrm>
              <a:off x="5414491" y="1630821"/>
              <a:ext cx="5294376" cy="4114800"/>
              <a:chOff x="3310555" y="716546"/>
              <a:chExt cx="5294376" cy="4114800"/>
            </a:xfrm>
          </p:grpSpPr>
          <p:grpSp>
            <p:nvGrpSpPr>
              <p:cNvPr id="10"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11"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12" name="Group 615"/>
            <p:cNvGrpSpPr/>
            <p:nvPr/>
          </p:nvGrpSpPr>
          <p:grpSpPr bwMode="invGray">
            <a:xfrm rot="10800000">
              <a:off x="4417839" y="2091906"/>
              <a:ext cx="5294376" cy="4114800"/>
              <a:chOff x="3310555" y="716546"/>
              <a:chExt cx="5294376" cy="4114800"/>
            </a:xfrm>
          </p:grpSpPr>
          <p:grpSp>
            <p:nvGrpSpPr>
              <p:cNvPr id="13"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14"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142108" y="274638"/>
            <a:ext cx="6859785" cy="1020762"/>
          </a:xfrm>
        </p:spPr>
        <p:txBody>
          <a:bodyPr anchor="b">
            <a:noAutofit/>
          </a:bodyPr>
          <a:lstStyle>
            <a:lvl1pPr algn="l">
              <a:defRPr sz="3200" b="0"/>
            </a:lvl1pPr>
          </a:lstStyle>
          <a:p>
            <a:r>
              <a:rPr lang="en-US" smtClean="0"/>
              <a:t>Click to edit Master title style</a:t>
            </a:r>
            <a:endParaRPr/>
          </a:p>
        </p:txBody>
      </p:sp>
      <p:sp>
        <p:nvSpPr>
          <p:cNvPr id="3" name="Picture Placeholder 2"/>
          <p:cNvSpPr>
            <a:spLocks noGrp="1"/>
          </p:cNvSpPr>
          <p:nvPr>
            <p:ph type="pic" idx="1"/>
          </p:nvPr>
        </p:nvSpPr>
        <p:spPr>
          <a:xfrm>
            <a:off x="1309719" y="1884311"/>
            <a:ext cx="4253068"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5931014" y="3411748"/>
            <a:ext cx="2057936"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D707AF-D287-4BBE-A2F8-EB52F16F6BB3}" type="datetime1">
              <a:rPr lang="bg-BG" smtClean="0"/>
              <a:pPr/>
              <a:t>24.3.2022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C3E5B8A5-F199-4B03-AF95-F352477774AE}" type="slidenum">
              <a:rPr lang="bg-BG" smtClean="0"/>
              <a:pPr/>
              <a:t>‹#›</a:t>
            </a:fld>
            <a:endParaRPr lang="bg-BG"/>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2108" y="274638"/>
            <a:ext cx="6859785" cy="1020762"/>
          </a:xfrm>
          <a:prstGeom prst="rect">
            <a:avLst/>
          </a:prstGeom>
        </p:spPr>
        <p:txBody>
          <a:bodyPr vert="horz" lIns="91440" tIns="45720" rIns="91440" bIns="45720" rtlCol="0" anchor="b">
            <a:normAutofit/>
          </a:bodyPr>
          <a:lstStyle/>
          <a:p>
            <a:r>
              <a:rPr lang="en-US" dirty="0" smtClean="0"/>
              <a:t>Click to edit Master title style</a:t>
            </a:r>
            <a:endParaRPr dirty="0"/>
          </a:p>
        </p:txBody>
      </p:sp>
      <p:sp>
        <p:nvSpPr>
          <p:cNvPr id="3" name="Text Placeholder 2"/>
          <p:cNvSpPr>
            <a:spLocks noGrp="1"/>
          </p:cNvSpPr>
          <p:nvPr>
            <p:ph type="body" idx="1"/>
          </p:nvPr>
        </p:nvSpPr>
        <p:spPr>
          <a:xfrm>
            <a:off x="1142108" y="1905000"/>
            <a:ext cx="6859786" cy="4267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2"/>
          </p:nvPr>
        </p:nvSpPr>
        <p:spPr>
          <a:xfrm>
            <a:off x="6058287" y="6400801"/>
            <a:ext cx="933137" cy="276226"/>
          </a:xfrm>
          <a:prstGeom prst="rect">
            <a:avLst/>
          </a:prstGeom>
        </p:spPr>
        <p:txBody>
          <a:bodyPr vert="horz" lIns="91440" tIns="45720" rIns="91440" bIns="45720" rtlCol="0" anchor="ctr"/>
          <a:lstStyle>
            <a:lvl1pPr algn="r">
              <a:defRPr sz="1000">
                <a:solidFill>
                  <a:schemeClr val="tx1">
                    <a:tint val="75000"/>
                  </a:schemeClr>
                </a:solidFill>
                <a:latin typeface="Calibri" pitchFamily="34" charset="0"/>
              </a:defRPr>
            </a:lvl1pPr>
          </a:lstStyle>
          <a:p>
            <a:fld id="{A2D1AABA-7655-4FE8-B6C2-F658A12028EE}" type="datetime1">
              <a:rPr lang="bg-BG" smtClean="0"/>
              <a:pPr/>
              <a:t>24.3.2022 г.</a:t>
            </a:fld>
            <a:endParaRPr lang="bg-BG" dirty="0"/>
          </a:p>
        </p:txBody>
      </p:sp>
      <p:sp>
        <p:nvSpPr>
          <p:cNvPr id="5" name="Footer Placeholder 4"/>
          <p:cNvSpPr>
            <a:spLocks noGrp="1"/>
          </p:cNvSpPr>
          <p:nvPr>
            <p:ph type="ftr" sz="quarter" idx="3"/>
          </p:nvPr>
        </p:nvSpPr>
        <p:spPr>
          <a:xfrm>
            <a:off x="1142107" y="6400801"/>
            <a:ext cx="4744685"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bg-BG" dirty="0"/>
          </a:p>
        </p:txBody>
      </p:sp>
      <p:sp>
        <p:nvSpPr>
          <p:cNvPr id="6" name="Slide Number Placeholder 5"/>
          <p:cNvSpPr>
            <a:spLocks noGrp="1"/>
          </p:cNvSpPr>
          <p:nvPr>
            <p:ph type="sldNum" sz="quarter" idx="4"/>
          </p:nvPr>
        </p:nvSpPr>
        <p:spPr>
          <a:xfrm>
            <a:off x="7144419" y="6400801"/>
            <a:ext cx="857475" cy="276226"/>
          </a:xfrm>
          <a:prstGeom prst="rect">
            <a:avLst/>
          </a:prstGeom>
        </p:spPr>
        <p:txBody>
          <a:bodyPr vert="horz" lIns="91440" tIns="45720" rIns="91440" bIns="45720" rtlCol="0" anchor="ctr"/>
          <a:lstStyle>
            <a:lvl1pPr algn="r">
              <a:defRPr sz="1000">
                <a:solidFill>
                  <a:schemeClr val="tx1">
                    <a:tint val="75000"/>
                  </a:schemeClr>
                </a:solidFill>
                <a:latin typeface="Calibri" pitchFamily="34" charset="0"/>
              </a:defRPr>
            </a:lvl1pPr>
          </a:lstStyle>
          <a:p>
            <a:fld id="{C3E5B8A5-F199-4B03-AF95-F352477774AE}" type="slidenum">
              <a:rPr lang="bg-BG" smtClean="0"/>
              <a:pPr/>
              <a:t>‹#›</a:t>
            </a:fld>
            <a:endParaRPr lang="bg-BG" dirty="0"/>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200" kern="1200">
          <a:solidFill>
            <a:schemeClr val="tx1"/>
          </a:solidFill>
          <a:latin typeface="Calibri" pitchFamily="34" charset="0"/>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Calibri" pitchFamily="34" charset="0"/>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Calibri" pitchFamily="34" charset="0"/>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Calibri" pitchFamily="34" charset="0"/>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Calibri" pitchFamily="34" charset="0"/>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Calibri" pitchFamily="34" charset="0"/>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6.emf"/><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792832" y="2132856"/>
            <a:ext cx="7811616" cy="936104"/>
          </a:xfrm>
        </p:spPr>
        <p:txBody>
          <a:bodyPr>
            <a:normAutofit/>
          </a:bodyPr>
          <a:lstStyle/>
          <a:p>
            <a:pPr marL="0" indent="0" algn="ctr">
              <a:buNone/>
            </a:pPr>
            <a:r>
              <a:rPr lang="ru-RU" b="1" dirty="0"/>
              <a:t>ПРОГНОЗИРАНЕ НА ВРЕМЕВИ РЕДОВЕ </a:t>
            </a:r>
            <a:r>
              <a:rPr lang="ru-RU" b="1" dirty="0" smtClean="0"/>
              <a:t>С ИЗКУСТВЕНИ НЕВРОННИ МРЕЖИ</a:t>
            </a:r>
            <a:endParaRPr lang="bg-BG" b="1" dirty="0"/>
          </a:p>
        </p:txBody>
      </p:sp>
      <p:sp>
        <p:nvSpPr>
          <p:cNvPr id="4" name="Slide Number Placeholder 3"/>
          <p:cNvSpPr>
            <a:spLocks noGrp="1"/>
          </p:cNvSpPr>
          <p:nvPr>
            <p:ph type="sldNum" sz="quarter" idx="12"/>
          </p:nvPr>
        </p:nvSpPr>
        <p:spPr/>
        <p:txBody>
          <a:bodyPr/>
          <a:lstStyle/>
          <a:p>
            <a:fld id="{C3E5B8A5-F199-4B03-AF95-F352477774AE}" type="slidenum">
              <a:rPr lang="bg-BG" smtClean="0"/>
              <a:pPr/>
              <a:t>1</a:t>
            </a:fld>
            <a:endParaRPr lang="bg-BG" dirty="0"/>
          </a:p>
        </p:txBody>
      </p:sp>
      <p:sp>
        <p:nvSpPr>
          <p:cNvPr id="7" name="TextBox 6"/>
          <p:cNvSpPr txBox="1"/>
          <p:nvPr/>
        </p:nvSpPr>
        <p:spPr>
          <a:xfrm>
            <a:off x="792832" y="304800"/>
            <a:ext cx="5867400" cy="417098"/>
          </a:xfrm>
          <a:prstGeom prst="rect">
            <a:avLst/>
          </a:prstGeom>
          <a:noFill/>
        </p:spPr>
        <p:txBody>
          <a:bodyPr wrap="square" lIns="108265" tIns="54132" rIns="108265" bIns="54132" rtlCol="0">
            <a:spAutoFit/>
          </a:bodyPr>
          <a:lstStyle/>
          <a:p>
            <a:pPr algn="r"/>
            <a:r>
              <a:rPr lang="bg-BG" sz="2000" b="1" cap="all" dirty="0">
                <a:effectLst>
                  <a:outerShdw blurRad="38100" dist="38100" dir="2700000" algn="tl">
                    <a:srgbClr val="000000">
                      <a:alpha val="43137"/>
                    </a:srgbClr>
                  </a:outerShdw>
                </a:effectLst>
                <a:latin typeface="Calibri" pitchFamily="34" charset="0"/>
              </a:rPr>
              <a:t>Българска Академия на </a:t>
            </a:r>
            <a:r>
              <a:rPr lang="bg-BG" sz="2000" b="1" cap="all" dirty="0" smtClean="0">
                <a:effectLst>
                  <a:outerShdw blurRad="38100" dist="38100" dir="2700000" algn="tl">
                    <a:srgbClr val="000000">
                      <a:alpha val="43137"/>
                    </a:srgbClr>
                  </a:outerShdw>
                </a:effectLst>
                <a:latin typeface="Calibri" pitchFamily="34" charset="0"/>
              </a:rPr>
              <a:t>науките</a:t>
            </a:r>
            <a:endParaRPr lang="en-US" sz="2000" dirty="0">
              <a:effectLst>
                <a:outerShdw blurRad="38100" dist="38100" dir="2700000" algn="tl">
                  <a:srgbClr val="000000">
                    <a:alpha val="43137"/>
                  </a:srgbClr>
                </a:outerShdw>
              </a:effectLst>
              <a:latin typeface="Calibri" pitchFamily="34" charset="0"/>
            </a:endParaRPr>
          </a:p>
        </p:txBody>
      </p:sp>
      <p:sp>
        <p:nvSpPr>
          <p:cNvPr id="8" name="TextBox 7"/>
          <p:cNvSpPr txBox="1"/>
          <p:nvPr/>
        </p:nvSpPr>
        <p:spPr>
          <a:xfrm>
            <a:off x="1447800" y="605441"/>
            <a:ext cx="6148536" cy="663319"/>
          </a:xfrm>
          <a:prstGeom prst="rect">
            <a:avLst/>
          </a:prstGeom>
          <a:noFill/>
        </p:spPr>
        <p:txBody>
          <a:bodyPr wrap="square" lIns="108265" tIns="54132" rIns="108265" bIns="54132" rtlCol="0">
            <a:spAutoFit/>
          </a:bodyPr>
          <a:lstStyle/>
          <a:p>
            <a:pPr algn="ctr"/>
            <a:r>
              <a:rPr lang="ru-RU" b="1" dirty="0" smtClean="0">
                <a:effectLst>
                  <a:outerShdw blurRad="38100" dist="38100" dir="2700000" algn="tl">
                    <a:srgbClr val="000000">
                      <a:alpha val="43137"/>
                    </a:srgbClr>
                  </a:outerShdw>
                </a:effectLst>
                <a:latin typeface="Calibri" pitchFamily="34" charset="0"/>
              </a:rPr>
              <a:t>ИНСТИТУТ ПО ИНФОРМАЦИОННИ И КОМУНИКАЦИОННИ ТЕХНОЛОГИИ</a:t>
            </a:r>
            <a:endParaRPr lang="ru-RU" b="1" dirty="0">
              <a:effectLst>
                <a:outerShdw blurRad="38100" dist="38100" dir="2700000" algn="tl">
                  <a:srgbClr val="000000">
                    <a:alpha val="43137"/>
                  </a:srgbClr>
                </a:outerShdw>
              </a:effectLst>
              <a:latin typeface="Calibri" pitchFamily="34" charset="0"/>
            </a:endParaRPr>
          </a:p>
        </p:txBody>
      </p:sp>
      <p:pic>
        <p:nvPicPr>
          <p:cNvPr id="10" name="Picture 2" descr="http://www.iict.bas.bg/images/logo_bas_new.gif"/>
          <p:cNvPicPr>
            <a:picLocks noChangeAspect="1" noChangeArrowheads="1"/>
          </p:cNvPicPr>
          <p:nvPr/>
        </p:nvPicPr>
        <p:blipFill>
          <a:blip r:embed="rId3" cstate="print"/>
          <a:srcRect b="61935"/>
          <a:stretch>
            <a:fillRect/>
          </a:stretch>
        </p:blipFill>
        <p:spPr bwMode="auto">
          <a:xfrm>
            <a:off x="7582913" y="346750"/>
            <a:ext cx="1308824" cy="489962"/>
          </a:xfrm>
          <a:prstGeom prst="rect">
            <a:avLst/>
          </a:prstGeom>
          <a:noFill/>
        </p:spPr>
      </p:pic>
      <p:sp>
        <p:nvSpPr>
          <p:cNvPr id="11" name="TextBox 10"/>
          <p:cNvSpPr txBox="1"/>
          <p:nvPr/>
        </p:nvSpPr>
        <p:spPr>
          <a:xfrm>
            <a:off x="152400" y="1159760"/>
            <a:ext cx="8812088" cy="341632"/>
          </a:xfrm>
          <a:prstGeom prst="rect">
            <a:avLst/>
          </a:prstGeom>
          <a:noFill/>
        </p:spPr>
        <p:txBody>
          <a:bodyPr wrap="square" rtlCol="0">
            <a:spAutoFit/>
          </a:bodyPr>
          <a:lstStyle/>
          <a:p>
            <a:pPr algn="ctr">
              <a:lnSpc>
                <a:spcPct val="90000"/>
              </a:lnSpc>
            </a:pPr>
            <a:r>
              <a:rPr lang="ru-RU" b="1" dirty="0" smtClean="0">
                <a:effectLst>
                  <a:outerShdw blurRad="38100" dist="38100" dir="2700000" algn="tl">
                    <a:srgbClr val="000000">
                      <a:alpha val="43137"/>
                    </a:srgbClr>
                  </a:outerShdw>
                </a:effectLst>
                <a:latin typeface="Calibri" pitchFamily="34" charset="0"/>
              </a:rPr>
              <a:t>Секция </a:t>
            </a:r>
            <a:r>
              <a:rPr lang="ru-RU" b="1" dirty="0">
                <a:effectLst>
                  <a:outerShdw blurRad="38100" dist="38100" dir="2700000" algn="tl">
                    <a:srgbClr val="000000">
                      <a:alpha val="43137"/>
                    </a:srgbClr>
                  </a:outerShdw>
                </a:effectLst>
                <a:latin typeface="Calibri" pitchFamily="34" charset="0"/>
              </a:rPr>
              <a:t>"Информационни процеси и системи за вземане на решения"</a:t>
            </a:r>
            <a:endParaRPr lang="bg-BG" b="1" dirty="0">
              <a:effectLst>
                <a:outerShdw blurRad="38100" dist="38100" dir="2700000" algn="tl">
                  <a:srgbClr val="000000">
                    <a:alpha val="43137"/>
                  </a:srgbClr>
                </a:outerShdw>
              </a:effectLst>
              <a:latin typeface="Calibri" pitchFamily="34" charset="0"/>
            </a:endParaRPr>
          </a:p>
        </p:txBody>
      </p:sp>
      <p:sp>
        <p:nvSpPr>
          <p:cNvPr id="12" name="Content Placeholder 5"/>
          <p:cNvSpPr txBox="1">
            <a:spLocks/>
          </p:cNvSpPr>
          <p:nvPr/>
        </p:nvSpPr>
        <p:spPr>
          <a:xfrm>
            <a:off x="323528" y="3140968"/>
            <a:ext cx="8640960" cy="2088232"/>
          </a:xfrm>
          <a:prstGeom prst="rect">
            <a:avLst/>
          </a:prstGeom>
        </p:spPr>
        <p:txBody>
          <a:bodyPr vert="horz" lIns="91440" tIns="45720" rIns="91440" bIns="45720" rtlCol="0">
            <a:normAutofit fontScale="85000" lnSpcReduction="20000"/>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Calibri" pitchFamily="34" charset="0"/>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Calibri" pitchFamily="34" charset="0"/>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Calibri" pitchFamily="34" charset="0"/>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Calibri" pitchFamily="34" charset="0"/>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Calibri" pitchFamily="34" charset="0"/>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marL="0" indent="0" algn="ctr">
              <a:buNone/>
            </a:pPr>
            <a:r>
              <a:rPr lang="ru-RU" sz="2800" b="1" dirty="0"/>
              <a:t>ДИСЕРТАЦИЯ</a:t>
            </a:r>
          </a:p>
          <a:p>
            <a:pPr marL="0" indent="0" algn="ctr">
              <a:buNone/>
            </a:pPr>
            <a:endParaRPr lang="ru-RU" b="1" dirty="0" smtClean="0"/>
          </a:p>
          <a:p>
            <a:pPr marL="0" indent="0" algn="ctr">
              <a:buNone/>
            </a:pPr>
            <a:r>
              <a:rPr lang="ru-RU" sz="2100" b="1" dirty="0" smtClean="0"/>
              <a:t>за </a:t>
            </a:r>
            <a:r>
              <a:rPr lang="ru-RU" sz="2100" b="1" dirty="0"/>
              <a:t>придобиване на образователната и научна степен „доктор“</a:t>
            </a:r>
          </a:p>
          <a:p>
            <a:pPr marL="0" indent="0" algn="ctr">
              <a:buNone/>
            </a:pPr>
            <a:r>
              <a:rPr lang="ru-RU" sz="2100" b="1" dirty="0"/>
              <a:t>по докторска програма 02.07.20 „Комуникационни мрежи и системи“</a:t>
            </a:r>
          </a:p>
          <a:p>
            <a:pPr marL="0" indent="0" algn="ctr">
              <a:buNone/>
            </a:pPr>
            <a:r>
              <a:rPr lang="ru-RU" sz="2100" b="1" dirty="0"/>
              <a:t>професионално направление 5.3 „Комуникационна и компютърна техника“</a:t>
            </a:r>
            <a:endParaRPr lang="bg-BG" sz="2100" b="1" dirty="0"/>
          </a:p>
        </p:txBody>
      </p:sp>
      <p:sp>
        <p:nvSpPr>
          <p:cNvPr id="13" name="Rectangle 12"/>
          <p:cNvSpPr/>
          <p:nvPr/>
        </p:nvSpPr>
        <p:spPr>
          <a:xfrm>
            <a:off x="5040560" y="5661248"/>
            <a:ext cx="3923928" cy="646331"/>
          </a:xfrm>
          <a:prstGeom prst="rect">
            <a:avLst/>
          </a:prstGeom>
        </p:spPr>
        <p:txBody>
          <a:bodyPr wrap="square">
            <a:spAutoFit/>
          </a:bodyPr>
          <a:lstStyle/>
          <a:p>
            <a:r>
              <a:rPr lang="ru-RU" b="1" dirty="0">
                <a:latin typeface="Calibri" pitchFamily="34" charset="0"/>
              </a:rPr>
              <a:t>Научен ръководител:</a:t>
            </a:r>
          </a:p>
          <a:p>
            <a:r>
              <a:rPr lang="ru-RU" b="1" dirty="0">
                <a:latin typeface="Calibri" pitchFamily="34" charset="0"/>
              </a:rPr>
              <a:t>проф. д-р Владимир Василев Монов</a:t>
            </a:r>
            <a:endParaRPr lang="bg-BG" dirty="0">
              <a:latin typeface="Calibri" pitchFamily="34" charset="0"/>
            </a:endParaRPr>
          </a:p>
        </p:txBody>
      </p:sp>
      <p:pic>
        <p:nvPicPr>
          <p:cNvPr id="14" name="Picture 13"/>
          <p:cNvPicPr/>
          <p:nvPr/>
        </p:nvPicPr>
        <p:blipFill>
          <a:blip r:embed="rId4"/>
          <a:stretch>
            <a:fillRect/>
          </a:stretch>
        </p:blipFill>
        <p:spPr bwMode="auto">
          <a:xfrm>
            <a:off x="323528" y="346751"/>
            <a:ext cx="1124272" cy="588214"/>
          </a:xfrm>
          <a:prstGeom prst="rect">
            <a:avLst/>
          </a:prstGeom>
        </p:spPr>
      </p:pic>
    </p:spTree>
    <p:extLst>
      <p:ext uri="{BB962C8B-B14F-4D97-AF65-F5344CB8AC3E}">
        <p14:creationId xmlns:p14="http://schemas.microsoft.com/office/powerpoint/2010/main" val="2334744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8" y="274638"/>
            <a:ext cx="7822380" cy="1020762"/>
          </a:xfrm>
        </p:spPr>
        <p:txBody>
          <a:bodyPr>
            <a:normAutofit/>
          </a:bodyPr>
          <a:lstStyle/>
          <a:p>
            <a:r>
              <a:rPr lang="ru-RU" dirty="0" smtClean="0"/>
              <a:t>Г</a:t>
            </a:r>
            <a:r>
              <a:rPr lang="bg-BG" dirty="0" smtClean="0"/>
              <a:t>лава </a:t>
            </a:r>
            <a:r>
              <a:rPr lang="ru-RU" dirty="0" smtClean="0"/>
              <a:t>2: </a:t>
            </a:r>
            <a:r>
              <a:rPr lang="ru-RU" dirty="0"/>
              <a:t>Алгоритми при прогнозиране и обучение на ИНМ</a:t>
            </a:r>
            <a:endParaRPr lang="bg-BG" dirty="0"/>
          </a:p>
        </p:txBody>
      </p:sp>
      <p:sp>
        <p:nvSpPr>
          <p:cNvPr id="3" name="Content Placeholder 2"/>
          <p:cNvSpPr>
            <a:spLocks noGrp="1"/>
          </p:cNvSpPr>
          <p:nvPr>
            <p:ph idx="1"/>
          </p:nvPr>
        </p:nvSpPr>
        <p:spPr>
          <a:xfrm>
            <a:off x="1142108" y="1628800"/>
            <a:ext cx="7606356" cy="4896543"/>
          </a:xfrm>
        </p:spPr>
        <p:txBody>
          <a:bodyPr>
            <a:normAutofit/>
          </a:bodyPr>
          <a:lstStyle/>
          <a:p>
            <a:r>
              <a:rPr lang="ru-RU" dirty="0"/>
              <a:t>Апроксимация с права и синус функции</a:t>
            </a:r>
            <a:endParaRPr lang="bg-BG" dirty="0"/>
          </a:p>
          <a:p>
            <a:endParaRPr lang="bg-BG" dirty="0"/>
          </a:p>
        </p:txBody>
      </p:sp>
      <p:sp>
        <p:nvSpPr>
          <p:cNvPr id="4" name="Slide Number Placeholder 3"/>
          <p:cNvSpPr>
            <a:spLocks noGrp="1"/>
          </p:cNvSpPr>
          <p:nvPr>
            <p:ph type="sldNum" sz="quarter" idx="12"/>
          </p:nvPr>
        </p:nvSpPr>
        <p:spPr/>
        <p:txBody>
          <a:bodyPr/>
          <a:lstStyle/>
          <a:p>
            <a:fld id="{C3E5B8A5-F199-4B03-AF95-F352477774AE}" type="slidenum">
              <a:rPr lang="bg-BG" smtClean="0"/>
              <a:pPr/>
              <a:t>10</a:t>
            </a:fld>
            <a:endParaRPr lang="bg-BG" dirty="0"/>
          </a:p>
        </p:txBody>
      </p:sp>
      <p:pic>
        <p:nvPicPr>
          <p:cNvPr id="6" name="Picture 5"/>
          <p:cNvPicPr>
            <a:picLocks noChangeAspect="1"/>
          </p:cNvPicPr>
          <p:nvPr/>
        </p:nvPicPr>
        <p:blipFill rotWithShape="1">
          <a:blip r:embed="rId3"/>
          <a:srcRect r="5952"/>
          <a:stretch/>
        </p:blipFill>
        <p:spPr>
          <a:xfrm>
            <a:off x="219514" y="2042711"/>
            <a:ext cx="8672966" cy="4770665"/>
          </a:xfrm>
          <a:prstGeom prst="rect">
            <a:avLst/>
          </a:prstGeom>
        </p:spPr>
      </p:pic>
    </p:spTree>
    <p:extLst>
      <p:ext uri="{BB962C8B-B14F-4D97-AF65-F5344CB8AC3E}">
        <p14:creationId xmlns:p14="http://schemas.microsoft.com/office/powerpoint/2010/main" val="999827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8" y="274638"/>
            <a:ext cx="7822380" cy="1020762"/>
          </a:xfrm>
        </p:spPr>
        <p:txBody>
          <a:bodyPr>
            <a:normAutofit/>
          </a:bodyPr>
          <a:lstStyle/>
          <a:p>
            <a:r>
              <a:rPr lang="ru-RU" dirty="0" smtClean="0"/>
              <a:t>Г</a:t>
            </a:r>
            <a:r>
              <a:rPr lang="bg-BG" dirty="0" smtClean="0"/>
              <a:t>лава </a:t>
            </a:r>
            <a:r>
              <a:rPr lang="ru-RU" dirty="0" smtClean="0"/>
              <a:t>2: </a:t>
            </a:r>
            <a:r>
              <a:rPr lang="ru-RU" dirty="0"/>
              <a:t>Алгоритми при прогнозиране и обучение на ИНМ</a:t>
            </a:r>
            <a:endParaRPr lang="bg-BG" dirty="0"/>
          </a:p>
        </p:txBody>
      </p:sp>
      <p:sp>
        <p:nvSpPr>
          <p:cNvPr id="3" name="Content Placeholder 2"/>
          <p:cNvSpPr>
            <a:spLocks noGrp="1"/>
          </p:cNvSpPr>
          <p:nvPr>
            <p:ph idx="1"/>
          </p:nvPr>
        </p:nvSpPr>
        <p:spPr>
          <a:xfrm>
            <a:off x="1142108" y="1628800"/>
            <a:ext cx="2997844" cy="4896543"/>
          </a:xfrm>
        </p:spPr>
        <p:txBody>
          <a:bodyPr>
            <a:normAutofit lnSpcReduction="10000"/>
          </a:bodyPr>
          <a:lstStyle/>
          <a:p>
            <a:pPr marL="0" indent="0">
              <a:buNone/>
            </a:pPr>
            <a:r>
              <a:rPr lang="ru-RU" dirty="0"/>
              <a:t>Извършено е изследване на възможностите за класифициране на потребителския вот при прогнозиране на финансови времеви редове</a:t>
            </a:r>
            <a:r>
              <a:rPr lang="ru-RU" dirty="0" smtClean="0"/>
              <a:t>.</a:t>
            </a:r>
          </a:p>
          <a:p>
            <a:pPr marL="0" indent="0">
              <a:buNone/>
            </a:pPr>
            <a:endParaRPr lang="ru-RU" dirty="0"/>
          </a:p>
          <a:p>
            <a:pPr algn="ctr"/>
            <a:r>
              <a:rPr lang="ru-RU" dirty="0" smtClean="0"/>
              <a:t>Четири </a:t>
            </a:r>
            <a:r>
              <a:rPr lang="ru-RU" dirty="0"/>
              <a:t>групи по честота на участие и ниво на познаване</a:t>
            </a:r>
            <a:br>
              <a:rPr lang="ru-RU" dirty="0"/>
            </a:br>
            <a:endParaRPr lang="ru-RU" dirty="0" smtClean="0"/>
          </a:p>
        </p:txBody>
      </p:sp>
      <p:sp>
        <p:nvSpPr>
          <p:cNvPr id="4" name="Slide Number Placeholder 3"/>
          <p:cNvSpPr>
            <a:spLocks noGrp="1"/>
          </p:cNvSpPr>
          <p:nvPr>
            <p:ph type="sldNum" sz="quarter" idx="12"/>
          </p:nvPr>
        </p:nvSpPr>
        <p:spPr/>
        <p:txBody>
          <a:bodyPr/>
          <a:lstStyle/>
          <a:p>
            <a:fld id="{C3E5B8A5-F199-4B03-AF95-F352477774AE}" type="slidenum">
              <a:rPr lang="bg-BG" smtClean="0"/>
              <a:pPr/>
              <a:t>11</a:t>
            </a:fld>
            <a:endParaRPr lang="bg-BG" dirty="0"/>
          </a:p>
        </p:txBody>
      </p:sp>
      <p:pic>
        <p:nvPicPr>
          <p:cNvPr id="5" name="Picture 4"/>
          <p:cNvPicPr>
            <a:picLocks noChangeAspect="1"/>
          </p:cNvPicPr>
          <p:nvPr/>
        </p:nvPicPr>
        <p:blipFill rotWithShape="1">
          <a:blip r:embed="rId3"/>
          <a:srcRect t="2607" r="1700"/>
          <a:stretch/>
        </p:blipFill>
        <p:spPr>
          <a:xfrm>
            <a:off x="4205144" y="1628800"/>
            <a:ext cx="4543320" cy="5179205"/>
          </a:xfrm>
          <a:prstGeom prst="rect">
            <a:avLst/>
          </a:prstGeom>
        </p:spPr>
      </p:pic>
    </p:spTree>
    <p:extLst>
      <p:ext uri="{BB962C8B-B14F-4D97-AF65-F5344CB8AC3E}">
        <p14:creationId xmlns:p14="http://schemas.microsoft.com/office/powerpoint/2010/main" val="2585719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8" y="274638"/>
            <a:ext cx="7822380" cy="1020762"/>
          </a:xfrm>
        </p:spPr>
        <p:txBody>
          <a:bodyPr>
            <a:normAutofit/>
          </a:bodyPr>
          <a:lstStyle/>
          <a:p>
            <a:r>
              <a:rPr lang="ru-RU" dirty="0" smtClean="0"/>
              <a:t>Г</a:t>
            </a:r>
            <a:r>
              <a:rPr lang="bg-BG" dirty="0" smtClean="0"/>
              <a:t>лава </a:t>
            </a:r>
            <a:r>
              <a:rPr lang="ru-RU" dirty="0" smtClean="0"/>
              <a:t>2: </a:t>
            </a:r>
            <a:r>
              <a:rPr lang="ru-RU" dirty="0"/>
              <a:t>Алгоритми при прогнозиране и обучение на ИНМ</a:t>
            </a:r>
            <a:endParaRPr lang="bg-BG" dirty="0"/>
          </a:p>
        </p:txBody>
      </p:sp>
      <p:sp>
        <p:nvSpPr>
          <p:cNvPr id="3" name="Content Placeholder 2"/>
          <p:cNvSpPr>
            <a:spLocks noGrp="1"/>
          </p:cNvSpPr>
          <p:nvPr>
            <p:ph idx="1"/>
          </p:nvPr>
        </p:nvSpPr>
        <p:spPr>
          <a:xfrm>
            <a:off x="1142108" y="1628800"/>
            <a:ext cx="7822380" cy="5229200"/>
          </a:xfrm>
        </p:spPr>
        <p:txBody>
          <a:bodyPr>
            <a:normAutofit fontScale="92500" lnSpcReduction="20000"/>
          </a:bodyPr>
          <a:lstStyle/>
          <a:p>
            <a:r>
              <a:rPr lang="bg-BG" dirty="0" smtClean="0"/>
              <a:t>Основни изводи към глава 2:</a:t>
            </a:r>
          </a:p>
          <a:p>
            <a:pPr marL="274320" lvl="1" indent="0">
              <a:buNone/>
            </a:pPr>
            <a:r>
              <a:rPr lang="bg-BG" dirty="0"/>
              <a:t>а) Предложените подобрения в операцията за селекция в генетичните алгоритми може да подобри търсенето на субоптимални решения, макар и това да е за сметка на изчислителното време</a:t>
            </a:r>
            <a:r>
              <a:rPr lang="bg-BG" dirty="0" smtClean="0"/>
              <a:t>;</a:t>
            </a:r>
            <a:br>
              <a:rPr lang="bg-BG" dirty="0" smtClean="0"/>
            </a:br>
            <a:endParaRPr lang="bg-BG" dirty="0"/>
          </a:p>
          <a:p>
            <a:pPr marL="274320" lvl="1" indent="0">
              <a:buNone/>
            </a:pPr>
            <a:r>
              <a:rPr lang="bg-BG" dirty="0"/>
              <a:t>б) Обобщаващите възможности на синусоидална апроксимация дават достатъчно основания този инструмент да намери приложение в практическото прогнозиране на финансови времеви редове</a:t>
            </a:r>
            <a:r>
              <a:rPr lang="bg-BG" dirty="0" smtClean="0"/>
              <a:t>;</a:t>
            </a:r>
            <a:br>
              <a:rPr lang="bg-BG" dirty="0" smtClean="0"/>
            </a:br>
            <a:endParaRPr lang="bg-BG" dirty="0"/>
          </a:p>
          <a:p>
            <a:pPr marL="274320" lvl="1" indent="0">
              <a:buNone/>
            </a:pPr>
            <a:r>
              <a:rPr lang="bg-BG" dirty="0"/>
              <a:t>в) Бързи прототипи на изкуствени невронни мрежи са възможни с наличните инструменти за оптимизация в софтуерни пакети за електронни таблици; </a:t>
            </a:r>
            <a:r>
              <a:rPr lang="bg-BG" dirty="0" smtClean="0"/>
              <a:t/>
            </a:r>
            <a:br>
              <a:rPr lang="bg-BG" dirty="0" smtClean="0"/>
            </a:br>
            <a:endParaRPr lang="bg-BG" dirty="0"/>
          </a:p>
          <a:p>
            <a:pPr marL="274320" lvl="1" indent="0">
              <a:buNone/>
            </a:pPr>
            <a:r>
              <a:rPr lang="bg-BG" dirty="0"/>
              <a:t>г) Алтернативи на производните в изкуствените невронни мрежи могат да доведат до ускорение на процеса по обучение</a:t>
            </a:r>
            <a:r>
              <a:rPr lang="bg-BG" dirty="0" smtClean="0"/>
              <a:t>;</a:t>
            </a:r>
            <a:br>
              <a:rPr lang="bg-BG" dirty="0" smtClean="0"/>
            </a:br>
            <a:endParaRPr lang="bg-BG" dirty="0"/>
          </a:p>
          <a:p>
            <a:pPr marL="274320" lvl="1" indent="0">
              <a:buNone/>
            </a:pPr>
            <a:r>
              <a:rPr lang="bg-BG" dirty="0"/>
              <a:t>д) Бавно изчисляваните целеви функции значително забавят процеса по търсене на субоптимални решения</a:t>
            </a:r>
            <a:r>
              <a:rPr lang="bg-BG" dirty="0" smtClean="0"/>
              <a:t>;</a:t>
            </a:r>
            <a:br>
              <a:rPr lang="bg-BG" dirty="0" smtClean="0"/>
            </a:br>
            <a:endParaRPr lang="bg-BG" dirty="0"/>
          </a:p>
          <a:p>
            <a:pPr marL="274320" lvl="1" indent="0">
              <a:buNone/>
            </a:pPr>
            <a:r>
              <a:rPr lang="bg-BG" dirty="0"/>
              <a:t>е) Класификацията на потребителския вот при човек-компютър разпределените изчисления е ключов компонент за генериране на прогнози.</a:t>
            </a:r>
            <a:endParaRPr lang="bg-BG" dirty="0" smtClean="0"/>
          </a:p>
          <a:p>
            <a:endParaRPr lang="bg-BG" dirty="0"/>
          </a:p>
          <a:p>
            <a:endParaRPr lang="bg-BG" dirty="0"/>
          </a:p>
        </p:txBody>
      </p:sp>
      <p:sp>
        <p:nvSpPr>
          <p:cNvPr id="4" name="Slide Number Placeholder 3"/>
          <p:cNvSpPr>
            <a:spLocks noGrp="1"/>
          </p:cNvSpPr>
          <p:nvPr>
            <p:ph type="sldNum" sz="quarter" idx="12"/>
          </p:nvPr>
        </p:nvSpPr>
        <p:spPr/>
        <p:txBody>
          <a:bodyPr/>
          <a:lstStyle/>
          <a:p>
            <a:fld id="{C3E5B8A5-F199-4B03-AF95-F352477774AE}" type="slidenum">
              <a:rPr lang="bg-BG" smtClean="0"/>
              <a:pPr/>
              <a:t>12</a:t>
            </a:fld>
            <a:endParaRPr lang="bg-BG" dirty="0"/>
          </a:p>
        </p:txBody>
      </p:sp>
    </p:spTree>
    <p:extLst>
      <p:ext uri="{BB962C8B-B14F-4D97-AF65-F5344CB8AC3E}">
        <p14:creationId xmlns:p14="http://schemas.microsoft.com/office/powerpoint/2010/main" val="820797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8" y="274638"/>
            <a:ext cx="7822380" cy="1020762"/>
          </a:xfrm>
        </p:spPr>
        <p:txBody>
          <a:bodyPr>
            <a:normAutofit/>
          </a:bodyPr>
          <a:lstStyle/>
          <a:p>
            <a:r>
              <a:rPr lang="ru-RU" dirty="0" smtClean="0"/>
              <a:t>Г</a:t>
            </a:r>
            <a:r>
              <a:rPr lang="bg-BG" dirty="0" smtClean="0"/>
              <a:t>лава </a:t>
            </a:r>
            <a:r>
              <a:rPr lang="ru-RU" dirty="0"/>
              <a:t>3</a:t>
            </a:r>
            <a:r>
              <a:rPr lang="ru-RU" dirty="0" smtClean="0"/>
              <a:t>: </a:t>
            </a:r>
            <a:r>
              <a:rPr lang="ru-RU" dirty="0"/>
              <a:t>Софтуерна система за прогнозиране</a:t>
            </a:r>
            <a:endParaRPr lang="bg-BG" dirty="0"/>
          </a:p>
        </p:txBody>
      </p:sp>
      <p:sp>
        <p:nvSpPr>
          <p:cNvPr id="4" name="Slide Number Placeholder 3"/>
          <p:cNvSpPr>
            <a:spLocks noGrp="1"/>
          </p:cNvSpPr>
          <p:nvPr>
            <p:ph type="sldNum" sz="quarter" idx="12"/>
          </p:nvPr>
        </p:nvSpPr>
        <p:spPr/>
        <p:txBody>
          <a:bodyPr/>
          <a:lstStyle/>
          <a:p>
            <a:fld id="{C3E5B8A5-F199-4B03-AF95-F352477774AE}" type="slidenum">
              <a:rPr lang="bg-BG" smtClean="0"/>
              <a:pPr/>
              <a:t>13</a:t>
            </a:fld>
            <a:endParaRPr lang="bg-BG" dirty="0"/>
          </a:p>
        </p:txBody>
      </p:sp>
      <p:pic>
        <p:nvPicPr>
          <p:cNvPr id="5" name="Picture 4"/>
          <p:cNvPicPr>
            <a:picLocks noChangeAspect="1"/>
          </p:cNvPicPr>
          <p:nvPr/>
        </p:nvPicPr>
        <p:blipFill rotWithShape="1">
          <a:blip r:embed="rId3"/>
          <a:srcRect t="5680"/>
          <a:stretch/>
        </p:blipFill>
        <p:spPr>
          <a:xfrm>
            <a:off x="4652146" y="1910269"/>
            <a:ext cx="4320602" cy="3312369"/>
          </a:xfrm>
          <a:prstGeom prst="rect">
            <a:avLst/>
          </a:prstGeom>
        </p:spPr>
      </p:pic>
      <p:sp>
        <p:nvSpPr>
          <p:cNvPr id="6" name="TextBox 5"/>
          <p:cNvSpPr txBox="1"/>
          <p:nvPr/>
        </p:nvSpPr>
        <p:spPr>
          <a:xfrm>
            <a:off x="4572000" y="1485537"/>
            <a:ext cx="4176586" cy="424732"/>
          </a:xfrm>
          <a:prstGeom prst="rect">
            <a:avLst/>
          </a:prstGeom>
          <a:noFill/>
        </p:spPr>
        <p:txBody>
          <a:bodyPr wrap="square" rtlCol="0">
            <a:spAutoFit/>
          </a:bodyPr>
          <a:lstStyle/>
          <a:p>
            <a:pPr>
              <a:lnSpc>
                <a:spcPct val="90000"/>
              </a:lnSpc>
            </a:pPr>
            <a:r>
              <a:rPr lang="bg-BG" sz="2400" dirty="0" smtClean="0">
                <a:latin typeface="Calibri" panose="020F0502020204030204" pitchFamily="34" charset="0"/>
                <a:cs typeface="Calibri" panose="020F0502020204030204" pitchFamily="34" charset="0"/>
              </a:rPr>
              <a:t>Архитектура на системата</a:t>
            </a:r>
          </a:p>
        </p:txBody>
      </p:sp>
      <p:pic>
        <p:nvPicPr>
          <p:cNvPr id="7" name="Picture 6"/>
          <p:cNvPicPr>
            <a:picLocks noChangeAspect="1"/>
          </p:cNvPicPr>
          <p:nvPr/>
        </p:nvPicPr>
        <p:blipFill>
          <a:blip r:embed="rId4"/>
          <a:stretch>
            <a:fillRect/>
          </a:stretch>
        </p:blipFill>
        <p:spPr>
          <a:xfrm>
            <a:off x="900819" y="4601458"/>
            <a:ext cx="5903430" cy="1995894"/>
          </a:xfrm>
          <a:prstGeom prst="rect">
            <a:avLst/>
          </a:prstGeom>
        </p:spPr>
      </p:pic>
      <p:sp>
        <p:nvSpPr>
          <p:cNvPr id="8" name="TextBox 7"/>
          <p:cNvSpPr txBox="1"/>
          <p:nvPr/>
        </p:nvSpPr>
        <p:spPr>
          <a:xfrm>
            <a:off x="827584" y="4156396"/>
            <a:ext cx="3751327" cy="424732"/>
          </a:xfrm>
          <a:prstGeom prst="rect">
            <a:avLst/>
          </a:prstGeom>
          <a:noFill/>
        </p:spPr>
        <p:txBody>
          <a:bodyPr wrap="square" rtlCol="0">
            <a:spAutoFit/>
          </a:bodyPr>
          <a:lstStyle/>
          <a:p>
            <a:pPr>
              <a:lnSpc>
                <a:spcPct val="90000"/>
              </a:lnSpc>
            </a:pPr>
            <a:r>
              <a:rPr lang="bg-BG" sz="2400" dirty="0" smtClean="0">
                <a:latin typeface="Calibri" panose="020F0502020204030204" pitchFamily="34" charset="0"/>
                <a:cs typeface="Calibri" panose="020F0502020204030204" pitchFamily="34" charset="0"/>
              </a:rPr>
              <a:t>Компоненти на системата</a:t>
            </a:r>
          </a:p>
        </p:txBody>
      </p:sp>
      <p:pic>
        <p:nvPicPr>
          <p:cNvPr id="1026" name="Picture 2" descr="File:Android robo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37611" y="1844824"/>
            <a:ext cx="1757936" cy="2089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174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8" y="274638"/>
            <a:ext cx="7822380" cy="1020762"/>
          </a:xfrm>
        </p:spPr>
        <p:txBody>
          <a:bodyPr>
            <a:normAutofit/>
          </a:bodyPr>
          <a:lstStyle/>
          <a:p>
            <a:r>
              <a:rPr lang="ru-RU" dirty="0" smtClean="0"/>
              <a:t>Г</a:t>
            </a:r>
            <a:r>
              <a:rPr lang="bg-BG" dirty="0" smtClean="0"/>
              <a:t>лава </a:t>
            </a:r>
            <a:r>
              <a:rPr lang="ru-RU" dirty="0"/>
              <a:t>3</a:t>
            </a:r>
            <a:r>
              <a:rPr lang="ru-RU" dirty="0" smtClean="0"/>
              <a:t>: </a:t>
            </a:r>
            <a:r>
              <a:rPr lang="ru-RU" dirty="0"/>
              <a:t>Софтуерна система за прогнозиране</a:t>
            </a:r>
            <a:endParaRPr lang="bg-BG" dirty="0"/>
          </a:p>
        </p:txBody>
      </p:sp>
      <p:sp>
        <p:nvSpPr>
          <p:cNvPr id="4" name="Slide Number Placeholder 3"/>
          <p:cNvSpPr>
            <a:spLocks noGrp="1"/>
          </p:cNvSpPr>
          <p:nvPr>
            <p:ph type="sldNum" sz="quarter" idx="12"/>
          </p:nvPr>
        </p:nvSpPr>
        <p:spPr/>
        <p:txBody>
          <a:bodyPr/>
          <a:lstStyle/>
          <a:p>
            <a:fld id="{C3E5B8A5-F199-4B03-AF95-F352477774AE}" type="slidenum">
              <a:rPr lang="bg-BG" smtClean="0"/>
              <a:pPr/>
              <a:t>14</a:t>
            </a:fld>
            <a:endParaRPr lang="bg-BG" dirty="0"/>
          </a:p>
        </p:txBody>
      </p:sp>
      <p:sp>
        <p:nvSpPr>
          <p:cNvPr id="6" name="TextBox 5"/>
          <p:cNvSpPr txBox="1"/>
          <p:nvPr/>
        </p:nvSpPr>
        <p:spPr>
          <a:xfrm>
            <a:off x="804827" y="1924148"/>
            <a:ext cx="4176586" cy="424732"/>
          </a:xfrm>
          <a:prstGeom prst="rect">
            <a:avLst/>
          </a:prstGeom>
          <a:noFill/>
        </p:spPr>
        <p:txBody>
          <a:bodyPr wrap="square" rtlCol="0">
            <a:spAutoFit/>
          </a:bodyPr>
          <a:lstStyle/>
          <a:p>
            <a:pPr>
              <a:lnSpc>
                <a:spcPct val="90000"/>
              </a:lnSpc>
            </a:pPr>
            <a:r>
              <a:rPr lang="bg-BG" sz="2400" dirty="0">
                <a:latin typeface="Calibri" panose="020F0502020204030204" pitchFamily="34" charset="0"/>
                <a:cs typeface="Calibri" panose="020F0502020204030204" pitchFamily="34" charset="0"/>
              </a:rPr>
              <a:t>Модулна организация</a:t>
            </a:r>
            <a:endParaRPr lang="bg-BG" sz="2400" dirty="0" smtClean="0">
              <a:latin typeface="Calibri" panose="020F0502020204030204" pitchFamily="34" charset="0"/>
              <a:cs typeface="Calibri" panose="020F0502020204030204" pitchFamily="34" charset="0"/>
            </a:endParaRPr>
          </a:p>
        </p:txBody>
      </p:sp>
      <p:sp>
        <p:nvSpPr>
          <p:cNvPr id="8" name="TextBox 7"/>
          <p:cNvSpPr txBox="1"/>
          <p:nvPr/>
        </p:nvSpPr>
        <p:spPr>
          <a:xfrm>
            <a:off x="4830291" y="1982797"/>
            <a:ext cx="3751327" cy="424732"/>
          </a:xfrm>
          <a:prstGeom prst="rect">
            <a:avLst/>
          </a:prstGeom>
          <a:noFill/>
        </p:spPr>
        <p:txBody>
          <a:bodyPr wrap="square" rtlCol="0">
            <a:spAutoFit/>
          </a:bodyPr>
          <a:lstStyle/>
          <a:p>
            <a:pPr>
              <a:lnSpc>
                <a:spcPct val="90000"/>
              </a:lnSpc>
            </a:pPr>
            <a:r>
              <a:rPr lang="bg-BG" sz="2400" dirty="0" smtClean="0">
                <a:latin typeface="Calibri" panose="020F0502020204030204" pitchFamily="34" charset="0"/>
                <a:cs typeface="Calibri" panose="020F0502020204030204" pitchFamily="34" charset="0"/>
              </a:rPr>
              <a:t>Компоненти на </a:t>
            </a:r>
            <a:r>
              <a:rPr lang="en-US" sz="2400" dirty="0" smtClean="0">
                <a:latin typeface="Calibri" panose="020F0502020204030204" pitchFamily="34" charset="0"/>
                <a:cs typeface="Calibri" panose="020F0502020204030204" pitchFamily="34" charset="0"/>
              </a:rPr>
              <a:t>GUI</a:t>
            </a:r>
            <a:endParaRPr lang="bg-BG" sz="2400" dirty="0" smtClean="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3"/>
          <a:stretch>
            <a:fillRect/>
          </a:stretch>
        </p:blipFill>
        <p:spPr>
          <a:xfrm>
            <a:off x="804827" y="2466177"/>
            <a:ext cx="3911189" cy="3934623"/>
          </a:xfrm>
          <a:prstGeom prst="rect">
            <a:avLst/>
          </a:prstGeom>
        </p:spPr>
      </p:pic>
      <p:pic>
        <p:nvPicPr>
          <p:cNvPr id="9" name="Picture 8"/>
          <p:cNvPicPr>
            <a:picLocks noChangeAspect="1"/>
          </p:cNvPicPr>
          <p:nvPr/>
        </p:nvPicPr>
        <p:blipFill>
          <a:blip r:embed="rId4"/>
          <a:stretch>
            <a:fillRect/>
          </a:stretch>
        </p:blipFill>
        <p:spPr>
          <a:xfrm>
            <a:off x="4860032" y="2480103"/>
            <a:ext cx="4116071" cy="3920698"/>
          </a:xfrm>
          <a:prstGeom prst="rect">
            <a:avLst/>
          </a:prstGeom>
        </p:spPr>
      </p:pic>
    </p:spTree>
    <p:extLst>
      <p:ext uri="{BB962C8B-B14F-4D97-AF65-F5344CB8AC3E}">
        <p14:creationId xmlns:p14="http://schemas.microsoft.com/office/powerpoint/2010/main" val="3370152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8" y="274638"/>
            <a:ext cx="7822380" cy="1020762"/>
          </a:xfrm>
        </p:spPr>
        <p:txBody>
          <a:bodyPr>
            <a:normAutofit/>
          </a:bodyPr>
          <a:lstStyle/>
          <a:p>
            <a:r>
              <a:rPr lang="ru-RU" dirty="0" smtClean="0"/>
              <a:t>Г</a:t>
            </a:r>
            <a:r>
              <a:rPr lang="bg-BG" dirty="0" smtClean="0"/>
              <a:t>лава </a:t>
            </a:r>
            <a:r>
              <a:rPr lang="ru-RU" dirty="0"/>
              <a:t>3</a:t>
            </a:r>
            <a:r>
              <a:rPr lang="ru-RU" dirty="0" smtClean="0"/>
              <a:t>: </a:t>
            </a:r>
            <a:r>
              <a:rPr lang="ru-RU" dirty="0"/>
              <a:t>Софтуерна система за прогнозиране</a:t>
            </a:r>
            <a:endParaRPr lang="bg-BG" dirty="0"/>
          </a:p>
        </p:txBody>
      </p:sp>
      <p:sp>
        <p:nvSpPr>
          <p:cNvPr id="4" name="Slide Number Placeholder 3"/>
          <p:cNvSpPr>
            <a:spLocks noGrp="1"/>
          </p:cNvSpPr>
          <p:nvPr>
            <p:ph type="sldNum" sz="quarter" idx="12"/>
          </p:nvPr>
        </p:nvSpPr>
        <p:spPr/>
        <p:txBody>
          <a:bodyPr/>
          <a:lstStyle/>
          <a:p>
            <a:fld id="{C3E5B8A5-F199-4B03-AF95-F352477774AE}" type="slidenum">
              <a:rPr lang="bg-BG" smtClean="0"/>
              <a:pPr/>
              <a:t>15</a:t>
            </a:fld>
            <a:endParaRPr lang="bg-BG" dirty="0"/>
          </a:p>
        </p:txBody>
      </p:sp>
      <p:sp>
        <p:nvSpPr>
          <p:cNvPr id="10" name="Content Placeholder 2"/>
          <p:cNvSpPr>
            <a:spLocks noGrp="1"/>
          </p:cNvSpPr>
          <p:nvPr>
            <p:ph idx="1"/>
          </p:nvPr>
        </p:nvSpPr>
        <p:spPr>
          <a:xfrm>
            <a:off x="1142108" y="1628800"/>
            <a:ext cx="7822380" cy="5229200"/>
          </a:xfrm>
        </p:spPr>
        <p:txBody>
          <a:bodyPr>
            <a:normAutofit/>
          </a:bodyPr>
          <a:lstStyle/>
          <a:p>
            <a:r>
              <a:rPr lang="bg-BG" dirty="0" smtClean="0"/>
              <a:t>Основни изводи към глава </a:t>
            </a:r>
            <a:r>
              <a:rPr lang="en-US" dirty="0" smtClean="0"/>
              <a:t>3</a:t>
            </a:r>
            <a:r>
              <a:rPr lang="bg-BG" dirty="0" smtClean="0"/>
              <a:t>:</a:t>
            </a:r>
          </a:p>
          <a:p>
            <a:pPr marL="274320" lvl="1" indent="0">
              <a:buNone/>
            </a:pPr>
            <a:r>
              <a:rPr lang="bg-BG" dirty="0"/>
              <a:t>а) Архитектурата за разпределени изчисления с мобилни устройства може да бъде изключително ефективна в решаването на практически задачи;</a:t>
            </a:r>
          </a:p>
          <a:p>
            <a:pPr marL="274320" lvl="1" indent="0">
              <a:buNone/>
            </a:pPr>
            <a:r>
              <a:rPr lang="bg-BG" dirty="0"/>
              <a:t>б) Модулната организация на софтуера в мобилните приложения дава висока степен на гъвкавост при решаването на технологичните задачи;</a:t>
            </a:r>
          </a:p>
          <a:p>
            <a:pPr marL="274320" lvl="1" indent="0">
              <a:buNone/>
            </a:pPr>
            <a:r>
              <a:rPr lang="bg-BG" dirty="0"/>
              <a:t>в) Графичният потребителски интерфейс е ключов за удовлетвореността на потребителя, при участие в проекти с дарена изчислителна мощност;</a:t>
            </a:r>
          </a:p>
          <a:p>
            <a:pPr marL="274320" lvl="1" indent="0">
              <a:buNone/>
            </a:pPr>
            <a:r>
              <a:rPr lang="bg-BG" dirty="0" smtClean="0"/>
              <a:t>г</a:t>
            </a:r>
            <a:r>
              <a:rPr lang="bg-BG" dirty="0"/>
              <a:t>) Ефективното разделяне на модулите за пресмятане от модулите за графичния потребителски интерфейс дават възможност за ефективен контрол по качеството;</a:t>
            </a:r>
          </a:p>
          <a:p>
            <a:pPr marL="274320" lvl="1" indent="0">
              <a:buNone/>
            </a:pPr>
            <a:r>
              <a:rPr lang="bg-BG" dirty="0"/>
              <a:t>д) Употребата на софтуерни библиотеки с отворен код значително скъсяват времето за производство на софтуера и подобряват качеството, разчитайки на активната общност по поддръжката на софтуерните библиотеки.</a:t>
            </a:r>
          </a:p>
          <a:p>
            <a:endParaRPr lang="bg-BG" dirty="0"/>
          </a:p>
          <a:p>
            <a:endParaRPr lang="bg-BG" dirty="0"/>
          </a:p>
        </p:txBody>
      </p:sp>
    </p:spTree>
    <p:extLst>
      <p:ext uri="{BB962C8B-B14F-4D97-AF65-F5344CB8AC3E}">
        <p14:creationId xmlns:p14="http://schemas.microsoft.com/office/powerpoint/2010/main" val="3010825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8" y="274638"/>
            <a:ext cx="7822380" cy="1020762"/>
          </a:xfrm>
        </p:spPr>
        <p:txBody>
          <a:bodyPr>
            <a:normAutofit/>
          </a:bodyPr>
          <a:lstStyle/>
          <a:p>
            <a:r>
              <a:rPr lang="ru-RU" dirty="0" smtClean="0"/>
              <a:t>Г</a:t>
            </a:r>
            <a:r>
              <a:rPr lang="bg-BG" dirty="0" smtClean="0"/>
              <a:t>лава </a:t>
            </a:r>
            <a:r>
              <a:rPr lang="en-US" dirty="0" smtClean="0"/>
              <a:t>4</a:t>
            </a:r>
            <a:r>
              <a:rPr lang="ru-RU" dirty="0" smtClean="0"/>
              <a:t>: Числени </a:t>
            </a:r>
            <a:r>
              <a:rPr lang="ru-RU" dirty="0"/>
              <a:t>тестове на алгоритмите в системата </a:t>
            </a:r>
            <a:r>
              <a:rPr lang="ru-RU" dirty="0" smtClean="0"/>
              <a:t>за</a:t>
            </a:r>
            <a:r>
              <a:rPr lang="en-US" dirty="0" smtClean="0"/>
              <a:t> </a:t>
            </a:r>
            <a:r>
              <a:rPr lang="ru-RU" dirty="0" smtClean="0"/>
              <a:t>прогнозиране</a:t>
            </a:r>
            <a:endParaRPr lang="bg-BG" dirty="0"/>
          </a:p>
        </p:txBody>
      </p:sp>
      <p:sp>
        <p:nvSpPr>
          <p:cNvPr id="4" name="Slide Number Placeholder 3"/>
          <p:cNvSpPr>
            <a:spLocks noGrp="1"/>
          </p:cNvSpPr>
          <p:nvPr>
            <p:ph type="sldNum" sz="quarter" idx="12"/>
          </p:nvPr>
        </p:nvSpPr>
        <p:spPr/>
        <p:txBody>
          <a:bodyPr/>
          <a:lstStyle/>
          <a:p>
            <a:fld id="{C3E5B8A5-F199-4B03-AF95-F352477774AE}" type="slidenum">
              <a:rPr lang="bg-BG" smtClean="0"/>
              <a:pPr/>
              <a:t>16</a:t>
            </a:fld>
            <a:endParaRPr lang="bg-BG" dirty="0"/>
          </a:p>
        </p:txBody>
      </p:sp>
      <p:pic>
        <p:nvPicPr>
          <p:cNvPr id="5" name="Picture 4"/>
          <p:cNvPicPr>
            <a:picLocks noChangeAspect="1"/>
          </p:cNvPicPr>
          <p:nvPr/>
        </p:nvPicPr>
        <p:blipFill>
          <a:blip r:embed="rId3"/>
          <a:stretch>
            <a:fillRect/>
          </a:stretch>
        </p:blipFill>
        <p:spPr>
          <a:xfrm>
            <a:off x="539552" y="3174379"/>
            <a:ext cx="8270744" cy="3206949"/>
          </a:xfrm>
          <a:prstGeom prst="rect">
            <a:avLst/>
          </a:prstGeom>
        </p:spPr>
      </p:pic>
      <p:sp>
        <p:nvSpPr>
          <p:cNvPr id="6" name="TextBox 5"/>
          <p:cNvSpPr txBox="1"/>
          <p:nvPr/>
        </p:nvSpPr>
        <p:spPr>
          <a:xfrm>
            <a:off x="1108913" y="2644228"/>
            <a:ext cx="7701383" cy="424732"/>
          </a:xfrm>
          <a:prstGeom prst="rect">
            <a:avLst/>
          </a:prstGeom>
          <a:noFill/>
        </p:spPr>
        <p:txBody>
          <a:bodyPr wrap="square" rtlCol="0">
            <a:spAutoFit/>
          </a:bodyPr>
          <a:lstStyle/>
          <a:p>
            <a:pPr>
              <a:lnSpc>
                <a:spcPct val="90000"/>
              </a:lnSpc>
            </a:pPr>
            <a:r>
              <a:rPr lang="ru-RU" sz="2400" dirty="0"/>
              <a:t>Устойчиво обратно разпространение </a:t>
            </a:r>
            <a:r>
              <a:rPr lang="ru-RU" sz="2400" dirty="0" smtClean="0"/>
              <a:t>на грешката</a:t>
            </a:r>
            <a:endParaRPr lang="bg-BG" sz="2400" dirty="0"/>
          </a:p>
        </p:txBody>
      </p:sp>
      <p:sp>
        <p:nvSpPr>
          <p:cNvPr id="3" name="TextBox 2"/>
          <p:cNvSpPr txBox="1"/>
          <p:nvPr/>
        </p:nvSpPr>
        <p:spPr>
          <a:xfrm>
            <a:off x="1142108" y="1772816"/>
            <a:ext cx="5446116" cy="757130"/>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bg-BG" sz="2400" dirty="0" smtClean="0"/>
              <a:t>Точни </a:t>
            </a:r>
            <a:r>
              <a:rPr lang="bg-BG" sz="2400" dirty="0"/>
              <a:t>числени методи </a:t>
            </a:r>
            <a:endParaRPr lang="bg-BG" sz="2400" dirty="0" smtClean="0"/>
          </a:p>
          <a:p>
            <a:pPr marL="342900" indent="-342900">
              <a:lnSpc>
                <a:spcPct val="90000"/>
              </a:lnSpc>
              <a:buFont typeface="Arial" panose="020B0604020202020204" pitchFamily="34" charset="0"/>
              <a:buChar char="•"/>
            </a:pPr>
            <a:r>
              <a:rPr lang="bg-BG" sz="2400" dirty="0" smtClean="0"/>
              <a:t>Евристични </a:t>
            </a:r>
            <a:r>
              <a:rPr lang="bg-BG" sz="2400" dirty="0"/>
              <a:t>методи за </a:t>
            </a:r>
            <a:r>
              <a:rPr lang="bg-BG" sz="2400" dirty="0" smtClean="0"/>
              <a:t>обучение </a:t>
            </a:r>
            <a:endParaRPr lang="bg-BG" sz="2400" dirty="0"/>
          </a:p>
        </p:txBody>
      </p:sp>
    </p:spTree>
    <p:extLst>
      <p:ext uri="{BB962C8B-B14F-4D97-AF65-F5344CB8AC3E}">
        <p14:creationId xmlns:p14="http://schemas.microsoft.com/office/powerpoint/2010/main" val="1306599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8" y="274638"/>
            <a:ext cx="7822380" cy="1020762"/>
          </a:xfrm>
        </p:spPr>
        <p:txBody>
          <a:bodyPr>
            <a:normAutofit/>
          </a:bodyPr>
          <a:lstStyle/>
          <a:p>
            <a:r>
              <a:rPr lang="ru-RU" dirty="0" smtClean="0"/>
              <a:t>Г</a:t>
            </a:r>
            <a:r>
              <a:rPr lang="bg-BG" dirty="0" smtClean="0"/>
              <a:t>лава </a:t>
            </a:r>
            <a:r>
              <a:rPr lang="en-US" dirty="0" smtClean="0"/>
              <a:t>4</a:t>
            </a:r>
            <a:r>
              <a:rPr lang="ru-RU" dirty="0" smtClean="0"/>
              <a:t>: Числени </a:t>
            </a:r>
            <a:r>
              <a:rPr lang="ru-RU" dirty="0"/>
              <a:t>тестове на алгоритмите в системата </a:t>
            </a:r>
            <a:r>
              <a:rPr lang="ru-RU" dirty="0" smtClean="0"/>
              <a:t>за</a:t>
            </a:r>
            <a:r>
              <a:rPr lang="en-US" dirty="0" smtClean="0"/>
              <a:t> </a:t>
            </a:r>
            <a:r>
              <a:rPr lang="ru-RU" dirty="0" smtClean="0"/>
              <a:t>прогнозиране</a:t>
            </a:r>
            <a:endParaRPr lang="bg-BG" dirty="0"/>
          </a:p>
        </p:txBody>
      </p:sp>
      <p:sp>
        <p:nvSpPr>
          <p:cNvPr id="4" name="Slide Number Placeholder 3"/>
          <p:cNvSpPr>
            <a:spLocks noGrp="1"/>
          </p:cNvSpPr>
          <p:nvPr>
            <p:ph type="sldNum" sz="quarter" idx="12"/>
          </p:nvPr>
        </p:nvSpPr>
        <p:spPr/>
        <p:txBody>
          <a:bodyPr/>
          <a:lstStyle/>
          <a:p>
            <a:fld id="{C3E5B8A5-F199-4B03-AF95-F352477774AE}" type="slidenum">
              <a:rPr lang="bg-BG" smtClean="0"/>
              <a:pPr/>
              <a:t>17</a:t>
            </a:fld>
            <a:endParaRPr lang="bg-BG" dirty="0"/>
          </a:p>
        </p:txBody>
      </p:sp>
      <p:sp>
        <p:nvSpPr>
          <p:cNvPr id="6" name="TextBox 5"/>
          <p:cNvSpPr txBox="1"/>
          <p:nvPr/>
        </p:nvSpPr>
        <p:spPr>
          <a:xfrm>
            <a:off x="1403648" y="1708324"/>
            <a:ext cx="7701383" cy="424732"/>
          </a:xfrm>
          <a:prstGeom prst="rect">
            <a:avLst/>
          </a:prstGeom>
          <a:noFill/>
        </p:spPr>
        <p:txBody>
          <a:bodyPr wrap="square" rtlCol="0">
            <a:spAutoFit/>
          </a:bodyPr>
          <a:lstStyle/>
          <a:p>
            <a:pPr>
              <a:lnSpc>
                <a:spcPct val="90000"/>
              </a:lnSpc>
            </a:pPr>
            <a:r>
              <a:rPr lang="ru-RU" sz="2400" dirty="0" smtClean="0"/>
              <a:t>Ефективност на генетичните алгоритми</a:t>
            </a:r>
            <a:endParaRPr lang="bg-BG" sz="2400" dirty="0"/>
          </a:p>
        </p:txBody>
      </p:sp>
      <p:pic>
        <p:nvPicPr>
          <p:cNvPr id="3" name="Picture 2"/>
          <p:cNvPicPr>
            <a:picLocks noChangeAspect="1"/>
          </p:cNvPicPr>
          <p:nvPr/>
        </p:nvPicPr>
        <p:blipFill>
          <a:blip r:embed="rId3"/>
          <a:stretch>
            <a:fillRect/>
          </a:stretch>
        </p:blipFill>
        <p:spPr>
          <a:xfrm>
            <a:off x="1475656" y="2204864"/>
            <a:ext cx="6336704" cy="4112685"/>
          </a:xfrm>
          <a:prstGeom prst="rect">
            <a:avLst/>
          </a:prstGeom>
        </p:spPr>
      </p:pic>
    </p:spTree>
    <p:extLst>
      <p:ext uri="{BB962C8B-B14F-4D97-AF65-F5344CB8AC3E}">
        <p14:creationId xmlns:p14="http://schemas.microsoft.com/office/powerpoint/2010/main" val="581541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8" y="274638"/>
            <a:ext cx="7822380" cy="1020762"/>
          </a:xfrm>
        </p:spPr>
        <p:txBody>
          <a:bodyPr>
            <a:normAutofit/>
          </a:bodyPr>
          <a:lstStyle/>
          <a:p>
            <a:r>
              <a:rPr lang="ru-RU" dirty="0" smtClean="0"/>
              <a:t>Г</a:t>
            </a:r>
            <a:r>
              <a:rPr lang="bg-BG" dirty="0" smtClean="0"/>
              <a:t>лава </a:t>
            </a:r>
            <a:r>
              <a:rPr lang="en-US" dirty="0" smtClean="0"/>
              <a:t>4</a:t>
            </a:r>
            <a:r>
              <a:rPr lang="ru-RU" dirty="0" smtClean="0"/>
              <a:t>: Числени </a:t>
            </a:r>
            <a:r>
              <a:rPr lang="ru-RU" dirty="0"/>
              <a:t>тестове на алгоритмите в системата </a:t>
            </a:r>
            <a:r>
              <a:rPr lang="ru-RU" dirty="0" smtClean="0"/>
              <a:t>за</a:t>
            </a:r>
            <a:r>
              <a:rPr lang="en-US" dirty="0" smtClean="0"/>
              <a:t> </a:t>
            </a:r>
            <a:r>
              <a:rPr lang="ru-RU" dirty="0" smtClean="0"/>
              <a:t>прогнозиране</a:t>
            </a:r>
            <a:endParaRPr lang="bg-BG" dirty="0"/>
          </a:p>
        </p:txBody>
      </p:sp>
      <p:sp>
        <p:nvSpPr>
          <p:cNvPr id="4" name="Slide Number Placeholder 3"/>
          <p:cNvSpPr>
            <a:spLocks noGrp="1"/>
          </p:cNvSpPr>
          <p:nvPr>
            <p:ph type="sldNum" sz="quarter" idx="12"/>
          </p:nvPr>
        </p:nvSpPr>
        <p:spPr/>
        <p:txBody>
          <a:bodyPr/>
          <a:lstStyle/>
          <a:p>
            <a:fld id="{C3E5B8A5-F199-4B03-AF95-F352477774AE}" type="slidenum">
              <a:rPr lang="bg-BG" smtClean="0"/>
              <a:pPr/>
              <a:t>18</a:t>
            </a:fld>
            <a:endParaRPr lang="bg-BG" dirty="0"/>
          </a:p>
        </p:txBody>
      </p:sp>
      <p:sp>
        <p:nvSpPr>
          <p:cNvPr id="7" name="Content Placeholder 2"/>
          <p:cNvSpPr>
            <a:spLocks noGrp="1"/>
          </p:cNvSpPr>
          <p:nvPr>
            <p:ph idx="1"/>
          </p:nvPr>
        </p:nvSpPr>
        <p:spPr>
          <a:xfrm>
            <a:off x="1142108" y="1628800"/>
            <a:ext cx="7822380" cy="5229200"/>
          </a:xfrm>
        </p:spPr>
        <p:txBody>
          <a:bodyPr>
            <a:normAutofit/>
          </a:bodyPr>
          <a:lstStyle/>
          <a:p>
            <a:r>
              <a:rPr lang="bg-BG" dirty="0" smtClean="0"/>
              <a:t>Основни изводи към глава 4:</a:t>
            </a:r>
          </a:p>
          <a:p>
            <a:endParaRPr lang="bg-BG" dirty="0" smtClean="0"/>
          </a:p>
          <a:p>
            <a:pPr marL="274320" lvl="1" indent="0">
              <a:buNone/>
            </a:pPr>
            <a:r>
              <a:rPr lang="bg-BG" dirty="0" smtClean="0"/>
              <a:t>а</a:t>
            </a:r>
            <a:r>
              <a:rPr lang="bg-BG" dirty="0"/>
              <a:t>) Точните числени методи изключително ефективно се комбинират със стохастичните оптимизационни алгоритми, при обучението на изкуствени </a:t>
            </a:r>
            <a:r>
              <a:rPr lang="bg-BG" dirty="0" smtClean="0"/>
              <a:t>невронни </a:t>
            </a:r>
            <a:r>
              <a:rPr lang="bg-BG" dirty="0"/>
              <a:t>мрежи</a:t>
            </a:r>
            <a:r>
              <a:rPr lang="bg-BG" dirty="0" smtClean="0"/>
              <a:t>;</a:t>
            </a:r>
          </a:p>
          <a:p>
            <a:pPr marL="274320" lvl="1" indent="0">
              <a:buNone/>
            </a:pPr>
            <a:endParaRPr lang="bg-BG" dirty="0"/>
          </a:p>
          <a:p>
            <a:pPr marL="274320" lvl="1" indent="0">
              <a:buNone/>
            </a:pPr>
            <a:r>
              <a:rPr lang="bg-BG" dirty="0"/>
              <a:t>б) Отвореният </a:t>
            </a:r>
            <a:r>
              <a:rPr lang="bg-BG" dirty="0" smtClean="0"/>
              <a:t>формат, </a:t>
            </a:r>
            <a:r>
              <a:rPr lang="bg-BG" dirty="0"/>
              <a:t>по който са организирани списъка от точни и стохастични алгоритми дава възможност за бързо и ефективно разширяване на този списък от алгоритми.</a:t>
            </a:r>
          </a:p>
          <a:p>
            <a:endParaRPr lang="bg-BG" dirty="0"/>
          </a:p>
        </p:txBody>
      </p:sp>
    </p:spTree>
    <p:extLst>
      <p:ext uri="{BB962C8B-B14F-4D97-AF65-F5344CB8AC3E}">
        <p14:creationId xmlns:p14="http://schemas.microsoft.com/office/powerpoint/2010/main" val="123827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8" y="274638"/>
            <a:ext cx="7822380" cy="1020762"/>
          </a:xfrm>
        </p:spPr>
        <p:txBody>
          <a:bodyPr>
            <a:normAutofit/>
          </a:bodyPr>
          <a:lstStyle/>
          <a:p>
            <a:r>
              <a:rPr lang="ru-RU" dirty="0"/>
              <a:t>Заключение</a:t>
            </a:r>
            <a:endParaRPr lang="bg-BG" dirty="0"/>
          </a:p>
        </p:txBody>
      </p:sp>
      <p:sp>
        <p:nvSpPr>
          <p:cNvPr id="4" name="Slide Number Placeholder 3"/>
          <p:cNvSpPr>
            <a:spLocks noGrp="1"/>
          </p:cNvSpPr>
          <p:nvPr>
            <p:ph type="sldNum" sz="quarter" idx="12"/>
          </p:nvPr>
        </p:nvSpPr>
        <p:spPr/>
        <p:txBody>
          <a:bodyPr/>
          <a:lstStyle/>
          <a:p>
            <a:fld id="{C3E5B8A5-F199-4B03-AF95-F352477774AE}" type="slidenum">
              <a:rPr lang="bg-BG" smtClean="0"/>
              <a:pPr/>
              <a:t>19</a:t>
            </a:fld>
            <a:endParaRPr lang="bg-BG" dirty="0"/>
          </a:p>
        </p:txBody>
      </p:sp>
      <p:sp>
        <p:nvSpPr>
          <p:cNvPr id="7" name="Content Placeholder 2"/>
          <p:cNvSpPr>
            <a:spLocks noGrp="1"/>
          </p:cNvSpPr>
          <p:nvPr>
            <p:ph idx="1"/>
          </p:nvPr>
        </p:nvSpPr>
        <p:spPr>
          <a:xfrm>
            <a:off x="1142108" y="1628800"/>
            <a:ext cx="7822380" cy="5229200"/>
          </a:xfrm>
        </p:spPr>
        <p:txBody>
          <a:bodyPr>
            <a:normAutofit fontScale="92500" lnSpcReduction="20000"/>
          </a:bodyPr>
          <a:lstStyle/>
          <a:p>
            <a:pPr marL="0" indent="0">
              <a:buNone/>
            </a:pPr>
            <a:r>
              <a:rPr lang="bg-BG" dirty="0" smtClean="0"/>
              <a:t>Научно-приложни </a:t>
            </a:r>
            <a:r>
              <a:rPr lang="bg-BG" dirty="0"/>
              <a:t>резултати </a:t>
            </a:r>
          </a:p>
          <a:p>
            <a:pPr marL="274320" lvl="1" indent="0">
              <a:buNone/>
            </a:pPr>
            <a:r>
              <a:rPr lang="bg-BG" dirty="0" smtClean="0"/>
              <a:t>1</a:t>
            </a:r>
            <a:r>
              <a:rPr lang="bg-BG" dirty="0"/>
              <a:t>. Предложени са нови алгоритми за прогнозиране на времеви редове, чрез апроксимация със синус функции</a:t>
            </a:r>
            <a:r>
              <a:rPr lang="bg-BG" dirty="0" smtClean="0"/>
              <a:t>;</a:t>
            </a:r>
            <a:r>
              <a:rPr lang="en-US" dirty="0" smtClean="0"/>
              <a:t/>
            </a:r>
            <a:br>
              <a:rPr lang="en-US" dirty="0" smtClean="0"/>
            </a:br>
            <a:endParaRPr lang="bg-BG" dirty="0"/>
          </a:p>
          <a:p>
            <a:pPr marL="274320" lvl="1" indent="0">
              <a:buNone/>
            </a:pPr>
            <a:r>
              <a:rPr lang="bg-BG" dirty="0"/>
              <a:t>2. Предложени са нови алгоритми за селекция при генетичните алгоритми, базирани на рекурсивно спускане, пълно изчерпване и локално търсене</a:t>
            </a:r>
            <a:r>
              <a:rPr lang="bg-BG" dirty="0" smtClean="0"/>
              <a:t>;</a:t>
            </a:r>
            <a:r>
              <a:rPr lang="en-US" dirty="0" smtClean="0"/>
              <a:t/>
            </a:r>
            <a:br>
              <a:rPr lang="en-US" dirty="0" smtClean="0"/>
            </a:br>
            <a:endParaRPr lang="bg-BG" dirty="0"/>
          </a:p>
          <a:p>
            <a:pPr marL="274320" lvl="1" indent="0">
              <a:buNone/>
            </a:pPr>
            <a:r>
              <a:rPr lang="bg-BG" dirty="0"/>
              <a:t>3. Предложени са алтернативни активационни функции за изкуствени </a:t>
            </a:r>
            <a:r>
              <a:rPr lang="bg-BG" dirty="0" smtClean="0"/>
              <a:t>неврони;</a:t>
            </a:r>
            <a:endParaRPr lang="bg-BG" dirty="0"/>
          </a:p>
          <a:p>
            <a:pPr marL="0" indent="0">
              <a:buNone/>
            </a:pPr>
            <a:r>
              <a:rPr lang="bg-BG" dirty="0"/>
              <a:t>Приложни резултати </a:t>
            </a:r>
          </a:p>
          <a:p>
            <a:pPr marL="274320" lvl="1" indent="0">
              <a:buNone/>
            </a:pPr>
            <a:r>
              <a:rPr lang="bg-BG" dirty="0"/>
              <a:t>4. Разработен е програмен код за </a:t>
            </a:r>
            <a:r>
              <a:rPr lang="bg-BG" dirty="0" smtClean="0"/>
              <a:t>хибридно </a:t>
            </a:r>
            <a:r>
              <a:rPr lang="bg-BG" dirty="0"/>
              <a:t>използване на градиентни числени методи за обучение </a:t>
            </a:r>
            <a:r>
              <a:rPr lang="bg-BG" dirty="0" smtClean="0"/>
              <a:t>и </a:t>
            </a:r>
            <a:r>
              <a:rPr lang="bg-BG" dirty="0"/>
              <a:t>евристични алгоритми за оптимизация на теглата в изкуствени невронни мрежи; </a:t>
            </a:r>
            <a:r>
              <a:rPr lang="en-US" dirty="0" smtClean="0"/>
              <a:t/>
            </a:r>
            <a:br>
              <a:rPr lang="en-US" dirty="0" smtClean="0"/>
            </a:br>
            <a:endParaRPr lang="bg-BG" dirty="0"/>
          </a:p>
          <a:p>
            <a:pPr marL="274320" lvl="1" indent="0">
              <a:buNone/>
            </a:pPr>
            <a:r>
              <a:rPr lang="bg-BG" dirty="0"/>
              <a:t>5. Разработен е програмен код за визуализация на процеса по обучението на изкуствени невронни мрежи със средствата на операционната система </a:t>
            </a:r>
            <a:r>
              <a:rPr lang="bg-BG" dirty="0" err="1"/>
              <a:t>Android</a:t>
            </a:r>
            <a:r>
              <a:rPr lang="bg-BG" dirty="0"/>
              <a:t>; </a:t>
            </a:r>
            <a:r>
              <a:rPr lang="en-US" dirty="0" smtClean="0"/>
              <a:t/>
            </a:r>
            <a:br>
              <a:rPr lang="en-US" dirty="0" smtClean="0"/>
            </a:br>
            <a:endParaRPr lang="bg-BG" dirty="0"/>
          </a:p>
          <a:p>
            <a:pPr marL="274320" lvl="1" indent="0">
              <a:buNone/>
            </a:pPr>
            <a:r>
              <a:rPr lang="bg-BG" dirty="0"/>
              <a:t>6. Разработен е програмен код за събиране на потребителски вот при реализация на човек-машина разпределени изчисления</a:t>
            </a:r>
            <a:r>
              <a:rPr lang="en-US" dirty="0"/>
              <a:t>.</a:t>
            </a:r>
            <a:endParaRPr lang="bg-BG" dirty="0"/>
          </a:p>
          <a:p>
            <a:endParaRPr lang="bg-BG" dirty="0"/>
          </a:p>
        </p:txBody>
      </p:sp>
    </p:spTree>
    <p:extLst>
      <p:ext uri="{BB962C8B-B14F-4D97-AF65-F5344CB8AC3E}">
        <p14:creationId xmlns:p14="http://schemas.microsoft.com/office/powerpoint/2010/main" val="2209497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Проблем, цели и задачи</a:t>
            </a:r>
            <a:endParaRPr lang="bg-BG" dirty="0"/>
          </a:p>
        </p:txBody>
      </p:sp>
      <p:sp>
        <p:nvSpPr>
          <p:cNvPr id="3" name="Content Placeholder 2"/>
          <p:cNvSpPr>
            <a:spLocks noGrp="1"/>
          </p:cNvSpPr>
          <p:nvPr>
            <p:ph idx="1"/>
          </p:nvPr>
        </p:nvSpPr>
        <p:spPr>
          <a:xfrm>
            <a:off x="1142108" y="2186136"/>
            <a:ext cx="6859786" cy="4267200"/>
          </a:xfrm>
        </p:spPr>
        <p:txBody>
          <a:bodyPr>
            <a:normAutofit fontScale="92500"/>
          </a:bodyPr>
          <a:lstStyle/>
          <a:p>
            <a:pPr marL="0" indent="0">
              <a:buNone/>
            </a:pPr>
            <a:r>
              <a:rPr lang="ru-RU" dirty="0"/>
              <a:t>Веднъж обучени изкуствените невронни мрежи са изключително </a:t>
            </a:r>
            <a:r>
              <a:rPr lang="ru-RU" dirty="0" smtClean="0"/>
              <a:t>бързо действащи</a:t>
            </a:r>
            <a:r>
              <a:rPr lang="ru-RU" dirty="0"/>
              <a:t>. </a:t>
            </a:r>
            <a:r>
              <a:rPr lang="ru-RU" dirty="0" smtClean="0"/>
              <a:t>Трудностите </a:t>
            </a:r>
            <a:r>
              <a:rPr lang="ru-RU" dirty="0"/>
              <a:t>при употребата </a:t>
            </a:r>
            <a:r>
              <a:rPr lang="ru-RU" dirty="0" smtClean="0"/>
              <a:t>на изкуствени </a:t>
            </a:r>
            <a:r>
              <a:rPr lang="ru-RU" dirty="0"/>
              <a:t>невронни мрежи са свързани с времето необходимо за </a:t>
            </a:r>
            <a:r>
              <a:rPr lang="ru-RU" dirty="0" smtClean="0"/>
              <a:t>тяхното обучение</a:t>
            </a:r>
            <a:r>
              <a:rPr lang="ru-RU" dirty="0"/>
              <a:t>. През десетилетията са разработени множество различни </a:t>
            </a:r>
            <a:r>
              <a:rPr lang="ru-RU" dirty="0" smtClean="0"/>
              <a:t>алгоритми </a:t>
            </a:r>
            <a:r>
              <a:rPr lang="ru-RU" dirty="0"/>
              <a:t>за търсене на оптимални тегла в мрежата. </a:t>
            </a:r>
            <a:r>
              <a:rPr lang="ru-RU" dirty="0" smtClean="0"/>
              <a:t>Двете </a:t>
            </a:r>
            <a:r>
              <a:rPr lang="ru-RU" dirty="0"/>
              <a:t>основни </a:t>
            </a:r>
            <a:r>
              <a:rPr lang="ru-RU" dirty="0" smtClean="0"/>
              <a:t>направления алгоритми </a:t>
            </a:r>
            <a:r>
              <a:rPr lang="ru-RU" dirty="0"/>
              <a:t>са градиентни </a:t>
            </a:r>
            <a:r>
              <a:rPr lang="ru-RU" dirty="0" smtClean="0"/>
              <a:t>(точни числени алгоритми) и </a:t>
            </a:r>
            <a:r>
              <a:rPr lang="ru-RU" dirty="0"/>
              <a:t>евристични </a:t>
            </a:r>
            <a:r>
              <a:rPr lang="ru-RU" dirty="0" smtClean="0"/>
              <a:t>(</a:t>
            </a:r>
            <a:r>
              <a:rPr lang="bg-BG" dirty="0" smtClean="0"/>
              <a:t>най-</a:t>
            </a:r>
            <a:r>
              <a:rPr lang="ru-RU" dirty="0" smtClean="0"/>
              <a:t>често </a:t>
            </a:r>
            <a:r>
              <a:rPr lang="ru-RU" dirty="0"/>
              <a:t>стохастични с въведени емпирични правила). </a:t>
            </a:r>
            <a:r>
              <a:rPr lang="ru-RU" dirty="0" smtClean="0"/>
              <a:t/>
            </a:r>
            <a:br>
              <a:rPr lang="ru-RU" dirty="0" smtClean="0"/>
            </a:br>
            <a:endParaRPr lang="ru-RU" dirty="0" smtClean="0"/>
          </a:p>
          <a:p>
            <a:pPr marL="0" indent="0">
              <a:buNone/>
            </a:pPr>
            <a:r>
              <a:rPr lang="ru-RU" dirty="0" smtClean="0"/>
              <a:t>Ускоряването </a:t>
            </a:r>
            <a:r>
              <a:rPr lang="ru-RU" dirty="0"/>
              <a:t>на </a:t>
            </a:r>
            <a:r>
              <a:rPr lang="ru-RU" dirty="0" smtClean="0"/>
              <a:t>процеса </a:t>
            </a:r>
            <a:r>
              <a:rPr lang="ru-RU" dirty="0"/>
              <a:t>по обучение е основен проблем в </a:t>
            </a:r>
            <a:r>
              <a:rPr lang="ru-RU" dirty="0" smtClean="0"/>
              <a:t>практическата употреба </a:t>
            </a:r>
            <a:r>
              <a:rPr lang="ru-RU" dirty="0"/>
              <a:t>на </a:t>
            </a:r>
            <a:r>
              <a:rPr lang="ru-RU" dirty="0" smtClean="0"/>
              <a:t>изкуствените невронни </a:t>
            </a:r>
            <a:r>
              <a:rPr lang="ru-RU" dirty="0"/>
              <a:t>мрежи.</a:t>
            </a:r>
            <a:endParaRPr lang="bg-BG" dirty="0"/>
          </a:p>
        </p:txBody>
      </p:sp>
      <p:sp>
        <p:nvSpPr>
          <p:cNvPr id="4" name="Slide Number Placeholder 3"/>
          <p:cNvSpPr>
            <a:spLocks noGrp="1"/>
          </p:cNvSpPr>
          <p:nvPr>
            <p:ph type="sldNum" sz="quarter" idx="12"/>
          </p:nvPr>
        </p:nvSpPr>
        <p:spPr/>
        <p:txBody>
          <a:bodyPr/>
          <a:lstStyle/>
          <a:p>
            <a:fld id="{C3E5B8A5-F199-4B03-AF95-F352477774AE}" type="slidenum">
              <a:rPr lang="bg-BG" smtClean="0"/>
              <a:pPr/>
              <a:t>2</a:t>
            </a:fld>
            <a:endParaRPr lang="bg-BG" dirty="0"/>
          </a:p>
        </p:txBody>
      </p:sp>
      <p:sp>
        <p:nvSpPr>
          <p:cNvPr id="5" name="TextBox 4"/>
          <p:cNvSpPr txBox="1"/>
          <p:nvPr/>
        </p:nvSpPr>
        <p:spPr>
          <a:xfrm>
            <a:off x="1142108" y="1636116"/>
            <a:ext cx="4726036" cy="424732"/>
          </a:xfrm>
          <a:prstGeom prst="rect">
            <a:avLst/>
          </a:prstGeom>
          <a:noFill/>
        </p:spPr>
        <p:txBody>
          <a:bodyPr wrap="square" rtlCol="0">
            <a:spAutoFit/>
          </a:bodyPr>
          <a:lstStyle/>
          <a:p>
            <a:pPr>
              <a:lnSpc>
                <a:spcPct val="90000"/>
              </a:lnSpc>
            </a:pPr>
            <a:r>
              <a:rPr lang="bg-BG" sz="2400" dirty="0" smtClean="0">
                <a:latin typeface="Calibri" panose="020F0502020204030204" pitchFamily="34" charset="0"/>
                <a:cs typeface="Calibri" panose="020F0502020204030204" pitchFamily="34" charset="0"/>
              </a:rPr>
              <a:t>Проблем</a:t>
            </a:r>
            <a:endParaRPr lang="bg-BG"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71867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8" y="274638"/>
            <a:ext cx="7822380" cy="1020762"/>
          </a:xfrm>
        </p:spPr>
        <p:txBody>
          <a:bodyPr>
            <a:normAutofit/>
          </a:bodyPr>
          <a:lstStyle/>
          <a:p>
            <a:r>
              <a:rPr lang="ru-RU" dirty="0"/>
              <a:t>Публикации по </a:t>
            </a:r>
            <a:r>
              <a:rPr lang="ru-RU" dirty="0" smtClean="0"/>
              <a:t>дисертационния </a:t>
            </a:r>
            <a:r>
              <a:rPr lang="ru-RU" dirty="0"/>
              <a:t>труд</a:t>
            </a:r>
            <a:endParaRPr lang="bg-BG" dirty="0"/>
          </a:p>
        </p:txBody>
      </p:sp>
      <p:sp>
        <p:nvSpPr>
          <p:cNvPr id="4" name="Slide Number Placeholder 3"/>
          <p:cNvSpPr>
            <a:spLocks noGrp="1"/>
          </p:cNvSpPr>
          <p:nvPr>
            <p:ph type="sldNum" sz="quarter" idx="12"/>
          </p:nvPr>
        </p:nvSpPr>
        <p:spPr/>
        <p:txBody>
          <a:bodyPr/>
          <a:lstStyle/>
          <a:p>
            <a:fld id="{C3E5B8A5-F199-4B03-AF95-F352477774AE}" type="slidenum">
              <a:rPr lang="bg-BG" smtClean="0"/>
              <a:pPr/>
              <a:t>20</a:t>
            </a:fld>
            <a:endParaRPr lang="bg-BG" dirty="0"/>
          </a:p>
        </p:txBody>
      </p:sp>
      <p:sp>
        <p:nvSpPr>
          <p:cNvPr id="7" name="Content Placeholder 2"/>
          <p:cNvSpPr>
            <a:spLocks noGrp="1"/>
          </p:cNvSpPr>
          <p:nvPr>
            <p:ph idx="1"/>
          </p:nvPr>
        </p:nvSpPr>
        <p:spPr>
          <a:xfrm>
            <a:off x="0" y="1628800"/>
            <a:ext cx="8964488" cy="5229200"/>
          </a:xfrm>
        </p:spPr>
        <p:txBody>
          <a:bodyPr>
            <a:normAutofit fontScale="70000" lnSpcReduction="20000"/>
          </a:bodyPr>
          <a:lstStyle/>
          <a:p>
            <a:r>
              <a:rPr lang="en-US" dirty="0" err="1" smtClean="0"/>
              <a:t>Mateeva</a:t>
            </a:r>
            <a:r>
              <a:rPr lang="en-US" dirty="0"/>
              <a:t>, G., </a:t>
            </a:r>
            <a:r>
              <a:rPr lang="en-US" dirty="0" err="1"/>
              <a:t>Tomov</a:t>
            </a:r>
            <a:r>
              <a:rPr lang="en-US" dirty="0"/>
              <a:t>, P., </a:t>
            </a:r>
            <a:r>
              <a:rPr lang="en-US" dirty="0" err="1"/>
              <a:t>Parvanov</a:t>
            </a:r>
            <a:r>
              <a:rPr lang="en-US" dirty="0"/>
              <a:t>, D., </a:t>
            </a:r>
            <a:r>
              <a:rPr lang="en-US" dirty="0" err="1"/>
              <a:t>Petrov</a:t>
            </a:r>
            <a:r>
              <a:rPr lang="en-US" dirty="0"/>
              <a:t>, P., </a:t>
            </a:r>
            <a:r>
              <a:rPr lang="en-US" dirty="0" err="1"/>
              <a:t>Kostadinov</a:t>
            </a:r>
            <a:r>
              <a:rPr lang="en-US" dirty="0"/>
              <a:t>, G., </a:t>
            </a:r>
            <a:r>
              <a:rPr lang="en-US" dirty="0" err="1"/>
              <a:t>Balabanov</a:t>
            </a:r>
            <a:r>
              <a:rPr lang="en-US" dirty="0" smtClean="0"/>
              <a:t>, T</a:t>
            </a:r>
            <a:r>
              <a:rPr lang="en-US" dirty="0"/>
              <a:t>.: Some Capabilities of Android OS for Distributed Computing. </a:t>
            </a:r>
            <a:r>
              <a:rPr lang="en-US" dirty="0" smtClean="0"/>
              <a:t>Proceedings of </a:t>
            </a:r>
            <a:r>
              <a:rPr lang="en-US" dirty="0"/>
              <a:t>Big Data, Knowledge and Control Systems Engineering BdKCSE’21,2021, 1-6, ISBN 978-1-6654-1043-4</a:t>
            </a:r>
            <a:r>
              <a:rPr lang="en-US" dirty="0" smtClean="0"/>
              <a:t>.</a:t>
            </a:r>
            <a:r>
              <a:rPr lang="bg-BG" dirty="0" smtClean="0"/>
              <a:t> </a:t>
            </a:r>
            <a:r>
              <a:rPr lang="en-US" dirty="0" smtClean="0"/>
              <a:t>(</a:t>
            </a:r>
            <a:r>
              <a:rPr lang="en-US" dirty="0" smtClean="0">
                <a:solidFill>
                  <a:srgbClr val="FF0000"/>
                </a:solidFill>
              </a:rPr>
              <a:t>Scopus</a:t>
            </a:r>
            <a:r>
              <a:rPr lang="en-US" dirty="0" smtClean="0"/>
              <a:t>)</a:t>
            </a:r>
            <a:endParaRPr lang="en-US" dirty="0"/>
          </a:p>
          <a:p>
            <a:r>
              <a:rPr lang="en-US" dirty="0" err="1" smtClean="0"/>
              <a:t>Tomov</a:t>
            </a:r>
            <a:r>
              <a:rPr lang="en-US" dirty="0"/>
              <a:t>, P.: </a:t>
            </a:r>
            <a:r>
              <a:rPr lang="en-US" dirty="0" err="1"/>
              <a:t>Encog</a:t>
            </a:r>
            <a:r>
              <a:rPr lang="en-US" dirty="0"/>
              <a:t> Gradient Training Algorithms Evaluation. Problems </a:t>
            </a:r>
            <a:r>
              <a:rPr lang="en-US" dirty="0" smtClean="0"/>
              <a:t>of Engineering </a:t>
            </a:r>
            <a:r>
              <a:rPr lang="en-US" dirty="0"/>
              <a:t>Cybernetics and Robotics, vol. 77, 2021, 11-19, ISSN 2738-7356.</a:t>
            </a:r>
          </a:p>
          <a:p>
            <a:r>
              <a:rPr lang="en-US" dirty="0" err="1" smtClean="0"/>
              <a:t>Tomov</a:t>
            </a:r>
            <a:r>
              <a:rPr lang="en-US" dirty="0"/>
              <a:t>, P.: Multilayer Perceptron Fast Prototyping with Differential </a:t>
            </a:r>
            <a:r>
              <a:rPr lang="en-US" dirty="0" smtClean="0"/>
              <a:t>Evolution and </a:t>
            </a:r>
            <a:r>
              <a:rPr lang="en-US" dirty="0"/>
              <a:t>Particle Swarm Optimization in </a:t>
            </a:r>
            <a:r>
              <a:rPr lang="en-US" dirty="0" err="1"/>
              <a:t>LibreOffice</a:t>
            </a:r>
            <a:r>
              <a:rPr lang="en-US" dirty="0"/>
              <a:t> Calc. Problems of </a:t>
            </a:r>
            <a:r>
              <a:rPr lang="en-US" dirty="0" smtClean="0"/>
              <a:t>Engineering Cybernetics </a:t>
            </a:r>
            <a:r>
              <a:rPr lang="en-US" dirty="0"/>
              <a:t>and Robotics, vol. 75, 2021, 5-14, ISSN 2738-7356.</a:t>
            </a:r>
          </a:p>
          <a:p>
            <a:r>
              <a:rPr lang="en-US" dirty="0" err="1" smtClean="0"/>
              <a:t>Tomov</a:t>
            </a:r>
            <a:r>
              <a:rPr lang="en-US" dirty="0"/>
              <a:t>, P., </a:t>
            </a:r>
            <a:r>
              <a:rPr lang="en-US" dirty="0" err="1"/>
              <a:t>Zankinski</a:t>
            </a:r>
            <a:r>
              <a:rPr lang="en-US" dirty="0"/>
              <a:t>, I., </a:t>
            </a:r>
            <a:r>
              <a:rPr lang="en-US" dirty="0" err="1"/>
              <a:t>Balabanov</a:t>
            </a:r>
            <a:r>
              <a:rPr lang="en-US" dirty="0"/>
              <a:t>, T.: Training of Artificial </a:t>
            </a:r>
            <a:r>
              <a:rPr lang="en-US" dirty="0" smtClean="0"/>
              <a:t>Neural Networks </a:t>
            </a:r>
            <a:r>
              <a:rPr lang="en-US" dirty="0"/>
              <a:t>for Financial Time Series Forecasting in Android Service </a:t>
            </a:r>
            <a:r>
              <a:rPr lang="en-US" dirty="0" smtClean="0"/>
              <a:t>and Widgets</a:t>
            </a:r>
            <a:r>
              <a:rPr lang="en-US" dirty="0"/>
              <a:t>. Problems of Engineering Cybernetics and Robotics, no. 71, </a:t>
            </a:r>
            <a:r>
              <a:rPr lang="en-US" dirty="0" smtClean="0"/>
              <a:t>Institute of </a:t>
            </a:r>
            <a:r>
              <a:rPr lang="en-US" dirty="0"/>
              <a:t>Information and Communication Technologies - Bulgarian Academy </a:t>
            </a:r>
            <a:r>
              <a:rPr lang="en-US" dirty="0" smtClean="0"/>
              <a:t>of Sciences</a:t>
            </a:r>
            <a:r>
              <a:rPr lang="en-US" dirty="0"/>
              <a:t>, 2019, 50-56, ISSN 1314-409X.</a:t>
            </a:r>
          </a:p>
          <a:p>
            <a:r>
              <a:rPr lang="en-US" dirty="0" err="1" smtClean="0"/>
              <a:t>Tomov</a:t>
            </a:r>
            <a:r>
              <a:rPr lang="en-US" dirty="0"/>
              <a:t>, P., </a:t>
            </a:r>
            <a:r>
              <a:rPr lang="en-US" dirty="0" err="1"/>
              <a:t>Zankinski</a:t>
            </a:r>
            <a:r>
              <a:rPr lang="en-US" dirty="0"/>
              <a:t>, I., </a:t>
            </a:r>
            <a:r>
              <a:rPr lang="en-US" dirty="0" err="1"/>
              <a:t>Balabanov</a:t>
            </a:r>
            <a:r>
              <a:rPr lang="en-US" dirty="0"/>
              <a:t>, T.: Server Side Vote Clustering </a:t>
            </a:r>
            <a:r>
              <a:rPr lang="en-US" dirty="0" smtClean="0"/>
              <a:t>in Human-Computer </a:t>
            </a:r>
            <a:r>
              <a:rPr lang="en-US" dirty="0"/>
              <a:t>Distributed Computing. Information Technologies </a:t>
            </a:r>
            <a:r>
              <a:rPr lang="en-US" dirty="0" smtClean="0"/>
              <a:t>and Control</a:t>
            </a:r>
            <a:r>
              <a:rPr lang="en-US" dirty="0"/>
              <a:t>, no. 2, John </a:t>
            </a:r>
            <a:r>
              <a:rPr lang="en-US" dirty="0" err="1"/>
              <a:t>Atanasoff</a:t>
            </a:r>
            <a:r>
              <a:rPr lang="en-US" dirty="0"/>
              <a:t> Society of Automatics and Informatics,2019, 15-19, ISSN 2367-5357.</a:t>
            </a:r>
          </a:p>
          <a:p>
            <a:r>
              <a:rPr lang="en-US" dirty="0" err="1" smtClean="0"/>
              <a:t>Tomov</a:t>
            </a:r>
            <a:r>
              <a:rPr lang="en-US" dirty="0"/>
              <a:t>, P., </a:t>
            </a:r>
            <a:r>
              <a:rPr lang="en-US" dirty="0" err="1"/>
              <a:t>Zankinski</a:t>
            </a:r>
            <a:r>
              <a:rPr lang="en-US" dirty="0"/>
              <a:t>, I., </a:t>
            </a:r>
            <a:r>
              <a:rPr lang="en-US" dirty="0" err="1"/>
              <a:t>Barova</a:t>
            </a:r>
            <a:r>
              <a:rPr lang="en-US" dirty="0"/>
              <a:t>, M.: Artificial Neural Networks </a:t>
            </a:r>
            <a:r>
              <a:rPr lang="en-US" dirty="0" smtClean="0"/>
              <a:t>Time Series </a:t>
            </a:r>
            <a:r>
              <a:rPr lang="en-US" dirty="0"/>
              <a:t>Forecasting with Android Live Wallpaper Technology. </a:t>
            </a:r>
            <a:r>
              <a:rPr lang="en-US" dirty="0" smtClean="0"/>
              <a:t>Proceedings of </a:t>
            </a:r>
            <a:r>
              <a:rPr lang="en-US" dirty="0"/>
              <a:t>the International Conference Numerical Methods for Scientific </a:t>
            </a:r>
            <a:r>
              <a:rPr lang="en-US" dirty="0" smtClean="0"/>
              <a:t>Computations and </a:t>
            </a:r>
            <a:r>
              <a:rPr lang="en-US" dirty="0"/>
              <a:t>Advanced Applications NMSCAA’18, May 28-31, 2018, </a:t>
            </a:r>
            <a:r>
              <a:rPr lang="en-US" dirty="0" err="1"/>
              <a:t>Hissarya</a:t>
            </a:r>
            <a:r>
              <a:rPr lang="en-US" dirty="0"/>
              <a:t>, Fastumprint,2018, 76-79, ISBN 978-954-91700-7-8</a:t>
            </a:r>
            <a:r>
              <a:rPr lang="en-US" dirty="0" smtClean="0"/>
              <a:t>.</a:t>
            </a:r>
          </a:p>
        </p:txBody>
      </p:sp>
    </p:spTree>
    <p:extLst>
      <p:ext uri="{BB962C8B-B14F-4D97-AF65-F5344CB8AC3E}">
        <p14:creationId xmlns:p14="http://schemas.microsoft.com/office/powerpoint/2010/main" val="220953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8" y="274638"/>
            <a:ext cx="7822380" cy="1020762"/>
          </a:xfrm>
        </p:spPr>
        <p:txBody>
          <a:bodyPr>
            <a:normAutofit/>
          </a:bodyPr>
          <a:lstStyle/>
          <a:p>
            <a:r>
              <a:rPr lang="ru-RU" dirty="0"/>
              <a:t>Публикации по </a:t>
            </a:r>
            <a:r>
              <a:rPr lang="ru-RU" dirty="0" smtClean="0"/>
              <a:t>дисертационния </a:t>
            </a:r>
            <a:r>
              <a:rPr lang="ru-RU" dirty="0"/>
              <a:t>труд</a:t>
            </a:r>
            <a:endParaRPr lang="bg-BG" dirty="0"/>
          </a:p>
        </p:txBody>
      </p:sp>
      <p:sp>
        <p:nvSpPr>
          <p:cNvPr id="4" name="Slide Number Placeholder 3"/>
          <p:cNvSpPr>
            <a:spLocks noGrp="1"/>
          </p:cNvSpPr>
          <p:nvPr>
            <p:ph type="sldNum" sz="quarter" idx="12"/>
          </p:nvPr>
        </p:nvSpPr>
        <p:spPr/>
        <p:txBody>
          <a:bodyPr/>
          <a:lstStyle/>
          <a:p>
            <a:fld id="{C3E5B8A5-F199-4B03-AF95-F352477774AE}" type="slidenum">
              <a:rPr lang="bg-BG" smtClean="0"/>
              <a:pPr/>
              <a:t>21</a:t>
            </a:fld>
            <a:endParaRPr lang="bg-BG" dirty="0"/>
          </a:p>
        </p:txBody>
      </p:sp>
      <p:sp>
        <p:nvSpPr>
          <p:cNvPr id="7" name="Content Placeholder 2"/>
          <p:cNvSpPr>
            <a:spLocks noGrp="1"/>
          </p:cNvSpPr>
          <p:nvPr>
            <p:ph idx="1"/>
          </p:nvPr>
        </p:nvSpPr>
        <p:spPr>
          <a:xfrm>
            <a:off x="0" y="1628800"/>
            <a:ext cx="8964488" cy="5229200"/>
          </a:xfrm>
        </p:spPr>
        <p:txBody>
          <a:bodyPr>
            <a:normAutofit fontScale="70000" lnSpcReduction="20000"/>
          </a:bodyPr>
          <a:lstStyle/>
          <a:p>
            <a:r>
              <a:rPr lang="en-US" dirty="0" err="1"/>
              <a:t>Tomov</a:t>
            </a:r>
            <a:r>
              <a:rPr lang="en-US" dirty="0"/>
              <a:t>, P., </a:t>
            </a:r>
            <a:r>
              <a:rPr lang="en-US" dirty="0" err="1"/>
              <a:t>Zankinski</a:t>
            </a:r>
            <a:r>
              <a:rPr lang="en-US" dirty="0"/>
              <a:t>, I., </a:t>
            </a:r>
            <a:r>
              <a:rPr lang="en-US" dirty="0" err="1"/>
              <a:t>Barova</a:t>
            </a:r>
            <a:r>
              <a:rPr lang="en-US" dirty="0"/>
              <a:t>, M.: Mobile Alternative of the </a:t>
            </a:r>
            <a:r>
              <a:rPr lang="en-US" dirty="0" err="1" smtClean="0"/>
              <a:t>Moneybee</a:t>
            </a:r>
            <a:r>
              <a:rPr lang="en-US" dirty="0" smtClean="0"/>
              <a:t> Project </a:t>
            </a:r>
            <a:r>
              <a:rPr lang="en-US" dirty="0"/>
              <a:t>For Financial Forecasting. Proceedings of the Annual </a:t>
            </a:r>
            <a:r>
              <a:rPr lang="en-US" dirty="0" smtClean="0"/>
              <a:t>University Scientific </a:t>
            </a:r>
            <a:r>
              <a:rPr lang="en-US" dirty="0"/>
              <a:t>Conference of the National Military University Vasil </a:t>
            </a:r>
            <a:r>
              <a:rPr lang="en-US" dirty="0" err="1"/>
              <a:t>Levski</a:t>
            </a:r>
            <a:r>
              <a:rPr lang="en-US" dirty="0"/>
              <a:t>, June14-15, 2018, </a:t>
            </a:r>
            <a:r>
              <a:rPr lang="en-US" dirty="0" err="1"/>
              <a:t>Veliko</a:t>
            </a:r>
            <a:r>
              <a:rPr lang="en-US" dirty="0"/>
              <a:t> </a:t>
            </a:r>
            <a:r>
              <a:rPr lang="en-US" dirty="0" err="1"/>
              <a:t>Tarnovo</a:t>
            </a:r>
            <a:r>
              <a:rPr lang="en-US" dirty="0"/>
              <a:t>, </a:t>
            </a:r>
            <a:r>
              <a:rPr lang="en-US" dirty="0" smtClean="0"/>
              <a:t>Innovation </a:t>
            </a:r>
            <a:r>
              <a:rPr lang="en-US" dirty="0"/>
              <a:t>and Sustainability Academy –ISA, 2018, 1085-1089, ISSN 2367-7481</a:t>
            </a:r>
            <a:r>
              <a:rPr lang="en-US" dirty="0" smtClean="0"/>
              <a:t>.</a:t>
            </a:r>
            <a:endParaRPr lang="bg-BG" dirty="0" smtClean="0"/>
          </a:p>
          <a:p>
            <a:r>
              <a:rPr lang="en-US" dirty="0" err="1" smtClean="0"/>
              <a:t>Zankinski</a:t>
            </a:r>
            <a:r>
              <a:rPr lang="en-US" dirty="0"/>
              <a:t>, I., </a:t>
            </a:r>
            <a:r>
              <a:rPr lang="en-US" dirty="0" err="1"/>
              <a:t>Barova</a:t>
            </a:r>
            <a:r>
              <a:rPr lang="en-US" dirty="0"/>
              <a:t>, M., </a:t>
            </a:r>
            <a:r>
              <a:rPr lang="en-US" dirty="0" err="1"/>
              <a:t>Tomov</a:t>
            </a:r>
            <a:r>
              <a:rPr lang="en-US" dirty="0"/>
              <a:t>, P.: Hybrid Approach Based on </a:t>
            </a:r>
            <a:r>
              <a:rPr lang="en-US" dirty="0" smtClean="0"/>
              <a:t>Combination of </a:t>
            </a:r>
            <a:r>
              <a:rPr lang="en-US" dirty="0"/>
              <a:t>Backpropagation and Evolutionary Algorithms for Artificial </a:t>
            </a:r>
            <a:r>
              <a:rPr lang="en-US" dirty="0" smtClean="0"/>
              <a:t>Neural Networks </a:t>
            </a:r>
            <a:r>
              <a:rPr lang="en-US" dirty="0"/>
              <a:t>Training by Using Mobile Devices in Distributed </a:t>
            </a:r>
            <a:r>
              <a:rPr lang="en-US" dirty="0" smtClean="0"/>
              <a:t>Computing Environment</a:t>
            </a:r>
            <a:r>
              <a:rPr lang="en-US" dirty="0"/>
              <a:t>. Proceedings of 11th International Conference on </a:t>
            </a:r>
            <a:r>
              <a:rPr lang="en-US" dirty="0" smtClean="0"/>
              <a:t>Large-Scale Scientific </a:t>
            </a:r>
            <a:r>
              <a:rPr lang="en-US" dirty="0"/>
              <a:t>Computations LSSC’17, June 5-9, 2017, </a:t>
            </a:r>
            <a:r>
              <a:rPr lang="en-US" dirty="0" err="1"/>
              <a:t>Sozopol</a:t>
            </a:r>
            <a:r>
              <a:rPr lang="en-US" dirty="0"/>
              <a:t>, Bulgaria, 2017,425-434, ISBN 978-3-319-73440-8</a:t>
            </a:r>
            <a:r>
              <a:rPr lang="en-US" dirty="0" smtClean="0"/>
              <a:t>.</a:t>
            </a:r>
            <a:r>
              <a:rPr lang="bg-BG" dirty="0" smtClean="0"/>
              <a:t> </a:t>
            </a:r>
            <a:r>
              <a:rPr lang="en-US" dirty="0" smtClean="0"/>
              <a:t>(</a:t>
            </a:r>
            <a:r>
              <a:rPr lang="en-US" dirty="0" smtClean="0">
                <a:solidFill>
                  <a:srgbClr val="FF0000"/>
                </a:solidFill>
              </a:rPr>
              <a:t>Scopus</a:t>
            </a:r>
            <a:r>
              <a:rPr lang="en-US" dirty="0"/>
              <a:t>)</a:t>
            </a:r>
          </a:p>
          <a:p>
            <a:r>
              <a:rPr lang="en-US" dirty="0" err="1" smtClean="0"/>
              <a:t>Tomov</a:t>
            </a:r>
            <a:r>
              <a:rPr lang="en-US" dirty="0"/>
              <a:t>, P., </a:t>
            </a:r>
            <a:r>
              <a:rPr lang="en-US" dirty="0" err="1"/>
              <a:t>Monov</a:t>
            </a:r>
            <a:r>
              <a:rPr lang="en-US" dirty="0"/>
              <a:t>, V.: Modeling and Analysis of Time Series. </a:t>
            </a:r>
            <a:r>
              <a:rPr lang="en-US" dirty="0" smtClean="0"/>
              <a:t>Proceedings of </a:t>
            </a:r>
            <a:r>
              <a:rPr lang="en-US" dirty="0"/>
              <a:t>International Scientific Conference UniTech’17, Gabrovo, November 17-18, 2017, vol. II, University publishing house Vasil </a:t>
            </a:r>
            <a:r>
              <a:rPr lang="en-US" dirty="0" err="1"/>
              <a:t>Aprilov</a:t>
            </a:r>
            <a:r>
              <a:rPr lang="en-US" dirty="0"/>
              <a:t>, 2017, 404-409,ISSN 1313-230X.</a:t>
            </a:r>
          </a:p>
          <a:p>
            <a:r>
              <a:rPr lang="en-US" dirty="0" err="1" smtClean="0"/>
              <a:t>Tomov</a:t>
            </a:r>
            <a:r>
              <a:rPr lang="en-US" dirty="0"/>
              <a:t>, P., </a:t>
            </a:r>
            <a:r>
              <a:rPr lang="en-US" dirty="0" err="1"/>
              <a:t>Monov</a:t>
            </a:r>
            <a:r>
              <a:rPr lang="en-US" dirty="0"/>
              <a:t>, V.: Artificial Neural Networks and Differential </a:t>
            </a:r>
            <a:r>
              <a:rPr lang="en-US" dirty="0" smtClean="0"/>
              <a:t>Evolution Used </a:t>
            </a:r>
            <a:r>
              <a:rPr lang="en-US" dirty="0"/>
              <a:t>for Time Series Forecasting in Distributed Environment. </a:t>
            </a:r>
            <a:r>
              <a:rPr lang="en-US" dirty="0" smtClean="0"/>
              <a:t>Proceedings of </a:t>
            </a:r>
            <a:r>
              <a:rPr lang="en-US" dirty="0"/>
              <a:t>the International Conference Automatics and informatics, October 4-5,2016, Sofia, Bulgaria, Federation of the scientific engineering unions, </a:t>
            </a:r>
            <a:r>
              <a:rPr lang="en-US" dirty="0" smtClean="0"/>
              <a:t>John </a:t>
            </a:r>
            <a:r>
              <a:rPr lang="en-US" dirty="0" err="1" smtClean="0"/>
              <a:t>Atanasoff</a:t>
            </a:r>
            <a:r>
              <a:rPr lang="en-US" dirty="0" smtClean="0"/>
              <a:t> </a:t>
            </a:r>
            <a:r>
              <a:rPr lang="en-US" dirty="0"/>
              <a:t>Society of Automatics and Informatics, 2016, 129-132, ISSN1313-1850.</a:t>
            </a:r>
          </a:p>
          <a:p>
            <a:r>
              <a:rPr lang="en-US" dirty="0" err="1" smtClean="0"/>
              <a:t>Keremedchiev</a:t>
            </a:r>
            <a:r>
              <a:rPr lang="en-US" dirty="0"/>
              <a:t>, D., </a:t>
            </a:r>
            <a:r>
              <a:rPr lang="en-US" dirty="0" err="1"/>
              <a:t>Barova</a:t>
            </a:r>
            <a:r>
              <a:rPr lang="en-US" dirty="0"/>
              <a:t>, M., </a:t>
            </a:r>
            <a:r>
              <a:rPr lang="en-US" dirty="0" err="1"/>
              <a:t>Tomov</a:t>
            </a:r>
            <a:r>
              <a:rPr lang="en-US" dirty="0"/>
              <a:t>, P.: Mobile Application as </a:t>
            </a:r>
            <a:r>
              <a:rPr lang="en-US" dirty="0" smtClean="0"/>
              <a:t>Distributed Computing </a:t>
            </a:r>
            <a:r>
              <a:rPr lang="en-US" dirty="0"/>
              <a:t>System for Artificial Neural Networks Training Used in </a:t>
            </a:r>
            <a:r>
              <a:rPr lang="en-US" dirty="0" smtClean="0"/>
              <a:t>Perfect Information </a:t>
            </a:r>
            <a:r>
              <a:rPr lang="en-US" dirty="0"/>
              <a:t>Games, International Scientific Conference UniTech’16, Gabrovo</a:t>
            </a:r>
            <a:r>
              <a:rPr lang="en-US" dirty="0" smtClean="0"/>
              <a:t>, University </a:t>
            </a:r>
            <a:r>
              <a:rPr lang="en-US" dirty="0"/>
              <a:t>publishing house Vasil </a:t>
            </a:r>
            <a:r>
              <a:rPr lang="en-US" dirty="0" err="1"/>
              <a:t>Aprilov</a:t>
            </a:r>
            <a:r>
              <a:rPr lang="en-US" dirty="0"/>
              <a:t>, 2016, 389-393, ISSN 1313-230X.</a:t>
            </a:r>
            <a:endParaRPr lang="bg-BG" dirty="0"/>
          </a:p>
        </p:txBody>
      </p:sp>
    </p:spTree>
    <p:extLst>
      <p:ext uri="{BB962C8B-B14F-4D97-AF65-F5344CB8AC3E}">
        <p14:creationId xmlns:p14="http://schemas.microsoft.com/office/powerpoint/2010/main" val="2055254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8" y="274638"/>
            <a:ext cx="7822380" cy="1020762"/>
          </a:xfrm>
        </p:spPr>
        <p:txBody>
          <a:bodyPr>
            <a:normAutofit/>
          </a:bodyPr>
          <a:lstStyle/>
          <a:p>
            <a:r>
              <a:rPr lang="ru-RU" dirty="0" smtClean="0"/>
              <a:t>Забелязани </a:t>
            </a:r>
            <a:r>
              <a:rPr lang="ru-RU" dirty="0"/>
              <a:t>цитирания</a:t>
            </a:r>
            <a:endParaRPr lang="bg-BG" dirty="0"/>
          </a:p>
        </p:txBody>
      </p:sp>
      <p:sp>
        <p:nvSpPr>
          <p:cNvPr id="4" name="Slide Number Placeholder 3"/>
          <p:cNvSpPr>
            <a:spLocks noGrp="1"/>
          </p:cNvSpPr>
          <p:nvPr>
            <p:ph type="sldNum" sz="quarter" idx="12"/>
          </p:nvPr>
        </p:nvSpPr>
        <p:spPr/>
        <p:txBody>
          <a:bodyPr/>
          <a:lstStyle/>
          <a:p>
            <a:fld id="{C3E5B8A5-F199-4B03-AF95-F352477774AE}" type="slidenum">
              <a:rPr lang="bg-BG" smtClean="0"/>
              <a:pPr/>
              <a:t>22</a:t>
            </a:fld>
            <a:endParaRPr lang="bg-BG" dirty="0"/>
          </a:p>
        </p:txBody>
      </p:sp>
      <p:sp>
        <p:nvSpPr>
          <p:cNvPr id="7" name="Content Placeholder 2"/>
          <p:cNvSpPr>
            <a:spLocks noGrp="1"/>
          </p:cNvSpPr>
          <p:nvPr>
            <p:ph idx="1"/>
          </p:nvPr>
        </p:nvSpPr>
        <p:spPr>
          <a:xfrm>
            <a:off x="0" y="1628800"/>
            <a:ext cx="8964488" cy="5229200"/>
          </a:xfrm>
        </p:spPr>
        <p:txBody>
          <a:bodyPr>
            <a:normAutofit fontScale="77500" lnSpcReduction="20000"/>
          </a:bodyPr>
          <a:lstStyle/>
          <a:p>
            <a:r>
              <a:rPr lang="en-US" dirty="0" err="1" smtClean="0"/>
              <a:t>Tomov</a:t>
            </a:r>
            <a:r>
              <a:rPr lang="en-US" dirty="0"/>
              <a:t>, P., </a:t>
            </a:r>
            <a:r>
              <a:rPr lang="en-US" dirty="0" err="1"/>
              <a:t>Zankinski</a:t>
            </a:r>
            <a:r>
              <a:rPr lang="en-US" dirty="0"/>
              <a:t>, I., </a:t>
            </a:r>
            <a:r>
              <a:rPr lang="en-US" dirty="0" err="1"/>
              <a:t>Balabanov</a:t>
            </a:r>
            <a:r>
              <a:rPr lang="en-US" dirty="0"/>
              <a:t>, T.: Training of Artificial </a:t>
            </a:r>
            <a:r>
              <a:rPr lang="en-US" dirty="0" smtClean="0"/>
              <a:t>Neural Networks </a:t>
            </a:r>
            <a:r>
              <a:rPr lang="en-US" dirty="0"/>
              <a:t>for Financial Time Series Forecasting in Android Service </a:t>
            </a:r>
            <a:r>
              <a:rPr lang="en-US" dirty="0" smtClean="0"/>
              <a:t>and Widgets</a:t>
            </a:r>
            <a:r>
              <a:rPr lang="en-US" dirty="0"/>
              <a:t>. Problems of Engineering Cybernetics and Robotics, no. 71, </a:t>
            </a:r>
            <a:r>
              <a:rPr lang="en-US" dirty="0" smtClean="0"/>
              <a:t>Institute of </a:t>
            </a:r>
            <a:r>
              <a:rPr lang="en-US" dirty="0"/>
              <a:t>Information and Communication Technologies - Bulgarian Academy </a:t>
            </a:r>
            <a:r>
              <a:rPr lang="en-US" dirty="0" smtClean="0"/>
              <a:t>of Sciences</a:t>
            </a:r>
            <a:r>
              <a:rPr lang="en-US" dirty="0"/>
              <a:t>, 50–56, 2019. ISSN 1314-409X</a:t>
            </a:r>
          </a:p>
          <a:p>
            <a:pPr lvl="1"/>
            <a:r>
              <a:rPr lang="en-US" dirty="0" err="1" smtClean="0"/>
              <a:t>Borissova</a:t>
            </a:r>
            <a:r>
              <a:rPr lang="en-US" dirty="0"/>
              <a:t>, D., </a:t>
            </a:r>
            <a:r>
              <a:rPr lang="en-US" dirty="0" err="1"/>
              <a:t>Dimitrova</a:t>
            </a:r>
            <a:r>
              <a:rPr lang="en-US" dirty="0"/>
              <a:t>, Z., </a:t>
            </a:r>
            <a:r>
              <a:rPr lang="en-US" dirty="0" err="1"/>
              <a:t>Dimitrov</a:t>
            </a:r>
            <a:r>
              <a:rPr lang="en-US" dirty="0"/>
              <a:t>, V.: How to Support </a:t>
            </a:r>
            <a:r>
              <a:rPr lang="en-US" dirty="0" smtClean="0"/>
              <a:t>Teams to </a:t>
            </a:r>
            <a:r>
              <a:rPr lang="en-US" dirty="0"/>
              <a:t>be Remote and Productive: Group Decision-Making for </a:t>
            </a:r>
            <a:r>
              <a:rPr lang="en-US" dirty="0" smtClean="0"/>
              <a:t>Distance Collaboration </a:t>
            </a:r>
            <a:r>
              <a:rPr lang="en-US" dirty="0"/>
              <a:t>Software Tools. Information &amp; Security: An </a:t>
            </a:r>
            <a:r>
              <a:rPr lang="en-US" dirty="0" smtClean="0"/>
              <a:t>International Journal</a:t>
            </a:r>
            <a:r>
              <a:rPr lang="en-US" dirty="0"/>
              <a:t>, vol. 46, no. 1, 36–52, 2020. ISSN 0861-5160 DOI </a:t>
            </a:r>
            <a:r>
              <a:rPr lang="en-US" dirty="0" smtClean="0"/>
              <a:t>10.11610/isij.4603</a:t>
            </a:r>
            <a:endParaRPr lang="en-US" dirty="0"/>
          </a:p>
          <a:p>
            <a:pPr lvl="1"/>
            <a:r>
              <a:rPr lang="en-US" dirty="0" err="1" smtClean="0"/>
              <a:t>Terzieva</a:t>
            </a:r>
            <a:r>
              <a:rPr lang="en-US" dirty="0"/>
              <a:t>, M., </a:t>
            </a:r>
            <a:r>
              <a:rPr lang="en-US" dirty="0" err="1"/>
              <a:t>Karastoyanov</a:t>
            </a:r>
            <a:r>
              <a:rPr lang="en-US" dirty="0"/>
              <a:t>, D.: ICT for Innovation in </a:t>
            </a:r>
            <a:r>
              <a:rPr lang="en-US" dirty="0" smtClean="0"/>
              <a:t>Advanced Banking</a:t>
            </a:r>
            <a:r>
              <a:rPr lang="en-US" dirty="0"/>
              <a:t>. Problems of Engineering Cybernetics and Robotics, vol.73, 47–54, 2020. ISSN 2738-7356 DOI </a:t>
            </a:r>
            <a:r>
              <a:rPr lang="en-US" dirty="0" smtClean="0"/>
              <a:t>10.7546/PECR.73.20.05</a:t>
            </a:r>
            <a:endParaRPr lang="en-US" dirty="0"/>
          </a:p>
          <a:p>
            <a:pPr lvl="1"/>
            <a:r>
              <a:rPr lang="en-US" dirty="0" err="1" smtClean="0"/>
              <a:t>Borissova</a:t>
            </a:r>
            <a:r>
              <a:rPr lang="en-US" dirty="0"/>
              <a:t>, D., </a:t>
            </a:r>
            <a:r>
              <a:rPr lang="en-US" dirty="0" err="1"/>
              <a:t>Dimitrova</a:t>
            </a:r>
            <a:r>
              <a:rPr lang="en-US" dirty="0"/>
              <a:t>, Z. </a:t>
            </a:r>
            <a:r>
              <a:rPr lang="en-US" dirty="0" err="1"/>
              <a:t>Garvanova</a:t>
            </a:r>
            <a:r>
              <a:rPr lang="en-US" dirty="0"/>
              <a:t>, M., </a:t>
            </a:r>
            <a:r>
              <a:rPr lang="en-US" dirty="0" err="1"/>
              <a:t>Garvanov</a:t>
            </a:r>
            <a:r>
              <a:rPr lang="en-US" dirty="0"/>
              <a:t>, I., </a:t>
            </a:r>
            <a:r>
              <a:rPr lang="en-US" dirty="0" err="1"/>
              <a:t>Cvetkova,P</a:t>
            </a:r>
            <a:r>
              <a:rPr lang="en-US" dirty="0"/>
              <a:t>., </a:t>
            </a:r>
            <a:r>
              <a:rPr lang="en-US" dirty="0" err="1"/>
              <a:t>Dimitrov</a:t>
            </a:r>
            <a:r>
              <a:rPr lang="en-US" dirty="0"/>
              <a:t>, V., </a:t>
            </a:r>
            <a:r>
              <a:rPr lang="en-US" dirty="0" err="1"/>
              <a:t>Pandulis</a:t>
            </a:r>
            <a:r>
              <a:rPr lang="en-US" dirty="0"/>
              <a:t>, A.: Two-stage Decision-Making </a:t>
            </a:r>
            <a:r>
              <a:rPr lang="en-US" dirty="0" smtClean="0"/>
              <a:t>Approach to </a:t>
            </a:r>
            <a:r>
              <a:rPr lang="en-US" dirty="0"/>
              <a:t>Survey the Excessive Usage of Smart Technologies, Problems </a:t>
            </a:r>
            <a:r>
              <a:rPr lang="en-US" dirty="0" smtClean="0"/>
              <a:t>of Engineering </a:t>
            </a:r>
            <a:r>
              <a:rPr lang="en-US" dirty="0"/>
              <a:t>Cybernetics and Robotics, vol. 73, 3–16, 2020. ISSN2738-7356 DOI 10.7546/PECR.73.20.01</a:t>
            </a:r>
          </a:p>
          <a:p>
            <a:r>
              <a:rPr lang="en-US" dirty="0" err="1" smtClean="0"/>
              <a:t>Zankinski</a:t>
            </a:r>
            <a:r>
              <a:rPr lang="en-US" dirty="0"/>
              <a:t>, I., </a:t>
            </a:r>
            <a:r>
              <a:rPr lang="en-US" dirty="0" err="1"/>
              <a:t>Barova</a:t>
            </a:r>
            <a:r>
              <a:rPr lang="en-US" dirty="0"/>
              <a:t>, M., </a:t>
            </a:r>
            <a:r>
              <a:rPr lang="en-US" dirty="0" err="1"/>
              <a:t>Tomov</a:t>
            </a:r>
            <a:r>
              <a:rPr lang="en-US" dirty="0"/>
              <a:t>, P.: Hybrid Approach Based on </a:t>
            </a:r>
            <a:r>
              <a:rPr lang="en-US" dirty="0" smtClean="0"/>
              <a:t>Combination of </a:t>
            </a:r>
            <a:r>
              <a:rPr lang="en-US" dirty="0"/>
              <a:t>Backpropagation and Evolutionary Algorithms for Artificial </a:t>
            </a:r>
            <a:r>
              <a:rPr lang="en-US" dirty="0" smtClean="0"/>
              <a:t>Neural Networks </a:t>
            </a:r>
            <a:r>
              <a:rPr lang="en-US" dirty="0"/>
              <a:t>Training by Using Mobile Devices in Distributed </a:t>
            </a:r>
            <a:r>
              <a:rPr lang="en-US" dirty="0" smtClean="0"/>
              <a:t>Computing Environment</a:t>
            </a:r>
            <a:r>
              <a:rPr lang="en-US" dirty="0"/>
              <a:t>. Proceedings of 11th International Conference on </a:t>
            </a:r>
            <a:r>
              <a:rPr lang="en-US" dirty="0" smtClean="0"/>
              <a:t>Large-Scale Scientific </a:t>
            </a:r>
            <a:r>
              <a:rPr lang="en-US" dirty="0"/>
              <a:t>Computations LSSC’17, June 5-9, 2017, </a:t>
            </a:r>
            <a:r>
              <a:rPr lang="en-US" dirty="0" err="1"/>
              <a:t>Sozopol</a:t>
            </a:r>
            <a:r>
              <a:rPr lang="en-US" dirty="0"/>
              <a:t>, Bulgaria, 425–434, 2017. ISBN 978-3-319-73440-8 DOI </a:t>
            </a:r>
            <a:r>
              <a:rPr lang="en-US" dirty="0" smtClean="0"/>
              <a:t>10.1007/978-3-319-73441-5_46</a:t>
            </a:r>
            <a:endParaRPr lang="bg-BG" dirty="0" smtClean="0"/>
          </a:p>
          <a:p>
            <a:pPr lvl="1"/>
            <a:r>
              <a:rPr lang="en-US" dirty="0" err="1" smtClean="0"/>
              <a:t>Koprinkova-Hristova</a:t>
            </a:r>
            <a:r>
              <a:rPr lang="en-US" dirty="0"/>
              <a:t>, P.: Research on Artificial Neural Networks </a:t>
            </a:r>
            <a:r>
              <a:rPr lang="en-US" dirty="0" smtClean="0"/>
              <a:t>in Bulgarian </a:t>
            </a:r>
            <a:r>
              <a:rPr lang="en-US" dirty="0"/>
              <a:t>Academy of Sciences. Research in Computer Science </a:t>
            </a:r>
            <a:r>
              <a:rPr lang="en-US" dirty="0" smtClean="0"/>
              <a:t>in the </a:t>
            </a:r>
            <a:r>
              <a:rPr lang="en-US" dirty="0"/>
              <a:t>Bulgarian Academy of Sciences, vol. 934, 287–304, 2021. ISBN978-3-030-72283-8 DOI 10.1007/978-3-030-72284-5_14</a:t>
            </a:r>
            <a:endParaRPr lang="bg-BG" dirty="0"/>
          </a:p>
        </p:txBody>
      </p:sp>
    </p:spTree>
    <p:extLst>
      <p:ext uri="{BB962C8B-B14F-4D97-AF65-F5344CB8AC3E}">
        <p14:creationId xmlns:p14="http://schemas.microsoft.com/office/powerpoint/2010/main" val="1912360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8" y="274638"/>
            <a:ext cx="7822380" cy="1020762"/>
          </a:xfrm>
        </p:spPr>
        <p:txBody>
          <a:bodyPr>
            <a:normAutofit/>
          </a:bodyPr>
          <a:lstStyle/>
          <a:p>
            <a:r>
              <a:rPr lang="ru-RU" dirty="0"/>
              <a:t>Забелязяни цитирания</a:t>
            </a:r>
            <a:endParaRPr lang="bg-BG" dirty="0"/>
          </a:p>
        </p:txBody>
      </p:sp>
      <p:sp>
        <p:nvSpPr>
          <p:cNvPr id="4" name="Slide Number Placeholder 3"/>
          <p:cNvSpPr>
            <a:spLocks noGrp="1"/>
          </p:cNvSpPr>
          <p:nvPr>
            <p:ph type="sldNum" sz="quarter" idx="12"/>
          </p:nvPr>
        </p:nvSpPr>
        <p:spPr/>
        <p:txBody>
          <a:bodyPr/>
          <a:lstStyle/>
          <a:p>
            <a:fld id="{C3E5B8A5-F199-4B03-AF95-F352477774AE}" type="slidenum">
              <a:rPr lang="bg-BG" smtClean="0"/>
              <a:pPr/>
              <a:t>23</a:t>
            </a:fld>
            <a:endParaRPr lang="bg-BG" dirty="0"/>
          </a:p>
        </p:txBody>
      </p:sp>
      <p:sp>
        <p:nvSpPr>
          <p:cNvPr id="7" name="Content Placeholder 2"/>
          <p:cNvSpPr>
            <a:spLocks noGrp="1"/>
          </p:cNvSpPr>
          <p:nvPr>
            <p:ph idx="1"/>
          </p:nvPr>
        </p:nvSpPr>
        <p:spPr>
          <a:xfrm>
            <a:off x="0" y="1628800"/>
            <a:ext cx="8964488" cy="5229200"/>
          </a:xfrm>
        </p:spPr>
        <p:txBody>
          <a:bodyPr>
            <a:normAutofit fontScale="70000" lnSpcReduction="20000"/>
          </a:bodyPr>
          <a:lstStyle/>
          <a:p>
            <a:r>
              <a:rPr lang="en-US" dirty="0" err="1" smtClean="0"/>
              <a:t>Tomov</a:t>
            </a:r>
            <a:r>
              <a:rPr lang="en-US" dirty="0"/>
              <a:t>, P., </a:t>
            </a:r>
            <a:r>
              <a:rPr lang="en-US" dirty="0" err="1"/>
              <a:t>Monov</a:t>
            </a:r>
            <a:r>
              <a:rPr lang="en-US" dirty="0"/>
              <a:t>, V.: Artificial Neural Networks and Differential </a:t>
            </a:r>
            <a:r>
              <a:rPr lang="en-US" dirty="0" smtClean="0"/>
              <a:t>Evolution Used </a:t>
            </a:r>
            <a:r>
              <a:rPr lang="en-US" dirty="0"/>
              <a:t>for Time Series Forecasting in Distributed Environment. </a:t>
            </a:r>
            <a:r>
              <a:rPr lang="en-US" dirty="0" smtClean="0"/>
              <a:t>Proceedings of </a:t>
            </a:r>
            <a:r>
              <a:rPr lang="en-US" dirty="0"/>
              <a:t>the International Conference Automatics and informatics, October 4-5,2016, Sofia, Bulgaria, Federation of the scientific engineering unions, </a:t>
            </a:r>
            <a:r>
              <a:rPr lang="en-US" dirty="0" smtClean="0"/>
              <a:t>John </a:t>
            </a:r>
            <a:r>
              <a:rPr lang="en-US" dirty="0" err="1" smtClean="0"/>
              <a:t>Atanasoff</a:t>
            </a:r>
            <a:r>
              <a:rPr lang="en-US" dirty="0" smtClean="0"/>
              <a:t> </a:t>
            </a:r>
            <a:r>
              <a:rPr lang="en-US" dirty="0"/>
              <a:t>Society of Automatics and Informatics, 129–132, 2016. ISSN1313-1850</a:t>
            </a:r>
          </a:p>
          <a:p>
            <a:pPr lvl="1"/>
            <a:r>
              <a:rPr lang="en-US" dirty="0" err="1" smtClean="0"/>
              <a:t>Balabanov</a:t>
            </a:r>
            <a:r>
              <a:rPr lang="en-US" dirty="0"/>
              <a:t>, T.: Long Short Term Memory in MLP Pair. </a:t>
            </a:r>
            <a:r>
              <a:rPr lang="en-US" dirty="0" smtClean="0"/>
              <a:t>Proceedings of </a:t>
            </a:r>
            <a:r>
              <a:rPr lang="en-US" dirty="0"/>
              <a:t>the International Scientific Conference </a:t>
            </a:r>
            <a:r>
              <a:rPr lang="en-US" dirty="0" err="1"/>
              <a:t>UniTech</a:t>
            </a:r>
            <a:r>
              <a:rPr lang="en-US" dirty="0"/>
              <a:t>, vol. II, 375–379,2017. </a:t>
            </a:r>
            <a:r>
              <a:rPr lang="en-US" dirty="0" smtClean="0"/>
              <a:t>ISSN:1313-230X</a:t>
            </a:r>
          </a:p>
          <a:p>
            <a:pPr lvl="1"/>
            <a:r>
              <a:rPr lang="en-US" dirty="0" err="1" smtClean="0"/>
              <a:t>Balabanov</a:t>
            </a:r>
            <a:r>
              <a:rPr lang="en-US" dirty="0" smtClean="0"/>
              <a:t>, T., </a:t>
            </a:r>
            <a:r>
              <a:rPr lang="en-US" dirty="0" err="1" smtClean="0"/>
              <a:t>Atanasova</a:t>
            </a:r>
            <a:r>
              <a:rPr lang="en-US" dirty="0" smtClean="0"/>
              <a:t>, T., </a:t>
            </a:r>
            <a:r>
              <a:rPr lang="en-US" dirty="0" err="1" smtClean="0"/>
              <a:t>Blagoev</a:t>
            </a:r>
            <a:r>
              <a:rPr lang="en-US" dirty="0" smtClean="0"/>
              <a:t>, I.: Activation Function Permutation for Multilayer Perceptron Training. Proceedings of International Conference on Big Data, Knowledge and Control Systems Engineering, 9–14 ,2018. ISSN 2367-6450.</a:t>
            </a:r>
          </a:p>
          <a:p>
            <a:pPr lvl="1"/>
            <a:r>
              <a:rPr lang="en-US" dirty="0" err="1" smtClean="0"/>
              <a:t>Balabanov</a:t>
            </a:r>
            <a:r>
              <a:rPr lang="en-US" dirty="0"/>
              <a:t>, T., </a:t>
            </a:r>
            <a:r>
              <a:rPr lang="en-US" dirty="0" err="1"/>
              <a:t>Zankinski</a:t>
            </a:r>
            <a:r>
              <a:rPr lang="en-US" dirty="0"/>
              <a:t>, I., </a:t>
            </a:r>
            <a:r>
              <a:rPr lang="en-US" dirty="0" err="1"/>
              <a:t>Ketipov</a:t>
            </a:r>
            <a:r>
              <a:rPr lang="en-US" dirty="0"/>
              <a:t>, R.: Weights Permutation </a:t>
            </a:r>
            <a:r>
              <a:rPr lang="en-US" dirty="0" smtClean="0"/>
              <a:t>in Multilayer </a:t>
            </a:r>
            <a:r>
              <a:rPr lang="en-US" dirty="0"/>
              <a:t>Perceptron. Proceedings of International Conference </a:t>
            </a:r>
            <a:r>
              <a:rPr lang="en-US" dirty="0" smtClean="0"/>
              <a:t>on Big </a:t>
            </a:r>
            <a:r>
              <a:rPr lang="en-US" dirty="0"/>
              <a:t>Data, Knowledge and Control Systems Engineering, 23–27 , 2018.ISSN 2367-6450</a:t>
            </a:r>
          </a:p>
          <a:p>
            <a:pPr lvl="1"/>
            <a:r>
              <a:rPr lang="en-US" dirty="0" err="1" smtClean="0"/>
              <a:t>Blagoev</a:t>
            </a:r>
            <a:r>
              <a:rPr lang="en-US" dirty="0"/>
              <a:t>, I., </a:t>
            </a:r>
            <a:r>
              <a:rPr lang="en-US" dirty="0" err="1"/>
              <a:t>Sevova</a:t>
            </a:r>
            <a:r>
              <a:rPr lang="en-US" dirty="0"/>
              <a:t>, J., </a:t>
            </a:r>
            <a:r>
              <a:rPr lang="en-US" dirty="0" err="1"/>
              <a:t>Kolev</a:t>
            </a:r>
            <a:r>
              <a:rPr lang="en-US" dirty="0"/>
              <a:t>, K.: Dual MLP Pairs with Hidden </a:t>
            </a:r>
            <a:r>
              <a:rPr lang="en-US" dirty="0" smtClean="0"/>
              <a:t>Layer Sharing</a:t>
            </a:r>
            <a:r>
              <a:rPr lang="en-US" dirty="0"/>
              <a:t>. Proceedings of 32nd International Conference on </a:t>
            </a:r>
            <a:r>
              <a:rPr lang="en-US" dirty="0" smtClean="0"/>
              <a:t>Information Technologies</a:t>
            </a:r>
            <a:r>
              <a:rPr lang="en-US" dirty="0"/>
              <a:t>, 81–86, 2018. ISSN 1314-1023</a:t>
            </a:r>
          </a:p>
          <a:p>
            <a:pPr lvl="1"/>
            <a:r>
              <a:rPr lang="en-US" dirty="0" err="1" smtClean="0"/>
              <a:t>Blagoev</a:t>
            </a:r>
            <a:r>
              <a:rPr lang="en-US" dirty="0"/>
              <a:t>, I., </a:t>
            </a:r>
            <a:r>
              <a:rPr lang="en-US" dirty="0" err="1"/>
              <a:t>Sevova</a:t>
            </a:r>
            <a:r>
              <a:rPr lang="en-US" dirty="0"/>
              <a:t>, J., </a:t>
            </a:r>
            <a:r>
              <a:rPr lang="en-US" dirty="0" err="1"/>
              <a:t>Kolev</a:t>
            </a:r>
            <a:r>
              <a:rPr lang="en-US" dirty="0"/>
              <a:t>, K.: Artificial Neural Network </a:t>
            </a:r>
            <a:r>
              <a:rPr lang="en-US" dirty="0" smtClean="0"/>
              <a:t>Activation Function </a:t>
            </a:r>
            <a:r>
              <a:rPr lang="en-US" dirty="0"/>
              <a:t>Optimization with Genetic Algorithms. Proceedings of </a:t>
            </a:r>
            <a:r>
              <a:rPr lang="en-US" dirty="0" smtClean="0"/>
              <a:t>the International </a:t>
            </a:r>
            <a:r>
              <a:rPr lang="en-US" dirty="0"/>
              <a:t>Conference Numerical Methods for Scientific </a:t>
            </a:r>
            <a:r>
              <a:rPr lang="en-US" dirty="0" smtClean="0"/>
              <a:t>Computations and </a:t>
            </a:r>
            <a:r>
              <a:rPr lang="en-US" dirty="0"/>
              <a:t>Advanced Applications, 16–19, 2018. ISBN 978-954-91700-7-8</a:t>
            </a:r>
          </a:p>
          <a:p>
            <a:r>
              <a:rPr lang="en-US" dirty="0" err="1" smtClean="0"/>
              <a:t>Keremedchiev</a:t>
            </a:r>
            <a:r>
              <a:rPr lang="en-US" dirty="0"/>
              <a:t>, D., </a:t>
            </a:r>
            <a:r>
              <a:rPr lang="en-US" dirty="0" err="1"/>
              <a:t>Barova</a:t>
            </a:r>
            <a:r>
              <a:rPr lang="en-US" dirty="0"/>
              <a:t>, M., </a:t>
            </a:r>
            <a:r>
              <a:rPr lang="en-US" dirty="0" err="1"/>
              <a:t>Tomov</a:t>
            </a:r>
            <a:r>
              <a:rPr lang="en-US" dirty="0"/>
              <a:t>, P.: Mobile Application as </a:t>
            </a:r>
            <a:r>
              <a:rPr lang="en-US" dirty="0" smtClean="0"/>
              <a:t>Distributed Computing </a:t>
            </a:r>
            <a:r>
              <a:rPr lang="en-US" dirty="0"/>
              <a:t>System for Artificial Neural Networks Training Used in </a:t>
            </a:r>
            <a:r>
              <a:rPr lang="en-US" dirty="0" smtClean="0"/>
              <a:t>Perfect Information </a:t>
            </a:r>
            <a:r>
              <a:rPr lang="en-US" dirty="0"/>
              <a:t>Games. International Scientific Conference UniTech’16, Gabrovo</a:t>
            </a:r>
            <a:r>
              <a:rPr lang="en-US" dirty="0" smtClean="0"/>
              <a:t>, University </a:t>
            </a:r>
            <a:r>
              <a:rPr lang="en-US" dirty="0"/>
              <a:t>publishing house Vasil </a:t>
            </a:r>
            <a:r>
              <a:rPr lang="en-US" dirty="0" err="1"/>
              <a:t>Aprilov</a:t>
            </a:r>
            <a:r>
              <a:rPr lang="en-US" dirty="0"/>
              <a:t>, 389–393, 2016. ISSN 1313-230X</a:t>
            </a:r>
          </a:p>
          <a:p>
            <a:pPr lvl="1"/>
            <a:r>
              <a:rPr lang="en-US" dirty="0" err="1" smtClean="0"/>
              <a:t>Balabanov</a:t>
            </a:r>
            <a:r>
              <a:rPr lang="en-US" dirty="0"/>
              <a:t>, T.: Long Short Term Memory in MLP Pair. </a:t>
            </a:r>
            <a:r>
              <a:rPr lang="en-US" dirty="0" smtClean="0"/>
              <a:t>Proceedings of </a:t>
            </a:r>
            <a:r>
              <a:rPr lang="en-US" dirty="0"/>
              <a:t>the International Scientific Conference </a:t>
            </a:r>
            <a:r>
              <a:rPr lang="en-US" dirty="0" err="1"/>
              <a:t>UniTech</a:t>
            </a:r>
            <a:r>
              <a:rPr lang="en-US" dirty="0"/>
              <a:t>, vol. II, 375–379,2017. ISSN:1313-230X</a:t>
            </a:r>
          </a:p>
          <a:p>
            <a:pPr lvl="1"/>
            <a:r>
              <a:rPr lang="en-US" dirty="0" err="1" smtClean="0"/>
              <a:t>Blagoev</a:t>
            </a:r>
            <a:r>
              <a:rPr lang="en-US" dirty="0"/>
              <a:t>, I., </a:t>
            </a:r>
            <a:r>
              <a:rPr lang="en-US" dirty="0" err="1"/>
              <a:t>Sevova</a:t>
            </a:r>
            <a:r>
              <a:rPr lang="en-US" dirty="0"/>
              <a:t>, J., </a:t>
            </a:r>
            <a:r>
              <a:rPr lang="en-US" dirty="0" err="1"/>
              <a:t>Kolev</a:t>
            </a:r>
            <a:r>
              <a:rPr lang="en-US" dirty="0"/>
              <a:t>, K.: Dual MLP Pairs with Hidden </a:t>
            </a:r>
            <a:r>
              <a:rPr lang="en-US" dirty="0" smtClean="0"/>
              <a:t>Layer Sharing</a:t>
            </a:r>
            <a:r>
              <a:rPr lang="en-US" dirty="0"/>
              <a:t>. Proceedings of 32nd International Conference on </a:t>
            </a:r>
            <a:r>
              <a:rPr lang="en-US" dirty="0" smtClean="0"/>
              <a:t>Information Technologies</a:t>
            </a:r>
            <a:r>
              <a:rPr lang="en-US" dirty="0"/>
              <a:t>, 81–86, 2018. ISSN 1314-1023</a:t>
            </a:r>
          </a:p>
          <a:p>
            <a:pPr lvl="1"/>
            <a:r>
              <a:rPr lang="en-US" dirty="0" err="1" smtClean="0"/>
              <a:t>Blagoev</a:t>
            </a:r>
            <a:r>
              <a:rPr lang="en-US" dirty="0"/>
              <a:t>, I., </a:t>
            </a:r>
            <a:r>
              <a:rPr lang="en-US" dirty="0" err="1"/>
              <a:t>Sevova</a:t>
            </a:r>
            <a:r>
              <a:rPr lang="en-US" dirty="0"/>
              <a:t>, J., </a:t>
            </a:r>
            <a:r>
              <a:rPr lang="en-US" dirty="0" err="1"/>
              <a:t>Kolev</a:t>
            </a:r>
            <a:r>
              <a:rPr lang="en-US" dirty="0"/>
              <a:t>, K.: Artificial Neural Network </a:t>
            </a:r>
            <a:r>
              <a:rPr lang="en-US" dirty="0" smtClean="0"/>
              <a:t>Activation Function </a:t>
            </a:r>
            <a:r>
              <a:rPr lang="en-US" dirty="0"/>
              <a:t>Optimization with Genetic Algorithms. Proceedings of </a:t>
            </a:r>
            <a:r>
              <a:rPr lang="en-US" dirty="0" smtClean="0"/>
              <a:t>the International </a:t>
            </a:r>
            <a:r>
              <a:rPr lang="en-US" dirty="0"/>
              <a:t>Conference Numerical Methods for Scientific </a:t>
            </a:r>
            <a:r>
              <a:rPr lang="en-US" dirty="0" smtClean="0"/>
              <a:t>Computations and </a:t>
            </a:r>
            <a:r>
              <a:rPr lang="en-US" dirty="0"/>
              <a:t>Advanced Applications, 16–19, 2018. ISBN 978-954-91700-7-8</a:t>
            </a:r>
            <a:endParaRPr lang="bg-BG" dirty="0"/>
          </a:p>
        </p:txBody>
      </p:sp>
    </p:spTree>
    <p:extLst>
      <p:ext uri="{BB962C8B-B14F-4D97-AF65-F5344CB8AC3E}">
        <p14:creationId xmlns:p14="http://schemas.microsoft.com/office/powerpoint/2010/main" val="2863300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Награди</a:t>
            </a:r>
            <a:endParaRPr lang="bg-BG" dirty="0"/>
          </a:p>
        </p:txBody>
      </p:sp>
      <p:sp>
        <p:nvSpPr>
          <p:cNvPr id="3" name="Content Placeholder 2"/>
          <p:cNvSpPr>
            <a:spLocks noGrp="1"/>
          </p:cNvSpPr>
          <p:nvPr>
            <p:ph idx="1"/>
          </p:nvPr>
        </p:nvSpPr>
        <p:spPr/>
        <p:txBody>
          <a:bodyPr/>
          <a:lstStyle/>
          <a:p>
            <a:pPr marL="0" indent="0" algn="ctr">
              <a:buNone/>
            </a:pPr>
            <a:r>
              <a:rPr lang="ru-RU" dirty="0" smtClean="0"/>
              <a:t>Награда </a:t>
            </a:r>
            <a:r>
              <a:rPr lang="ru-RU" dirty="0"/>
              <a:t>в състезание за глобална скалируема оптимизация, провело се като част от Международната конференция за високопроизводителни изчисления, 2019 година</a:t>
            </a:r>
            <a:endParaRPr lang="bg-BG" dirty="0"/>
          </a:p>
        </p:txBody>
      </p:sp>
      <p:sp>
        <p:nvSpPr>
          <p:cNvPr id="4" name="Slide Number Placeholder 3"/>
          <p:cNvSpPr>
            <a:spLocks noGrp="1"/>
          </p:cNvSpPr>
          <p:nvPr>
            <p:ph type="sldNum" sz="quarter" idx="12"/>
          </p:nvPr>
        </p:nvSpPr>
        <p:spPr/>
        <p:txBody>
          <a:bodyPr/>
          <a:lstStyle/>
          <a:p>
            <a:fld id="{C3E5B8A5-F199-4B03-AF95-F352477774AE}" type="slidenum">
              <a:rPr lang="bg-BG" smtClean="0"/>
              <a:pPr/>
              <a:t>24</a:t>
            </a:fld>
            <a:endParaRPr lang="bg-BG" dirty="0"/>
          </a:p>
        </p:txBody>
      </p:sp>
    </p:spTree>
    <p:extLst>
      <p:ext uri="{BB962C8B-B14F-4D97-AF65-F5344CB8AC3E}">
        <p14:creationId xmlns:p14="http://schemas.microsoft.com/office/powerpoint/2010/main" val="94017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bg-BG" dirty="0" smtClean="0"/>
              <a:t>Благодаря за вниманието!</a:t>
            </a:r>
            <a:endParaRPr lang="bg-BG" dirty="0"/>
          </a:p>
        </p:txBody>
      </p:sp>
      <p:sp>
        <p:nvSpPr>
          <p:cNvPr id="6" name="Text Placeholder 5"/>
          <p:cNvSpPr>
            <a:spLocks noGrp="1"/>
          </p:cNvSpPr>
          <p:nvPr>
            <p:ph type="body" idx="1"/>
          </p:nvPr>
        </p:nvSpPr>
        <p:spPr/>
        <p:txBody>
          <a:bodyPr/>
          <a:lstStyle/>
          <a:p>
            <a:endParaRPr lang="bg-BG"/>
          </a:p>
        </p:txBody>
      </p:sp>
      <p:sp>
        <p:nvSpPr>
          <p:cNvPr id="4" name="Slide Number Placeholder 3"/>
          <p:cNvSpPr>
            <a:spLocks noGrp="1"/>
          </p:cNvSpPr>
          <p:nvPr>
            <p:ph type="sldNum" sz="quarter" idx="12"/>
          </p:nvPr>
        </p:nvSpPr>
        <p:spPr/>
        <p:txBody>
          <a:bodyPr/>
          <a:lstStyle/>
          <a:p>
            <a:fld id="{C3E5B8A5-F199-4B03-AF95-F352477774AE}" type="slidenum">
              <a:rPr lang="bg-BG" smtClean="0"/>
              <a:pPr/>
              <a:t>25</a:t>
            </a:fld>
            <a:endParaRPr lang="bg-BG" dirty="0"/>
          </a:p>
        </p:txBody>
      </p:sp>
      <p:sp>
        <p:nvSpPr>
          <p:cNvPr id="7" name="TextBox 6"/>
          <p:cNvSpPr txBox="1"/>
          <p:nvPr/>
        </p:nvSpPr>
        <p:spPr>
          <a:xfrm>
            <a:off x="792832" y="304800"/>
            <a:ext cx="5867400" cy="417098"/>
          </a:xfrm>
          <a:prstGeom prst="rect">
            <a:avLst/>
          </a:prstGeom>
          <a:noFill/>
        </p:spPr>
        <p:txBody>
          <a:bodyPr wrap="square" lIns="108265" tIns="54132" rIns="108265" bIns="54132" rtlCol="0">
            <a:spAutoFit/>
          </a:bodyPr>
          <a:lstStyle/>
          <a:p>
            <a:pPr algn="r"/>
            <a:r>
              <a:rPr lang="bg-BG" sz="2000" b="1" cap="all" dirty="0">
                <a:effectLst>
                  <a:outerShdw blurRad="38100" dist="38100" dir="2700000" algn="tl">
                    <a:srgbClr val="000000">
                      <a:alpha val="43137"/>
                    </a:srgbClr>
                  </a:outerShdw>
                </a:effectLst>
                <a:latin typeface="Calibri" pitchFamily="34" charset="0"/>
              </a:rPr>
              <a:t>Българска Академия на </a:t>
            </a:r>
            <a:r>
              <a:rPr lang="bg-BG" sz="2000" b="1" cap="all" dirty="0" smtClean="0">
                <a:effectLst>
                  <a:outerShdw blurRad="38100" dist="38100" dir="2700000" algn="tl">
                    <a:srgbClr val="000000">
                      <a:alpha val="43137"/>
                    </a:srgbClr>
                  </a:outerShdw>
                </a:effectLst>
                <a:latin typeface="Calibri" pitchFamily="34" charset="0"/>
              </a:rPr>
              <a:t>науките</a:t>
            </a:r>
            <a:endParaRPr lang="en-US" sz="2000" dirty="0">
              <a:effectLst>
                <a:outerShdw blurRad="38100" dist="38100" dir="2700000" algn="tl">
                  <a:srgbClr val="000000">
                    <a:alpha val="43137"/>
                  </a:srgbClr>
                </a:outerShdw>
              </a:effectLst>
              <a:latin typeface="Calibri" pitchFamily="34" charset="0"/>
            </a:endParaRPr>
          </a:p>
        </p:txBody>
      </p:sp>
      <p:sp>
        <p:nvSpPr>
          <p:cNvPr id="8" name="TextBox 7"/>
          <p:cNvSpPr txBox="1"/>
          <p:nvPr/>
        </p:nvSpPr>
        <p:spPr>
          <a:xfrm>
            <a:off x="1447800" y="605441"/>
            <a:ext cx="6148536" cy="663319"/>
          </a:xfrm>
          <a:prstGeom prst="rect">
            <a:avLst/>
          </a:prstGeom>
          <a:noFill/>
        </p:spPr>
        <p:txBody>
          <a:bodyPr wrap="square" lIns="108265" tIns="54132" rIns="108265" bIns="54132" rtlCol="0">
            <a:spAutoFit/>
          </a:bodyPr>
          <a:lstStyle/>
          <a:p>
            <a:pPr algn="ctr"/>
            <a:r>
              <a:rPr lang="ru-RU" b="1" dirty="0" smtClean="0">
                <a:effectLst>
                  <a:outerShdw blurRad="38100" dist="38100" dir="2700000" algn="tl">
                    <a:srgbClr val="000000">
                      <a:alpha val="43137"/>
                    </a:srgbClr>
                  </a:outerShdw>
                </a:effectLst>
                <a:latin typeface="Calibri" pitchFamily="34" charset="0"/>
              </a:rPr>
              <a:t>ИНСТИТУТ ПО ИНФОРМАЦИОННИ И КОМУНИКАЦИОННИ ТЕХНОЛОГИИ</a:t>
            </a:r>
            <a:endParaRPr lang="ru-RU" b="1" dirty="0">
              <a:effectLst>
                <a:outerShdw blurRad="38100" dist="38100" dir="2700000" algn="tl">
                  <a:srgbClr val="000000">
                    <a:alpha val="43137"/>
                  </a:srgbClr>
                </a:outerShdw>
              </a:effectLst>
              <a:latin typeface="Calibri" pitchFamily="34" charset="0"/>
            </a:endParaRPr>
          </a:p>
        </p:txBody>
      </p:sp>
      <p:pic>
        <p:nvPicPr>
          <p:cNvPr id="9" name="Picture 2" descr="http://www.iict.bas.bg/images/logo_bas_new.gif"/>
          <p:cNvPicPr>
            <a:picLocks noChangeAspect="1" noChangeArrowheads="1"/>
          </p:cNvPicPr>
          <p:nvPr/>
        </p:nvPicPr>
        <p:blipFill>
          <a:blip r:embed="rId3" cstate="print"/>
          <a:srcRect b="61935"/>
          <a:stretch>
            <a:fillRect/>
          </a:stretch>
        </p:blipFill>
        <p:spPr bwMode="auto">
          <a:xfrm>
            <a:off x="7582913" y="346750"/>
            <a:ext cx="1308824" cy="489962"/>
          </a:xfrm>
          <a:prstGeom prst="rect">
            <a:avLst/>
          </a:prstGeom>
          <a:noFill/>
        </p:spPr>
      </p:pic>
      <p:sp>
        <p:nvSpPr>
          <p:cNvPr id="10" name="TextBox 9"/>
          <p:cNvSpPr txBox="1"/>
          <p:nvPr/>
        </p:nvSpPr>
        <p:spPr>
          <a:xfrm>
            <a:off x="152400" y="1159760"/>
            <a:ext cx="8812088" cy="341632"/>
          </a:xfrm>
          <a:prstGeom prst="rect">
            <a:avLst/>
          </a:prstGeom>
          <a:noFill/>
        </p:spPr>
        <p:txBody>
          <a:bodyPr wrap="square" rtlCol="0">
            <a:spAutoFit/>
          </a:bodyPr>
          <a:lstStyle/>
          <a:p>
            <a:pPr algn="ctr">
              <a:lnSpc>
                <a:spcPct val="90000"/>
              </a:lnSpc>
            </a:pPr>
            <a:r>
              <a:rPr lang="ru-RU" b="1" dirty="0" smtClean="0">
                <a:effectLst>
                  <a:outerShdw blurRad="38100" dist="38100" dir="2700000" algn="tl">
                    <a:srgbClr val="000000">
                      <a:alpha val="43137"/>
                    </a:srgbClr>
                  </a:outerShdw>
                </a:effectLst>
                <a:latin typeface="Calibri" pitchFamily="34" charset="0"/>
              </a:rPr>
              <a:t>Секция </a:t>
            </a:r>
            <a:r>
              <a:rPr lang="ru-RU" b="1" dirty="0">
                <a:effectLst>
                  <a:outerShdw blurRad="38100" dist="38100" dir="2700000" algn="tl">
                    <a:srgbClr val="000000">
                      <a:alpha val="43137"/>
                    </a:srgbClr>
                  </a:outerShdw>
                </a:effectLst>
                <a:latin typeface="Calibri" pitchFamily="34" charset="0"/>
              </a:rPr>
              <a:t>"Информационни процеси и системи за вземане на решения"</a:t>
            </a:r>
            <a:endParaRPr lang="bg-BG" b="1" dirty="0">
              <a:effectLst>
                <a:outerShdw blurRad="38100" dist="38100" dir="2700000" algn="tl">
                  <a:srgbClr val="000000">
                    <a:alpha val="43137"/>
                  </a:srgbClr>
                </a:outerShdw>
              </a:effectLst>
              <a:latin typeface="Calibri" pitchFamily="34" charset="0"/>
            </a:endParaRPr>
          </a:p>
        </p:txBody>
      </p:sp>
      <p:pic>
        <p:nvPicPr>
          <p:cNvPr id="11" name="Picture 10"/>
          <p:cNvPicPr/>
          <p:nvPr/>
        </p:nvPicPr>
        <p:blipFill>
          <a:blip r:embed="rId4"/>
          <a:stretch>
            <a:fillRect/>
          </a:stretch>
        </p:blipFill>
        <p:spPr bwMode="auto">
          <a:xfrm>
            <a:off x="323528" y="346751"/>
            <a:ext cx="1124272" cy="58821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Проблем, цели и задачи</a:t>
            </a:r>
            <a:endParaRPr lang="bg-BG" dirty="0"/>
          </a:p>
        </p:txBody>
      </p:sp>
      <p:sp>
        <p:nvSpPr>
          <p:cNvPr id="3" name="Content Placeholder 2"/>
          <p:cNvSpPr>
            <a:spLocks noGrp="1"/>
          </p:cNvSpPr>
          <p:nvPr>
            <p:ph idx="1"/>
          </p:nvPr>
        </p:nvSpPr>
        <p:spPr>
          <a:xfrm>
            <a:off x="1142108" y="2186136"/>
            <a:ext cx="6859786" cy="4267200"/>
          </a:xfrm>
        </p:spPr>
        <p:txBody>
          <a:bodyPr>
            <a:normAutofit/>
          </a:bodyPr>
          <a:lstStyle/>
          <a:p>
            <a:pPr marL="0" indent="0">
              <a:buNone/>
            </a:pPr>
            <a:r>
              <a:rPr lang="ru-RU" dirty="0"/>
              <a:t>Основна цел на настоящия </a:t>
            </a:r>
            <a:r>
              <a:rPr lang="ru-RU" dirty="0" smtClean="0"/>
              <a:t>д</a:t>
            </a:r>
            <a:r>
              <a:rPr lang="bg-BG"/>
              <a:t>и</a:t>
            </a:r>
            <a:r>
              <a:rPr lang="ru-RU" smtClean="0"/>
              <a:t>сертационен </a:t>
            </a:r>
            <a:r>
              <a:rPr lang="ru-RU" dirty="0"/>
              <a:t>труд </a:t>
            </a:r>
            <a:r>
              <a:rPr lang="ru-RU" dirty="0" smtClean="0"/>
              <a:t>е предлагането </a:t>
            </a:r>
            <a:r>
              <a:rPr lang="ru-RU" dirty="0"/>
              <a:t>на </a:t>
            </a:r>
            <a:r>
              <a:rPr lang="ru-RU" dirty="0" smtClean="0"/>
              <a:t>хибридни алгоритми </a:t>
            </a:r>
            <a:r>
              <a:rPr lang="ru-RU" dirty="0"/>
              <a:t>за ускоряване на обучението при изкуствени невронни мрежи </a:t>
            </a:r>
            <a:r>
              <a:rPr lang="ru-RU" dirty="0" smtClean="0"/>
              <a:t>от тип </a:t>
            </a:r>
            <a:r>
              <a:rPr lang="ru-RU" dirty="0"/>
              <a:t>многослоен перцептрон. </a:t>
            </a:r>
            <a:r>
              <a:rPr lang="ru-RU" dirty="0" smtClean="0"/>
              <a:t/>
            </a:r>
            <a:br>
              <a:rPr lang="ru-RU" dirty="0" smtClean="0"/>
            </a:br>
            <a:endParaRPr lang="ru-RU" dirty="0" smtClean="0"/>
          </a:p>
          <a:p>
            <a:pPr marL="0" indent="0">
              <a:buNone/>
            </a:pPr>
            <a:r>
              <a:rPr lang="ru-RU" dirty="0" smtClean="0"/>
              <a:t>Многослойният </a:t>
            </a:r>
            <a:r>
              <a:rPr lang="ru-RU" dirty="0"/>
              <a:t>перцептрон ще бъде </a:t>
            </a:r>
            <a:r>
              <a:rPr lang="ru-RU" dirty="0" smtClean="0"/>
              <a:t>приложен в </a:t>
            </a:r>
            <a:r>
              <a:rPr lang="ru-RU" dirty="0"/>
              <a:t>прогнозирането на бъдещи стойности във финансови времеви редове.</a:t>
            </a:r>
            <a:endParaRPr lang="bg-BG" dirty="0"/>
          </a:p>
        </p:txBody>
      </p:sp>
      <p:sp>
        <p:nvSpPr>
          <p:cNvPr id="4" name="Slide Number Placeholder 3"/>
          <p:cNvSpPr>
            <a:spLocks noGrp="1"/>
          </p:cNvSpPr>
          <p:nvPr>
            <p:ph type="sldNum" sz="quarter" idx="12"/>
          </p:nvPr>
        </p:nvSpPr>
        <p:spPr/>
        <p:txBody>
          <a:bodyPr/>
          <a:lstStyle/>
          <a:p>
            <a:fld id="{C3E5B8A5-F199-4B03-AF95-F352477774AE}" type="slidenum">
              <a:rPr lang="bg-BG" smtClean="0"/>
              <a:pPr/>
              <a:t>3</a:t>
            </a:fld>
            <a:endParaRPr lang="bg-BG" dirty="0"/>
          </a:p>
        </p:txBody>
      </p:sp>
      <p:sp>
        <p:nvSpPr>
          <p:cNvPr id="5" name="TextBox 4"/>
          <p:cNvSpPr txBox="1"/>
          <p:nvPr/>
        </p:nvSpPr>
        <p:spPr>
          <a:xfrm>
            <a:off x="1142108" y="1636116"/>
            <a:ext cx="4726036" cy="424732"/>
          </a:xfrm>
          <a:prstGeom prst="rect">
            <a:avLst/>
          </a:prstGeom>
          <a:noFill/>
        </p:spPr>
        <p:txBody>
          <a:bodyPr wrap="square" rtlCol="0">
            <a:spAutoFit/>
          </a:bodyPr>
          <a:lstStyle/>
          <a:p>
            <a:pPr>
              <a:lnSpc>
                <a:spcPct val="90000"/>
              </a:lnSpc>
            </a:pPr>
            <a:r>
              <a:rPr lang="bg-BG" sz="2400" dirty="0" smtClean="0">
                <a:latin typeface="Calibri" panose="020F0502020204030204" pitchFamily="34" charset="0"/>
                <a:cs typeface="Calibri" panose="020F0502020204030204" pitchFamily="34" charset="0"/>
              </a:rPr>
              <a:t>Цел</a:t>
            </a:r>
            <a:endParaRPr lang="bg-BG"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8615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Проблем, цели и задачи</a:t>
            </a:r>
            <a:endParaRPr lang="bg-BG" dirty="0"/>
          </a:p>
        </p:txBody>
      </p:sp>
      <p:sp>
        <p:nvSpPr>
          <p:cNvPr id="3" name="Content Placeholder 2"/>
          <p:cNvSpPr>
            <a:spLocks noGrp="1"/>
          </p:cNvSpPr>
          <p:nvPr>
            <p:ph idx="1"/>
          </p:nvPr>
        </p:nvSpPr>
        <p:spPr>
          <a:xfrm>
            <a:off x="1142108" y="2186136"/>
            <a:ext cx="6859786" cy="4267200"/>
          </a:xfrm>
        </p:spPr>
        <p:txBody>
          <a:bodyPr>
            <a:normAutofit fontScale="70000" lnSpcReduction="20000"/>
          </a:bodyPr>
          <a:lstStyle/>
          <a:p>
            <a:r>
              <a:rPr lang="bg-BG" dirty="0" smtClean="0"/>
              <a:t>Обзор </a:t>
            </a:r>
            <a:r>
              <a:rPr lang="bg-BG" dirty="0"/>
              <a:t>на алгоритмите за обучение на изкуствени </a:t>
            </a:r>
            <a:r>
              <a:rPr lang="bg-BG" dirty="0" smtClean="0"/>
              <a:t>невронни </a:t>
            </a:r>
            <a:r>
              <a:rPr lang="bg-BG" dirty="0"/>
              <a:t>мрежи от тип многослоен </a:t>
            </a:r>
            <a:r>
              <a:rPr lang="bg-BG" dirty="0" smtClean="0"/>
              <a:t>перцептрон</a:t>
            </a:r>
            <a:r>
              <a:rPr lang="en-US" dirty="0" smtClean="0"/>
              <a:t>;</a:t>
            </a:r>
            <a:endParaRPr lang="bg-BG" dirty="0"/>
          </a:p>
          <a:p>
            <a:r>
              <a:rPr lang="bg-BG" dirty="0" smtClean="0"/>
              <a:t>Съчетаване </a:t>
            </a:r>
            <a:r>
              <a:rPr lang="bg-BG" dirty="0"/>
              <a:t>на алгоритми за хибридно обучение на изкуствени </a:t>
            </a:r>
            <a:r>
              <a:rPr lang="bg-BG" dirty="0" smtClean="0"/>
              <a:t>невронни </a:t>
            </a:r>
            <a:r>
              <a:rPr lang="bg-BG" dirty="0"/>
              <a:t>мрежи от тип многослоен </a:t>
            </a:r>
            <a:r>
              <a:rPr lang="bg-BG" dirty="0" smtClean="0"/>
              <a:t>перцептрон</a:t>
            </a:r>
            <a:r>
              <a:rPr lang="en-US" dirty="0" smtClean="0"/>
              <a:t>;</a:t>
            </a:r>
            <a:endParaRPr lang="bg-BG" dirty="0"/>
          </a:p>
          <a:p>
            <a:r>
              <a:rPr lang="bg-BG" dirty="0" smtClean="0"/>
              <a:t>Предлагане </a:t>
            </a:r>
            <a:r>
              <a:rPr lang="bg-BG" dirty="0"/>
              <a:t>на алгоритми за обучение на изкуствени </a:t>
            </a:r>
            <a:r>
              <a:rPr lang="bg-BG" dirty="0" smtClean="0"/>
              <a:t>невронни </a:t>
            </a:r>
            <a:r>
              <a:rPr lang="bg-BG" dirty="0"/>
              <a:t>мрежи от тип многослоен перцептрон в разпределена </a:t>
            </a:r>
            <a:r>
              <a:rPr lang="bg-BG" dirty="0" smtClean="0"/>
              <a:t>среда</a:t>
            </a:r>
            <a:r>
              <a:rPr lang="en-US" dirty="0" smtClean="0"/>
              <a:t>;</a:t>
            </a:r>
            <a:endParaRPr lang="bg-BG" dirty="0"/>
          </a:p>
          <a:p>
            <a:r>
              <a:rPr lang="bg-BG" dirty="0" smtClean="0"/>
              <a:t>Предлагане </a:t>
            </a:r>
            <a:r>
              <a:rPr lang="bg-BG" dirty="0"/>
              <a:t>на подобрения в алгоритмите, така че да се постигне скъсяване на времето за обучение на изкуствени </a:t>
            </a:r>
            <a:r>
              <a:rPr lang="bg-BG" dirty="0" smtClean="0"/>
              <a:t>невронни </a:t>
            </a:r>
            <a:r>
              <a:rPr lang="bg-BG" dirty="0"/>
              <a:t>мрежи от тип многослоен </a:t>
            </a:r>
            <a:r>
              <a:rPr lang="bg-BG" dirty="0" smtClean="0"/>
              <a:t>перцептрон</a:t>
            </a:r>
            <a:r>
              <a:rPr lang="en-US" dirty="0" smtClean="0"/>
              <a:t>;</a:t>
            </a:r>
            <a:endParaRPr lang="bg-BG" dirty="0"/>
          </a:p>
          <a:p>
            <a:r>
              <a:rPr lang="bg-BG" dirty="0" smtClean="0"/>
              <a:t>Програмна </a:t>
            </a:r>
            <a:r>
              <a:rPr lang="bg-BG" dirty="0"/>
              <a:t>реализация на предложените хибридни алгоритми за обучение на изкуствени </a:t>
            </a:r>
            <a:r>
              <a:rPr lang="bg-BG" dirty="0" smtClean="0"/>
              <a:t>невронни </a:t>
            </a:r>
            <a:r>
              <a:rPr lang="bg-BG" dirty="0"/>
              <a:t>мрежи от тип многослоен </a:t>
            </a:r>
            <a:r>
              <a:rPr lang="bg-BG" dirty="0" smtClean="0"/>
              <a:t>перцептрон</a:t>
            </a:r>
            <a:r>
              <a:rPr lang="en-US" dirty="0" smtClean="0"/>
              <a:t>;</a:t>
            </a:r>
            <a:endParaRPr lang="bg-BG" dirty="0"/>
          </a:p>
          <a:p>
            <a:r>
              <a:rPr lang="bg-BG" dirty="0" smtClean="0"/>
              <a:t>Извършване </a:t>
            </a:r>
            <a:r>
              <a:rPr lang="bg-BG" dirty="0"/>
              <a:t>на сравнителен анализ за ефективността от предложеното обучение на изкуствени </a:t>
            </a:r>
            <a:r>
              <a:rPr lang="bg-BG" dirty="0" smtClean="0"/>
              <a:t>невронни </a:t>
            </a:r>
            <a:r>
              <a:rPr lang="bg-BG" dirty="0"/>
              <a:t>мрежи от тип многослоен </a:t>
            </a:r>
            <a:r>
              <a:rPr lang="bg-BG" dirty="0" smtClean="0"/>
              <a:t>перцептрон</a:t>
            </a:r>
            <a:r>
              <a:rPr lang="en-US" dirty="0" smtClean="0"/>
              <a:t>.</a:t>
            </a:r>
            <a:endParaRPr lang="bg-BG" dirty="0"/>
          </a:p>
        </p:txBody>
      </p:sp>
      <p:sp>
        <p:nvSpPr>
          <p:cNvPr id="4" name="Slide Number Placeholder 3"/>
          <p:cNvSpPr>
            <a:spLocks noGrp="1"/>
          </p:cNvSpPr>
          <p:nvPr>
            <p:ph type="sldNum" sz="quarter" idx="12"/>
          </p:nvPr>
        </p:nvSpPr>
        <p:spPr/>
        <p:txBody>
          <a:bodyPr/>
          <a:lstStyle/>
          <a:p>
            <a:fld id="{C3E5B8A5-F199-4B03-AF95-F352477774AE}" type="slidenum">
              <a:rPr lang="bg-BG" smtClean="0"/>
              <a:pPr/>
              <a:t>4</a:t>
            </a:fld>
            <a:endParaRPr lang="bg-BG" dirty="0"/>
          </a:p>
        </p:txBody>
      </p:sp>
      <p:sp>
        <p:nvSpPr>
          <p:cNvPr id="5" name="TextBox 4"/>
          <p:cNvSpPr txBox="1"/>
          <p:nvPr/>
        </p:nvSpPr>
        <p:spPr>
          <a:xfrm>
            <a:off x="1142108" y="1636116"/>
            <a:ext cx="4726036" cy="424732"/>
          </a:xfrm>
          <a:prstGeom prst="rect">
            <a:avLst/>
          </a:prstGeom>
          <a:noFill/>
        </p:spPr>
        <p:txBody>
          <a:bodyPr wrap="square" rtlCol="0">
            <a:spAutoFit/>
          </a:bodyPr>
          <a:lstStyle/>
          <a:p>
            <a:pPr>
              <a:lnSpc>
                <a:spcPct val="90000"/>
              </a:lnSpc>
            </a:pPr>
            <a:r>
              <a:rPr lang="bg-BG" sz="2400" dirty="0" smtClean="0">
                <a:latin typeface="Calibri" panose="020F0502020204030204" pitchFamily="34" charset="0"/>
                <a:cs typeface="Calibri" panose="020F0502020204030204" pitchFamily="34" charset="0"/>
              </a:rPr>
              <a:t>Задачи</a:t>
            </a:r>
            <a:endParaRPr lang="bg-BG"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96420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Структура</a:t>
            </a:r>
            <a:endParaRPr lang="bg-BG" dirty="0"/>
          </a:p>
        </p:txBody>
      </p:sp>
      <p:sp>
        <p:nvSpPr>
          <p:cNvPr id="3" name="Content Placeholder 2"/>
          <p:cNvSpPr>
            <a:spLocks noGrp="1"/>
          </p:cNvSpPr>
          <p:nvPr>
            <p:ph idx="1"/>
          </p:nvPr>
        </p:nvSpPr>
        <p:spPr>
          <a:xfrm>
            <a:off x="1142108" y="1628800"/>
            <a:ext cx="7606356" cy="4896543"/>
          </a:xfrm>
        </p:spPr>
        <p:txBody>
          <a:bodyPr>
            <a:normAutofit fontScale="92500" lnSpcReduction="10000"/>
          </a:bodyPr>
          <a:lstStyle/>
          <a:p>
            <a:r>
              <a:rPr lang="ru-RU" dirty="0" smtClean="0"/>
              <a:t>Увод</a:t>
            </a:r>
          </a:p>
          <a:p>
            <a:r>
              <a:rPr lang="ru-RU" dirty="0"/>
              <a:t>И</a:t>
            </a:r>
            <a:r>
              <a:rPr lang="ru-RU" dirty="0" smtClean="0"/>
              <a:t>зложение </a:t>
            </a:r>
            <a:r>
              <a:rPr lang="ru-RU" dirty="0"/>
              <a:t>от четири </a:t>
            </a:r>
            <a:r>
              <a:rPr lang="ru-RU" dirty="0" smtClean="0"/>
              <a:t>глави</a:t>
            </a:r>
          </a:p>
          <a:p>
            <a:pPr lvl="1"/>
            <a:r>
              <a:rPr lang="ru-RU" dirty="0" smtClean="0"/>
              <a:t>Глава 1: Прогнозиране </a:t>
            </a:r>
            <a:r>
              <a:rPr lang="ru-RU" dirty="0"/>
              <a:t>на времеви редове с помощта на машинно </a:t>
            </a:r>
            <a:r>
              <a:rPr lang="ru-RU" dirty="0" smtClean="0"/>
              <a:t>самообучение</a:t>
            </a:r>
          </a:p>
          <a:p>
            <a:pPr lvl="1"/>
            <a:r>
              <a:rPr lang="ru-RU" dirty="0" smtClean="0"/>
              <a:t>Глава 2: Алгоритми </a:t>
            </a:r>
            <a:r>
              <a:rPr lang="ru-RU" dirty="0"/>
              <a:t>при прогнозиране и обучение на </a:t>
            </a:r>
            <a:r>
              <a:rPr lang="ru-RU" dirty="0" smtClean="0"/>
              <a:t>ИНМ</a:t>
            </a:r>
          </a:p>
          <a:p>
            <a:pPr lvl="1"/>
            <a:r>
              <a:rPr lang="ru-RU" dirty="0" smtClean="0"/>
              <a:t>Глава 3: Софтуерна </a:t>
            </a:r>
            <a:r>
              <a:rPr lang="ru-RU" dirty="0"/>
              <a:t>система за </a:t>
            </a:r>
            <a:r>
              <a:rPr lang="ru-RU" dirty="0" smtClean="0"/>
              <a:t>прогнозиране</a:t>
            </a:r>
          </a:p>
          <a:p>
            <a:pPr lvl="1"/>
            <a:r>
              <a:rPr lang="ru-RU" dirty="0" smtClean="0"/>
              <a:t>Глава 4: Числени </a:t>
            </a:r>
            <a:r>
              <a:rPr lang="ru-RU" dirty="0"/>
              <a:t>тестове на алгоритмите в системата </a:t>
            </a:r>
            <a:r>
              <a:rPr lang="ru-RU" dirty="0" smtClean="0"/>
              <a:t>за прогнозиране</a:t>
            </a:r>
          </a:p>
          <a:p>
            <a:r>
              <a:rPr lang="ru-RU" dirty="0" smtClean="0"/>
              <a:t>Заключение</a:t>
            </a:r>
          </a:p>
          <a:p>
            <a:r>
              <a:rPr lang="ru-RU" dirty="0" smtClean="0"/>
              <a:t>Списък </a:t>
            </a:r>
            <a:r>
              <a:rPr lang="ru-RU" dirty="0"/>
              <a:t>на публикациите по дисертационния </a:t>
            </a:r>
            <a:r>
              <a:rPr lang="ru-RU" dirty="0" smtClean="0"/>
              <a:t>труд</a:t>
            </a:r>
          </a:p>
          <a:p>
            <a:r>
              <a:rPr lang="ru-RU" dirty="0" smtClean="0"/>
              <a:t>Декларация </a:t>
            </a:r>
            <a:r>
              <a:rPr lang="ru-RU" dirty="0"/>
              <a:t>за оригиналност на </a:t>
            </a:r>
            <a:r>
              <a:rPr lang="ru-RU" dirty="0" smtClean="0"/>
              <a:t>резултатите</a:t>
            </a:r>
          </a:p>
          <a:p>
            <a:r>
              <a:rPr lang="ru-RU" dirty="0" smtClean="0"/>
              <a:t>Библиография</a:t>
            </a:r>
            <a:endParaRPr lang="bg-BG" dirty="0" smtClean="0"/>
          </a:p>
          <a:p>
            <a:endParaRPr lang="bg-BG" dirty="0"/>
          </a:p>
        </p:txBody>
      </p:sp>
      <p:sp>
        <p:nvSpPr>
          <p:cNvPr id="4" name="Slide Number Placeholder 3"/>
          <p:cNvSpPr>
            <a:spLocks noGrp="1"/>
          </p:cNvSpPr>
          <p:nvPr>
            <p:ph type="sldNum" sz="quarter" idx="12"/>
          </p:nvPr>
        </p:nvSpPr>
        <p:spPr/>
        <p:txBody>
          <a:bodyPr/>
          <a:lstStyle/>
          <a:p>
            <a:fld id="{C3E5B8A5-F199-4B03-AF95-F352477774AE}" type="slidenum">
              <a:rPr lang="bg-BG" smtClean="0"/>
              <a:pPr/>
              <a:t>5</a:t>
            </a:fld>
            <a:endParaRPr lang="bg-BG" dirty="0"/>
          </a:p>
        </p:txBody>
      </p:sp>
    </p:spTree>
    <p:extLst>
      <p:ext uri="{BB962C8B-B14F-4D97-AF65-F5344CB8AC3E}">
        <p14:creationId xmlns:p14="http://schemas.microsoft.com/office/powerpoint/2010/main" val="13016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8" y="274638"/>
            <a:ext cx="7822380" cy="1020762"/>
          </a:xfrm>
        </p:spPr>
        <p:txBody>
          <a:bodyPr>
            <a:normAutofit/>
          </a:bodyPr>
          <a:lstStyle/>
          <a:p>
            <a:r>
              <a:rPr lang="ru-RU" dirty="0" smtClean="0"/>
              <a:t>Глава 1: </a:t>
            </a:r>
            <a:r>
              <a:rPr lang="ru-RU" dirty="0"/>
              <a:t>Прогнозиране на времеви редове с помощта на машинно самообучение</a:t>
            </a:r>
            <a:endParaRPr lang="bg-BG" dirty="0"/>
          </a:p>
        </p:txBody>
      </p:sp>
      <p:sp>
        <p:nvSpPr>
          <p:cNvPr id="3" name="Content Placeholder 2"/>
          <p:cNvSpPr>
            <a:spLocks noGrp="1"/>
          </p:cNvSpPr>
          <p:nvPr>
            <p:ph idx="1"/>
          </p:nvPr>
        </p:nvSpPr>
        <p:spPr>
          <a:xfrm>
            <a:off x="1142108" y="1628800"/>
            <a:ext cx="7606356" cy="4896543"/>
          </a:xfrm>
        </p:spPr>
        <p:txBody>
          <a:bodyPr>
            <a:normAutofit lnSpcReduction="10000"/>
          </a:bodyPr>
          <a:lstStyle/>
          <a:p>
            <a:r>
              <a:rPr lang="ru-RU" dirty="0" smtClean="0"/>
              <a:t>Направен </a:t>
            </a:r>
            <a:r>
              <a:rPr lang="ru-RU" dirty="0"/>
              <a:t>обзор на най-използваните начини </a:t>
            </a:r>
            <a:r>
              <a:rPr lang="ru-RU" dirty="0" smtClean="0"/>
              <a:t>за прогнозиране </a:t>
            </a:r>
            <a:r>
              <a:rPr lang="ru-RU" dirty="0"/>
              <a:t>на времеви редове и по какъв начин машинното самообучение </a:t>
            </a:r>
            <a:r>
              <a:rPr lang="ru-RU" dirty="0" smtClean="0"/>
              <a:t>се прилага </a:t>
            </a:r>
            <a:r>
              <a:rPr lang="ru-RU" dirty="0"/>
              <a:t>в тази </a:t>
            </a:r>
            <a:r>
              <a:rPr lang="ru-RU" dirty="0" smtClean="0"/>
              <a:t>област. </a:t>
            </a:r>
          </a:p>
          <a:p>
            <a:r>
              <a:rPr lang="ru-RU" dirty="0" smtClean="0"/>
              <a:t>Прогнозиране </a:t>
            </a:r>
            <a:r>
              <a:rPr lang="ru-RU" dirty="0"/>
              <a:t>на финансови времеви </a:t>
            </a:r>
            <a:r>
              <a:rPr lang="ru-RU" dirty="0" smtClean="0"/>
              <a:t>редове с изкуствените </a:t>
            </a:r>
            <a:r>
              <a:rPr lang="ru-RU" dirty="0"/>
              <a:t>невронни </a:t>
            </a:r>
            <a:r>
              <a:rPr lang="ru-RU" dirty="0" smtClean="0"/>
              <a:t>мрежи.</a:t>
            </a:r>
          </a:p>
          <a:p>
            <a:pPr lvl="1"/>
            <a:r>
              <a:rPr lang="bg-BG" dirty="0" smtClean="0"/>
              <a:t>Характерно </a:t>
            </a:r>
            <a:r>
              <a:rPr lang="bg-BG" dirty="0"/>
              <a:t>за изкуствените невронни мрежи е, че те са много ефективен инструмент, след като веднъж са </a:t>
            </a:r>
            <a:r>
              <a:rPr lang="bg-BG" dirty="0" smtClean="0"/>
              <a:t>обучени. </a:t>
            </a:r>
          </a:p>
          <a:p>
            <a:pPr lvl="1"/>
            <a:r>
              <a:rPr lang="bg-BG" dirty="0" smtClean="0"/>
              <a:t>Един </a:t>
            </a:r>
            <a:r>
              <a:rPr lang="bg-BG" dirty="0"/>
              <a:t>от най-използваните начини за обучение на изкуствени </a:t>
            </a:r>
            <a:r>
              <a:rPr lang="bg-BG" dirty="0" smtClean="0"/>
              <a:t>невронни </a:t>
            </a:r>
            <a:r>
              <a:rPr lang="bg-BG" dirty="0"/>
              <a:t>мрежи е алгоритъмът с </a:t>
            </a:r>
            <a:r>
              <a:rPr lang="bg-BG" b="1" dirty="0"/>
              <a:t>обратно разпространение на грешката</a:t>
            </a:r>
            <a:r>
              <a:rPr lang="bg-BG" b="1" dirty="0" smtClean="0"/>
              <a:t>.</a:t>
            </a:r>
          </a:p>
          <a:p>
            <a:r>
              <a:rPr lang="bg-BG" dirty="0"/>
              <a:t>Алгоритъмът за обратно разпространение на грешката много добре се допълва с евристичните, еволюционни алгоритми за глобална оптимизация</a:t>
            </a:r>
            <a:r>
              <a:rPr lang="bg-BG" dirty="0" smtClean="0"/>
              <a:t>. Това дава възможност за паралелна обработка.</a:t>
            </a:r>
            <a:endParaRPr lang="bg-BG" dirty="0"/>
          </a:p>
        </p:txBody>
      </p:sp>
      <p:sp>
        <p:nvSpPr>
          <p:cNvPr id="4" name="Slide Number Placeholder 3"/>
          <p:cNvSpPr>
            <a:spLocks noGrp="1"/>
          </p:cNvSpPr>
          <p:nvPr>
            <p:ph type="sldNum" sz="quarter" idx="12"/>
          </p:nvPr>
        </p:nvSpPr>
        <p:spPr/>
        <p:txBody>
          <a:bodyPr/>
          <a:lstStyle/>
          <a:p>
            <a:fld id="{C3E5B8A5-F199-4B03-AF95-F352477774AE}" type="slidenum">
              <a:rPr lang="bg-BG" smtClean="0"/>
              <a:pPr/>
              <a:t>6</a:t>
            </a:fld>
            <a:endParaRPr lang="bg-BG" dirty="0"/>
          </a:p>
        </p:txBody>
      </p:sp>
    </p:spTree>
    <p:extLst>
      <p:ext uri="{BB962C8B-B14F-4D97-AF65-F5344CB8AC3E}">
        <p14:creationId xmlns:p14="http://schemas.microsoft.com/office/powerpoint/2010/main" val="3875382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8" y="274638"/>
            <a:ext cx="7822380" cy="1020762"/>
          </a:xfrm>
        </p:spPr>
        <p:txBody>
          <a:bodyPr>
            <a:normAutofit/>
          </a:bodyPr>
          <a:lstStyle/>
          <a:p>
            <a:r>
              <a:rPr lang="ru-RU" dirty="0" smtClean="0"/>
              <a:t>Глава 1: </a:t>
            </a:r>
            <a:r>
              <a:rPr lang="ru-RU" dirty="0"/>
              <a:t>Прогнозиране на времеви редове с помощта на машинно самообучение</a:t>
            </a:r>
            <a:endParaRPr lang="bg-BG" dirty="0"/>
          </a:p>
        </p:txBody>
      </p:sp>
      <p:sp>
        <p:nvSpPr>
          <p:cNvPr id="3" name="Content Placeholder 2"/>
          <p:cNvSpPr>
            <a:spLocks noGrp="1"/>
          </p:cNvSpPr>
          <p:nvPr>
            <p:ph idx="1"/>
          </p:nvPr>
        </p:nvSpPr>
        <p:spPr>
          <a:xfrm>
            <a:off x="1142108" y="1628800"/>
            <a:ext cx="7606356" cy="4896543"/>
          </a:xfrm>
        </p:spPr>
        <p:txBody>
          <a:bodyPr>
            <a:normAutofit/>
          </a:bodyPr>
          <a:lstStyle/>
          <a:p>
            <a:r>
              <a:rPr lang="bg-BG" dirty="0" smtClean="0"/>
              <a:t>Наличието </a:t>
            </a:r>
            <a:r>
              <a:rPr lang="bg-BG" dirty="0"/>
              <a:t>на значително повече </a:t>
            </a:r>
            <a:r>
              <a:rPr lang="bg-BG" dirty="0" smtClean="0"/>
              <a:t>мобилни </a:t>
            </a:r>
            <a:r>
              <a:rPr lang="bg-BG" dirty="0" err="1" smtClean="0"/>
              <a:t>смарт</a:t>
            </a:r>
            <a:r>
              <a:rPr lang="bg-BG" dirty="0" smtClean="0"/>
              <a:t> устройства, </a:t>
            </a:r>
            <a:r>
              <a:rPr lang="bg-BG" dirty="0"/>
              <a:t>спрямо настолните компютърни системи, води до мотивация пресмятанията да се реализират под формата на мобилни разпределени изчисления. </a:t>
            </a:r>
          </a:p>
          <a:p>
            <a:r>
              <a:rPr lang="bg-BG" dirty="0" smtClean="0"/>
              <a:t>Всичко, </a:t>
            </a:r>
            <a:r>
              <a:rPr lang="bg-BG" dirty="0"/>
              <a:t>изброено до тук, дава основанието да се търси реализация на система за мобилни разпределени изчисления, която обучава изкуствени </a:t>
            </a:r>
            <a:r>
              <a:rPr lang="bg-BG" dirty="0" smtClean="0"/>
              <a:t>невронни </a:t>
            </a:r>
            <a:r>
              <a:rPr lang="bg-BG" dirty="0"/>
              <a:t>мрежи с хибриден алгоритъм (обратно разпространение на грешката и </a:t>
            </a:r>
            <a:r>
              <a:rPr lang="bg-BG" dirty="0" err="1"/>
              <a:t>популационна</a:t>
            </a:r>
            <a:r>
              <a:rPr lang="bg-BG" dirty="0"/>
              <a:t> глобална оптимизация) за прогнозиране на финансови времеви редове.</a:t>
            </a:r>
          </a:p>
          <a:p>
            <a:endParaRPr lang="bg-BG" dirty="0"/>
          </a:p>
        </p:txBody>
      </p:sp>
      <p:sp>
        <p:nvSpPr>
          <p:cNvPr id="4" name="Slide Number Placeholder 3"/>
          <p:cNvSpPr>
            <a:spLocks noGrp="1"/>
          </p:cNvSpPr>
          <p:nvPr>
            <p:ph type="sldNum" sz="quarter" idx="12"/>
          </p:nvPr>
        </p:nvSpPr>
        <p:spPr/>
        <p:txBody>
          <a:bodyPr/>
          <a:lstStyle/>
          <a:p>
            <a:fld id="{C3E5B8A5-F199-4B03-AF95-F352477774AE}" type="slidenum">
              <a:rPr lang="bg-BG" smtClean="0"/>
              <a:pPr/>
              <a:t>7</a:t>
            </a:fld>
            <a:endParaRPr lang="bg-BG" dirty="0"/>
          </a:p>
        </p:txBody>
      </p:sp>
    </p:spTree>
    <p:extLst>
      <p:ext uri="{BB962C8B-B14F-4D97-AF65-F5344CB8AC3E}">
        <p14:creationId xmlns:p14="http://schemas.microsoft.com/office/powerpoint/2010/main" val="303355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8" y="274638"/>
            <a:ext cx="7822380" cy="1020762"/>
          </a:xfrm>
        </p:spPr>
        <p:txBody>
          <a:bodyPr>
            <a:normAutofit/>
          </a:bodyPr>
          <a:lstStyle/>
          <a:p>
            <a:r>
              <a:rPr lang="ru-RU" dirty="0" smtClean="0"/>
              <a:t>Г</a:t>
            </a:r>
            <a:r>
              <a:rPr lang="bg-BG" dirty="0" smtClean="0"/>
              <a:t>лава </a:t>
            </a:r>
            <a:r>
              <a:rPr lang="ru-RU" dirty="0" smtClean="0"/>
              <a:t>2: </a:t>
            </a:r>
            <a:r>
              <a:rPr lang="ru-RU" dirty="0"/>
              <a:t>Алгоритми при прогнозиране и обучение на ИНМ</a:t>
            </a:r>
            <a:endParaRPr lang="bg-BG" dirty="0"/>
          </a:p>
        </p:txBody>
      </p:sp>
      <p:sp>
        <p:nvSpPr>
          <p:cNvPr id="3" name="Content Placeholder 2"/>
          <p:cNvSpPr>
            <a:spLocks noGrp="1"/>
          </p:cNvSpPr>
          <p:nvPr>
            <p:ph idx="1"/>
          </p:nvPr>
        </p:nvSpPr>
        <p:spPr>
          <a:xfrm>
            <a:off x="1142108" y="1628800"/>
            <a:ext cx="7606356" cy="4896543"/>
          </a:xfrm>
        </p:spPr>
        <p:txBody>
          <a:bodyPr>
            <a:normAutofit/>
          </a:bodyPr>
          <a:lstStyle/>
          <a:p>
            <a:r>
              <a:rPr lang="bg-BG" dirty="0"/>
              <a:t>Изследвани са възможностите за подобряване на алгоритъма за селекция в генетичните алгоритми. Прилага се идея за рекурсивно спускане във възли от дървовидна структура, като всеки възел се характеризира с </a:t>
            </a:r>
            <a:r>
              <a:rPr lang="bg-BG" dirty="0" err="1"/>
              <a:t>подпопулация</a:t>
            </a:r>
            <a:r>
              <a:rPr lang="bg-BG" dirty="0"/>
              <a:t>. Във всеки възел се извършва пълно изчерпване за рекомбинация на индивидите в прилежащата на възела под популация, като се изчислява целевата функция</a:t>
            </a:r>
            <a:r>
              <a:rPr lang="en-US" dirty="0"/>
              <a:t>.</a:t>
            </a:r>
            <a:endParaRPr lang="bg-BG" dirty="0"/>
          </a:p>
          <a:p>
            <a:endParaRPr lang="bg-BG" dirty="0"/>
          </a:p>
          <a:p>
            <a:endParaRPr lang="bg-BG" dirty="0"/>
          </a:p>
        </p:txBody>
      </p:sp>
      <p:sp>
        <p:nvSpPr>
          <p:cNvPr id="4" name="Slide Number Placeholder 3"/>
          <p:cNvSpPr>
            <a:spLocks noGrp="1"/>
          </p:cNvSpPr>
          <p:nvPr>
            <p:ph type="sldNum" sz="quarter" idx="12"/>
          </p:nvPr>
        </p:nvSpPr>
        <p:spPr/>
        <p:txBody>
          <a:bodyPr/>
          <a:lstStyle/>
          <a:p>
            <a:fld id="{C3E5B8A5-F199-4B03-AF95-F352477774AE}" type="slidenum">
              <a:rPr lang="bg-BG" smtClean="0"/>
              <a:pPr/>
              <a:t>8</a:t>
            </a:fld>
            <a:endParaRPr lang="bg-BG" dirty="0"/>
          </a:p>
        </p:txBody>
      </p:sp>
    </p:spTree>
    <p:extLst>
      <p:ext uri="{BB962C8B-B14F-4D97-AF65-F5344CB8AC3E}">
        <p14:creationId xmlns:p14="http://schemas.microsoft.com/office/powerpoint/2010/main" val="3541930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3E5B8A5-F199-4B03-AF95-F352477774AE}" type="slidenum">
              <a:rPr lang="bg-BG" smtClean="0"/>
              <a:pPr/>
              <a:t>9</a:t>
            </a:fld>
            <a:endParaRPr lang="bg-BG" dirty="0"/>
          </a:p>
        </p:txBody>
      </p:sp>
      <p:sp>
        <p:nvSpPr>
          <p:cNvPr id="2" name="Title 1"/>
          <p:cNvSpPr>
            <a:spLocks noGrp="1"/>
          </p:cNvSpPr>
          <p:nvPr>
            <p:ph type="title" idx="4294967295"/>
          </p:nvPr>
        </p:nvSpPr>
        <p:spPr>
          <a:xfrm>
            <a:off x="1320800" y="-112713"/>
            <a:ext cx="7823200" cy="1020763"/>
          </a:xfrm>
        </p:spPr>
        <p:txBody>
          <a:bodyPr>
            <a:normAutofit/>
          </a:bodyPr>
          <a:lstStyle/>
          <a:p>
            <a:r>
              <a:rPr lang="ru-RU" dirty="0" smtClean="0"/>
              <a:t>Г</a:t>
            </a:r>
            <a:r>
              <a:rPr lang="bg-BG" dirty="0" smtClean="0"/>
              <a:t>лава </a:t>
            </a:r>
            <a:r>
              <a:rPr lang="ru-RU" dirty="0" smtClean="0"/>
              <a:t>2: </a:t>
            </a:r>
            <a:r>
              <a:rPr lang="ru-RU" dirty="0"/>
              <a:t>Алгоритми при прогнозиране и обучение на ИНМ</a:t>
            </a:r>
            <a:endParaRPr lang="bg-BG" dirty="0"/>
          </a:p>
        </p:txBody>
      </p:sp>
      <p:sp>
        <p:nvSpPr>
          <p:cNvPr id="3" name="Content Placeholder 2"/>
          <p:cNvSpPr>
            <a:spLocks noGrp="1"/>
          </p:cNvSpPr>
          <p:nvPr>
            <p:ph idx="4294967295"/>
          </p:nvPr>
        </p:nvSpPr>
        <p:spPr>
          <a:xfrm>
            <a:off x="1536700" y="1628775"/>
            <a:ext cx="7607300" cy="4895850"/>
          </a:xfrm>
        </p:spPr>
        <p:txBody>
          <a:bodyPr>
            <a:normAutofit/>
          </a:bodyPr>
          <a:lstStyle/>
          <a:p>
            <a:endParaRPr lang="bg-BG" dirty="0"/>
          </a:p>
          <a:p>
            <a:endParaRPr lang="bg-BG" dirty="0"/>
          </a:p>
        </p:txBody>
      </p:sp>
      <p:sp>
        <p:nvSpPr>
          <p:cNvPr id="6" name="TextBox 5"/>
          <p:cNvSpPr txBox="1"/>
          <p:nvPr/>
        </p:nvSpPr>
        <p:spPr>
          <a:xfrm>
            <a:off x="1259631" y="836712"/>
            <a:ext cx="7135543" cy="424732"/>
          </a:xfrm>
          <a:prstGeom prst="rect">
            <a:avLst/>
          </a:prstGeom>
          <a:noFill/>
        </p:spPr>
        <p:txBody>
          <a:bodyPr wrap="square" rtlCol="0">
            <a:spAutoFit/>
          </a:bodyPr>
          <a:lstStyle/>
          <a:p>
            <a:pPr algn="ctr">
              <a:lnSpc>
                <a:spcPct val="90000"/>
              </a:lnSpc>
            </a:pPr>
            <a:r>
              <a:rPr lang="bg-BG" sz="2400" dirty="0" smtClean="0">
                <a:latin typeface="Calibri" panose="020F0502020204030204" pitchFamily="34" charset="0"/>
                <a:cs typeface="Calibri" panose="020F0502020204030204" pitchFamily="34" charset="0"/>
              </a:rPr>
              <a:t>Изразходено време в милисекунди</a:t>
            </a:r>
            <a:endParaRPr lang="bg-BG" sz="2400" dirty="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3"/>
          <a:stretch>
            <a:fillRect/>
          </a:stretch>
        </p:blipFill>
        <p:spPr>
          <a:xfrm>
            <a:off x="1293423" y="2852936"/>
            <a:ext cx="7095001" cy="1227977"/>
          </a:xfrm>
          <a:prstGeom prst="rect">
            <a:avLst/>
          </a:prstGeom>
        </p:spPr>
      </p:pic>
      <p:sp>
        <p:nvSpPr>
          <p:cNvPr id="8" name="TextBox 7"/>
          <p:cNvSpPr txBox="1"/>
          <p:nvPr/>
        </p:nvSpPr>
        <p:spPr>
          <a:xfrm>
            <a:off x="1293422" y="2428204"/>
            <a:ext cx="7095002" cy="424732"/>
          </a:xfrm>
          <a:prstGeom prst="rect">
            <a:avLst/>
          </a:prstGeom>
          <a:noFill/>
        </p:spPr>
        <p:txBody>
          <a:bodyPr wrap="square" rtlCol="0">
            <a:spAutoFit/>
          </a:bodyPr>
          <a:lstStyle/>
          <a:p>
            <a:pPr algn="ctr">
              <a:lnSpc>
                <a:spcPct val="90000"/>
              </a:lnSpc>
            </a:pPr>
            <a:r>
              <a:rPr lang="bg-BG" sz="2400" dirty="0" smtClean="0">
                <a:latin typeface="Calibri" panose="020F0502020204030204" pitchFamily="34" charset="0"/>
                <a:cs typeface="Calibri" panose="020F0502020204030204" pitchFamily="34" charset="0"/>
              </a:rPr>
              <a:t>Брой изчисления на целевата функция</a:t>
            </a:r>
            <a:endParaRPr lang="bg-BG" sz="2400" dirty="0">
              <a:latin typeface="Calibri" panose="020F0502020204030204" pitchFamily="34" charset="0"/>
              <a:cs typeface="Calibri" panose="020F0502020204030204" pitchFamily="34" charset="0"/>
            </a:endParaRPr>
          </a:p>
        </p:txBody>
      </p:sp>
      <p:sp>
        <p:nvSpPr>
          <p:cNvPr id="10" name="TextBox 9"/>
          <p:cNvSpPr txBox="1"/>
          <p:nvPr/>
        </p:nvSpPr>
        <p:spPr>
          <a:xfrm>
            <a:off x="1331640" y="4156396"/>
            <a:ext cx="7056784" cy="424732"/>
          </a:xfrm>
          <a:prstGeom prst="rect">
            <a:avLst/>
          </a:prstGeom>
          <a:noFill/>
        </p:spPr>
        <p:txBody>
          <a:bodyPr wrap="square" rtlCol="0">
            <a:spAutoFit/>
          </a:bodyPr>
          <a:lstStyle/>
          <a:p>
            <a:pPr algn="ctr">
              <a:lnSpc>
                <a:spcPct val="90000"/>
              </a:lnSpc>
            </a:pPr>
            <a:r>
              <a:rPr lang="bg-BG" sz="2400" dirty="0">
                <a:latin typeface="Calibri" panose="020F0502020204030204" pitchFamily="34" charset="0"/>
                <a:cs typeface="Calibri" panose="020F0502020204030204" pitchFamily="34" charset="0"/>
              </a:rPr>
              <a:t>Достигнати субоптимални стойности</a:t>
            </a:r>
          </a:p>
        </p:txBody>
      </p:sp>
      <p:pic>
        <p:nvPicPr>
          <p:cNvPr id="11" name="Picture 10"/>
          <p:cNvPicPr>
            <a:picLocks noChangeAspect="1"/>
          </p:cNvPicPr>
          <p:nvPr/>
        </p:nvPicPr>
        <p:blipFill>
          <a:blip r:embed="rId4"/>
          <a:stretch>
            <a:fillRect/>
          </a:stretch>
        </p:blipFill>
        <p:spPr>
          <a:xfrm>
            <a:off x="1259632" y="4552627"/>
            <a:ext cx="7128793" cy="2332757"/>
          </a:xfrm>
          <a:prstGeom prst="rect">
            <a:avLst/>
          </a:prstGeom>
        </p:spPr>
      </p:pic>
      <p:pic>
        <p:nvPicPr>
          <p:cNvPr id="12" name="Picture 11"/>
          <p:cNvPicPr>
            <a:picLocks noChangeAspect="1"/>
          </p:cNvPicPr>
          <p:nvPr/>
        </p:nvPicPr>
        <p:blipFill>
          <a:blip r:embed="rId5"/>
          <a:stretch>
            <a:fillRect/>
          </a:stretch>
        </p:blipFill>
        <p:spPr>
          <a:xfrm>
            <a:off x="1333966" y="1255702"/>
            <a:ext cx="7054458" cy="1197532"/>
          </a:xfrm>
          <a:prstGeom prst="rect">
            <a:avLst/>
          </a:prstGeom>
        </p:spPr>
      </p:pic>
    </p:spTree>
    <p:extLst>
      <p:ext uri="{BB962C8B-B14F-4D97-AF65-F5344CB8AC3E}">
        <p14:creationId xmlns:p14="http://schemas.microsoft.com/office/powerpoint/2010/main" val="1982140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TS102804846</Template>
  <TotalTime>4068</TotalTime>
  <Words>3309</Words>
  <Application>Microsoft Office PowerPoint</Application>
  <PresentationFormat>On-screen Show (4:3)</PresentationFormat>
  <Paragraphs>254</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Consolas</vt:lpstr>
      <vt:lpstr>Corbel</vt:lpstr>
      <vt:lpstr>Chalkboard 16x9</vt:lpstr>
      <vt:lpstr>PowerPoint Presentation</vt:lpstr>
      <vt:lpstr>Проблем, цели и задачи</vt:lpstr>
      <vt:lpstr>Проблем, цели и задачи</vt:lpstr>
      <vt:lpstr>Проблем, цели и задачи</vt:lpstr>
      <vt:lpstr>Структура</vt:lpstr>
      <vt:lpstr>Глава 1: Прогнозиране на времеви редове с помощта на машинно самообучение</vt:lpstr>
      <vt:lpstr>Глава 1: Прогнозиране на времеви редове с помощта на машинно самообучение</vt:lpstr>
      <vt:lpstr>Глава 2: Алгоритми при прогнозиране и обучение на ИНМ</vt:lpstr>
      <vt:lpstr>Глава 2: Алгоритми при прогнозиране и обучение на ИНМ</vt:lpstr>
      <vt:lpstr>Глава 2: Алгоритми при прогнозиране и обучение на ИНМ</vt:lpstr>
      <vt:lpstr>Глава 2: Алгоритми при прогнозиране и обучение на ИНМ</vt:lpstr>
      <vt:lpstr>Глава 2: Алгоритми при прогнозиране и обучение на ИНМ</vt:lpstr>
      <vt:lpstr>Глава 3: Софтуерна система за прогнозиране</vt:lpstr>
      <vt:lpstr>Глава 3: Софтуерна система за прогнозиране</vt:lpstr>
      <vt:lpstr>Глава 3: Софтуерна система за прогнозиране</vt:lpstr>
      <vt:lpstr>Глава 4: Числени тестове на алгоритмите в системата за прогнозиране</vt:lpstr>
      <vt:lpstr>Глава 4: Числени тестове на алгоритмите в системата за прогнозиране</vt:lpstr>
      <vt:lpstr>Глава 4: Числени тестове на алгоритмите в системата за прогнозиране</vt:lpstr>
      <vt:lpstr>Заключение</vt:lpstr>
      <vt:lpstr>Публикации по дисертационния труд</vt:lpstr>
      <vt:lpstr>Публикации по дисертационния труд</vt:lpstr>
      <vt:lpstr>Забелязани цитирания</vt:lpstr>
      <vt:lpstr>Забелязяни цитирания</vt:lpstr>
      <vt:lpstr>Награди</vt:lpstr>
      <vt:lpstr>Благодаря за вниманието!</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Snake-Byte</dc:creator>
  <cp:lastModifiedBy>Peter Tomov</cp:lastModifiedBy>
  <cp:revision>380</cp:revision>
  <dcterms:created xsi:type="dcterms:W3CDTF">2013-06-26T19:11:22Z</dcterms:created>
  <dcterms:modified xsi:type="dcterms:W3CDTF">2022-03-24T13:39:19Z</dcterms:modified>
</cp:coreProperties>
</file>